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3"/>
  </p:notesMasterIdLst>
  <p:sldIdLst>
    <p:sldId id="257" r:id="rId2"/>
  </p:sldIdLst>
  <p:sldSz cx="51206400" cy="329184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E4D2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998"/>
    <p:restoredTop sz="93943"/>
  </p:normalViewPr>
  <p:slideViewPr>
    <p:cSldViewPr snapToGrid="0" snapToObjects="1">
      <p:cViewPr>
        <p:scale>
          <a:sx n="27" d="100"/>
          <a:sy n="27" d="100"/>
        </p:scale>
        <p:origin x="1760" y="42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087BFE2-0030-9E4C-804A-EFB346B08DAA}" type="datetimeFigureOut">
              <a:rPr lang="en-US" smtClean="0"/>
              <a:t>7/9/20</a:t>
            </a:fld>
            <a:endParaRPr lang="en-US"/>
          </a:p>
        </p:txBody>
      </p:sp>
      <p:sp>
        <p:nvSpPr>
          <p:cNvPr id="4" name="Slide Image Placeholder 3"/>
          <p:cNvSpPr>
            <a:spLocks noGrp="1" noRot="1" noChangeAspect="1"/>
          </p:cNvSpPr>
          <p:nvPr>
            <p:ph type="sldImg" idx="2"/>
          </p:nvPr>
        </p:nvSpPr>
        <p:spPr>
          <a:xfrm>
            <a:off x="1028700" y="1143000"/>
            <a:ext cx="48006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0E0535A-70A7-B341-9BE9-4DB69A6C55E9}" type="slidenum">
              <a:rPr lang="en-US" smtClean="0"/>
              <a:t>‹#›</a:t>
            </a:fld>
            <a:endParaRPr lang="en-US"/>
          </a:p>
        </p:txBody>
      </p:sp>
    </p:spTree>
    <p:extLst>
      <p:ext uri="{BB962C8B-B14F-4D97-AF65-F5344CB8AC3E}">
        <p14:creationId xmlns:p14="http://schemas.microsoft.com/office/powerpoint/2010/main" val="5230953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0E0535A-70A7-B341-9BE9-4DB69A6C55E9}" type="slidenum">
              <a:rPr lang="en-US" smtClean="0"/>
              <a:t>1</a:t>
            </a:fld>
            <a:endParaRPr lang="en-US"/>
          </a:p>
        </p:txBody>
      </p:sp>
    </p:spTree>
    <p:extLst>
      <p:ext uri="{BB962C8B-B14F-4D97-AF65-F5344CB8AC3E}">
        <p14:creationId xmlns:p14="http://schemas.microsoft.com/office/powerpoint/2010/main" val="33508921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400800" y="5387342"/>
            <a:ext cx="38404800" cy="11460480"/>
          </a:xfrm>
        </p:spPr>
        <p:txBody>
          <a:bodyPr anchor="b"/>
          <a:lstStyle>
            <a:lvl1pPr algn="ctr">
              <a:defRPr sz="25200"/>
            </a:lvl1pPr>
          </a:lstStyle>
          <a:p>
            <a:r>
              <a:rPr lang="en-US"/>
              <a:t>Click to edit Master title style</a:t>
            </a:r>
            <a:endParaRPr lang="en-US" dirty="0"/>
          </a:p>
        </p:txBody>
      </p:sp>
      <p:sp>
        <p:nvSpPr>
          <p:cNvPr id="3" name="Subtitle 2"/>
          <p:cNvSpPr>
            <a:spLocks noGrp="1"/>
          </p:cNvSpPr>
          <p:nvPr>
            <p:ph type="subTitle" idx="1"/>
          </p:nvPr>
        </p:nvSpPr>
        <p:spPr>
          <a:xfrm>
            <a:off x="6400800" y="17289782"/>
            <a:ext cx="38404800" cy="7947658"/>
          </a:xfrm>
        </p:spPr>
        <p:txBody>
          <a:bodyPr/>
          <a:lstStyle>
            <a:lvl1pPr marL="0" indent="0" algn="ctr">
              <a:buNone/>
              <a:defRPr sz="10080"/>
            </a:lvl1pPr>
            <a:lvl2pPr marL="1920240" indent="0" algn="ctr">
              <a:buNone/>
              <a:defRPr sz="8400"/>
            </a:lvl2pPr>
            <a:lvl3pPr marL="3840480" indent="0" algn="ctr">
              <a:buNone/>
              <a:defRPr sz="7560"/>
            </a:lvl3pPr>
            <a:lvl4pPr marL="5760720" indent="0" algn="ctr">
              <a:buNone/>
              <a:defRPr sz="6720"/>
            </a:lvl4pPr>
            <a:lvl5pPr marL="7680960" indent="0" algn="ctr">
              <a:buNone/>
              <a:defRPr sz="6720"/>
            </a:lvl5pPr>
            <a:lvl6pPr marL="9601200" indent="0" algn="ctr">
              <a:buNone/>
              <a:defRPr sz="6720"/>
            </a:lvl6pPr>
            <a:lvl7pPr marL="11521440" indent="0" algn="ctr">
              <a:buNone/>
              <a:defRPr sz="6720"/>
            </a:lvl7pPr>
            <a:lvl8pPr marL="13441680" indent="0" algn="ctr">
              <a:buNone/>
              <a:defRPr sz="6720"/>
            </a:lvl8pPr>
            <a:lvl9pPr marL="15361920" indent="0" algn="ctr">
              <a:buNone/>
              <a:defRPr sz="672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1273C820-70B3-4746-9530-C318A2DCAB22}" type="datetimeFigureOut">
              <a:rPr lang="en-US" smtClean="0"/>
              <a:t>7/9/20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B5A743-44BE-184E-846C-A1C235CC2006}" type="slidenum">
              <a:rPr lang="en-US" smtClean="0"/>
              <a:t>‹#›</a:t>
            </a:fld>
            <a:endParaRPr lang="en-US"/>
          </a:p>
        </p:txBody>
      </p:sp>
    </p:spTree>
    <p:extLst>
      <p:ext uri="{BB962C8B-B14F-4D97-AF65-F5344CB8AC3E}">
        <p14:creationId xmlns:p14="http://schemas.microsoft.com/office/powerpoint/2010/main" val="40350135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273C820-70B3-4746-9530-C318A2DCAB22}" type="datetimeFigureOut">
              <a:rPr lang="en-US" smtClean="0"/>
              <a:t>7/9/20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B5A743-44BE-184E-846C-A1C235CC2006}" type="slidenum">
              <a:rPr lang="en-US" smtClean="0"/>
              <a:t>‹#›</a:t>
            </a:fld>
            <a:endParaRPr lang="en-US"/>
          </a:p>
        </p:txBody>
      </p:sp>
    </p:spTree>
    <p:extLst>
      <p:ext uri="{BB962C8B-B14F-4D97-AF65-F5344CB8AC3E}">
        <p14:creationId xmlns:p14="http://schemas.microsoft.com/office/powerpoint/2010/main" val="26130555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6644580" y="1752600"/>
            <a:ext cx="11041380" cy="27896822"/>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3520440" y="1752600"/>
            <a:ext cx="32484060" cy="2789682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273C820-70B3-4746-9530-C318A2DCAB22}" type="datetimeFigureOut">
              <a:rPr lang="en-US" smtClean="0"/>
              <a:t>7/9/20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B5A743-44BE-184E-846C-A1C235CC2006}" type="slidenum">
              <a:rPr lang="en-US" smtClean="0"/>
              <a:t>‹#›</a:t>
            </a:fld>
            <a:endParaRPr lang="en-US"/>
          </a:p>
        </p:txBody>
      </p:sp>
    </p:spTree>
    <p:extLst>
      <p:ext uri="{BB962C8B-B14F-4D97-AF65-F5344CB8AC3E}">
        <p14:creationId xmlns:p14="http://schemas.microsoft.com/office/powerpoint/2010/main" val="27433561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273C820-70B3-4746-9530-C318A2DCAB22}" type="datetimeFigureOut">
              <a:rPr lang="en-US" smtClean="0"/>
              <a:t>7/9/20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B5A743-44BE-184E-846C-A1C235CC2006}" type="slidenum">
              <a:rPr lang="en-US" smtClean="0"/>
              <a:t>‹#›</a:t>
            </a:fld>
            <a:endParaRPr lang="en-US"/>
          </a:p>
        </p:txBody>
      </p:sp>
    </p:spTree>
    <p:extLst>
      <p:ext uri="{BB962C8B-B14F-4D97-AF65-F5344CB8AC3E}">
        <p14:creationId xmlns:p14="http://schemas.microsoft.com/office/powerpoint/2010/main" val="9912255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93770" y="8206745"/>
            <a:ext cx="44165520" cy="13693138"/>
          </a:xfrm>
        </p:spPr>
        <p:txBody>
          <a:bodyPr anchor="b"/>
          <a:lstStyle>
            <a:lvl1pPr>
              <a:defRPr sz="25200"/>
            </a:lvl1pPr>
          </a:lstStyle>
          <a:p>
            <a:r>
              <a:rPr lang="en-US"/>
              <a:t>Click to edit Master title style</a:t>
            </a:r>
            <a:endParaRPr lang="en-US" dirty="0"/>
          </a:p>
        </p:txBody>
      </p:sp>
      <p:sp>
        <p:nvSpPr>
          <p:cNvPr id="3" name="Text Placeholder 2"/>
          <p:cNvSpPr>
            <a:spLocks noGrp="1"/>
          </p:cNvSpPr>
          <p:nvPr>
            <p:ph type="body" idx="1"/>
          </p:nvPr>
        </p:nvSpPr>
        <p:spPr>
          <a:xfrm>
            <a:off x="3493770" y="22029425"/>
            <a:ext cx="44165520" cy="7200898"/>
          </a:xfrm>
        </p:spPr>
        <p:txBody>
          <a:bodyPr/>
          <a:lstStyle>
            <a:lvl1pPr marL="0" indent="0">
              <a:buNone/>
              <a:defRPr sz="10080">
                <a:solidFill>
                  <a:schemeClr val="tx1">
                    <a:tint val="75000"/>
                  </a:schemeClr>
                </a:solidFill>
              </a:defRPr>
            </a:lvl1pPr>
            <a:lvl2pPr marL="1920240" indent="0">
              <a:buNone/>
              <a:defRPr sz="8400">
                <a:solidFill>
                  <a:schemeClr val="tx1">
                    <a:tint val="75000"/>
                  </a:schemeClr>
                </a:solidFill>
              </a:defRPr>
            </a:lvl2pPr>
            <a:lvl3pPr marL="3840480" indent="0">
              <a:buNone/>
              <a:defRPr sz="7560">
                <a:solidFill>
                  <a:schemeClr val="tx1">
                    <a:tint val="75000"/>
                  </a:schemeClr>
                </a:solidFill>
              </a:defRPr>
            </a:lvl3pPr>
            <a:lvl4pPr marL="5760720" indent="0">
              <a:buNone/>
              <a:defRPr sz="6720">
                <a:solidFill>
                  <a:schemeClr val="tx1">
                    <a:tint val="75000"/>
                  </a:schemeClr>
                </a:solidFill>
              </a:defRPr>
            </a:lvl4pPr>
            <a:lvl5pPr marL="7680960" indent="0">
              <a:buNone/>
              <a:defRPr sz="6720">
                <a:solidFill>
                  <a:schemeClr val="tx1">
                    <a:tint val="75000"/>
                  </a:schemeClr>
                </a:solidFill>
              </a:defRPr>
            </a:lvl5pPr>
            <a:lvl6pPr marL="9601200" indent="0">
              <a:buNone/>
              <a:defRPr sz="6720">
                <a:solidFill>
                  <a:schemeClr val="tx1">
                    <a:tint val="75000"/>
                  </a:schemeClr>
                </a:solidFill>
              </a:defRPr>
            </a:lvl6pPr>
            <a:lvl7pPr marL="11521440" indent="0">
              <a:buNone/>
              <a:defRPr sz="6720">
                <a:solidFill>
                  <a:schemeClr val="tx1">
                    <a:tint val="75000"/>
                  </a:schemeClr>
                </a:solidFill>
              </a:defRPr>
            </a:lvl7pPr>
            <a:lvl8pPr marL="13441680" indent="0">
              <a:buNone/>
              <a:defRPr sz="6720">
                <a:solidFill>
                  <a:schemeClr val="tx1">
                    <a:tint val="75000"/>
                  </a:schemeClr>
                </a:solidFill>
              </a:defRPr>
            </a:lvl8pPr>
            <a:lvl9pPr marL="15361920" indent="0">
              <a:buNone/>
              <a:defRPr sz="672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273C820-70B3-4746-9530-C318A2DCAB22}" type="datetimeFigureOut">
              <a:rPr lang="en-US" smtClean="0"/>
              <a:t>7/9/20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B5A743-44BE-184E-846C-A1C235CC2006}" type="slidenum">
              <a:rPr lang="en-US" smtClean="0"/>
              <a:t>‹#›</a:t>
            </a:fld>
            <a:endParaRPr lang="en-US"/>
          </a:p>
        </p:txBody>
      </p:sp>
    </p:spTree>
    <p:extLst>
      <p:ext uri="{BB962C8B-B14F-4D97-AF65-F5344CB8AC3E}">
        <p14:creationId xmlns:p14="http://schemas.microsoft.com/office/powerpoint/2010/main" val="39304984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520440" y="8763000"/>
            <a:ext cx="21762720" cy="208864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5923240" y="8763000"/>
            <a:ext cx="21762720" cy="208864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273C820-70B3-4746-9530-C318A2DCAB22}" type="datetimeFigureOut">
              <a:rPr lang="en-US" smtClean="0"/>
              <a:t>7/9/20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B5A743-44BE-184E-846C-A1C235CC2006}" type="slidenum">
              <a:rPr lang="en-US" smtClean="0"/>
              <a:t>‹#›</a:t>
            </a:fld>
            <a:endParaRPr lang="en-US"/>
          </a:p>
        </p:txBody>
      </p:sp>
    </p:spTree>
    <p:extLst>
      <p:ext uri="{BB962C8B-B14F-4D97-AF65-F5344CB8AC3E}">
        <p14:creationId xmlns:p14="http://schemas.microsoft.com/office/powerpoint/2010/main" val="29164493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527110" y="1752603"/>
            <a:ext cx="44165520" cy="6362702"/>
          </a:xfrm>
        </p:spPr>
        <p:txBody>
          <a:bodyPr/>
          <a:lstStyle/>
          <a:p>
            <a:r>
              <a:rPr lang="en-US"/>
              <a:t>Click to edit Master title style</a:t>
            </a:r>
            <a:endParaRPr lang="en-US" dirty="0"/>
          </a:p>
        </p:txBody>
      </p:sp>
      <p:sp>
        <p:nvSpPr>
          <p:cNvPr id="3" name="Text Placeholder 2"/>
          <p:cNvSpPr>
            <a:spLocks noGrp="1"/>
          </p:cNvSpPr>
          <p:nvPr>
            <p:ph type="body" idx="1"/>
          </p:nvPr>
        </p:nvSpPr>
        <p:spPr>
          <a:xfrm>
            <a:off x="3527112" y="8069582"/>
            <a:ext cx="21662705" cy="3954778"/>
          </a:xfrm>
        </p:spPr>
        <p:txBody>
          <a:bodyPr anchor="b"/>
          <a:lstStyle>
            <a:lvl1pPr marL="0" indent="0">
              <a:buNone/>
              <a:defRPr sz="10080" b="1"/>
            </a:lvl1pPr>
            <a:lvl2pPr marL="1920240" indent="0">
              <a:buNone/>
              <a:defRPr sz="8400" b="1"/>
            </a:lvl2pPr>
            <a:lvl3pPr marL="3840480" indent="0">
              <a:buNone/>
              <a:defRPr sz="7560" b="1"/>
            </a:lvl3pPr>
            <a:lvl4pPr marL="5760720" indent="0">
              <a:buNone/>
              <a:defRPr sz="6720" b="1"/>
            </a:lvl4pPr>
            <a:lvl5pPr marL="7680960" indent="0">
              <a:buNone/>
              <a:defRPr sz="6720" b="1"/>
            </a:lvl5pPr>
            <a:lvl6pPr marL="9601200" indent="0">
              <a:buNone/>
              <a:defRPr sz="6720" b="1"/>
            </a:lvl6pPr>
            <a:lvl7pPr marL="11521440" indent="0">
              <a:buNone/>
              <a:defRPr sz="6720" b="1"/>
            </a:lvl7pPr>
            <a:lvl8pPr marL="13441680" indent="0">
              <a:buNone/>
              <a:defRPr sz="6720" b="1"/>
            </a:lvl8pPr>
            <a:lvl9pPr marL="15361920" indent="0">
              <a:buNone/>
              <a:defRPr sz="6720" b="1"/>
            </a:lvl9pPr>
          </a:lstStyle>
          <a:p>
            <a:pPr lvl="0"/>
            <a:r>
              <a:rPr lang="en-US"/>
              <a:t>Click to edit Master text styles</a:t>
            </a:r>
          </a:p>
        </p:txBody>
      </p:sp>
      <p:sp>
        <p:nvSpPr>
          <p:cNvPr id="4" name="Content Placeholder 3"/>
          <p:cNvSpPr>
            <a:spLocks noGrp="1"/>
          </p:cNvSpPr>
          <p:nvPr>
            <p:ph sz="half" idx="2"/>
          </p:nvPr>
        </p:nvSpPr>
        <p:spPr>
          <a:xfrm>
            <a:off x="3527112" y="12024360"/>
            <a:ext cx="21662705" cy="176860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5923240" y="8069582"/>
            <a:ext cx="21769390" cy="3954778"/>
          </a:xfrm>
        </p:spPr>
        <p:txBody>
          <a:bodyPr anchor="b"/>
          <a:lstStyle>
            <a:lvl1pPr marL="0" indent="0">
              <a:buNone/>
              <a:defRPr sz="10080" b="1"/>
            </a:lvl1pPr>
            <a:lvl2pPr marL="1920240" indent="0">
              <a:buNone/>
              <a:defRPr sz="8400" b="1"/>
            </a:lvl2pPr>
            <a:lvl3pPr marL="3840480" indent="0">
              <a:buNone/>
              <a:defRPr sz="7560" b="1"/>
            </a:lvl3pPr>
            <a:lvl4pPr marL="5760720" indent="0">
              <a:buNone/>
              <a:defRPr sz="6720" b="1"/>
            </a:lvl4pPr>
            <a:lvl5pPr marL="7680960" indent="0">
              <a:buNone/>
              <a:defRPr sz="6720" b="1"/>
            </a:lvl5pPr>
            <a:lvl6pPr marL="9601200" indent="0">
              <a:buNone/>
              <a:defRPr sz="6720" b="1"/>
            </a:lvl6pPr>
            <a:lvl7pPr marL="11521440" indent="0">
              <a:buNone/>
              <a:defRPr sz="6720" b="1"/>
            </a:lvl7pPr>
            <a:lvl8pPr marL="13441680" indent="0">
              <a:buNone/>
              <a:defRPr sz="6720" b="1"/>
            </a:lvl8pPr>
            <a:lvl9pPr marL="15361920" indent="0">
              <a:buNone/>
              <a:defRPr sz="6720" b="1"/>
            </a:lvl9pPr>
          </a:lstStyle>
          <a:p>
            <a:pPr lvl="0"/>
            <a:r>
              <a:rPr lang="en-US"/>
              <a:t>Click to edit Master text styles</a:t>
            </a:r>
          </a:p>
        </p:txBody>
      </p:sp>
      <p:sp>
        <p:nvSpPr>
          <p:cNvPr id="6" name="Content Placeholder 5"/>
          <p:cNvSpPr>
            <a:spLocks noGrp="1"/>
          </p:cNvSpPr>
          <p:nvPr>
            <p:ph sz="quarter" idx="4"/>
          </p:nvPr>
        </p:nvSpPr>
        <p:spPr>
          <a:xfrm>
            <a:off x="25923240" y="12024360"/>
            <a:ext cx="21769390" cy="176860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273C820-70B3-4746-9530-C318A2DCAB22}" type="datetimeFigureOut">
              <a:rPr lang="en-US" smtClean="0"/>
              <a:t>7/9/20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6B5A743-44BE-184E-846C-A1C235CC2006}" type="slidenum">
              <a:rPr lang="en-US" smtClean="0"/>
              <a:t>‹#›</a:t>
            </a:fld>
            <a:endParaRPr lang="en-US"/>
          </a:p>
        </p:txBody>
      </p:sp>
    </p:spTree>
    <p:extLst>
      <p:ext uri="{BB962C8B-B14F-4D97-AF65-F5344CB8AC3E}">
        <p14:creationId xmlns:p14="http://schemas.microsoft.com/office/powerpoint/2010/main" val="14004432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1273C820-70B3-4746-9530-C318A2DCAB22}" type="datetimeFigureOut">
              <a:rPr lang="en-US" smtClean="0"/>
              <a:t>7/9/20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6B5A743-44BE-184E-846C-A1C235CC2006}" type="slidenum">
              <a:rPr lang="en-US" smtClean="0"/>
              <a:t>‹#›</a:t>
            </a:fld>
            <a:endParaRPr lang="en-US"/>
          </a:p>
        </p:txBody>
      </p:sp>
    </p:spTree>
    <p:extLst>
      <p:ext uri="{BB962C8B-B14F-4D97-AF65-F5344CB8AC3E}">
        <p14:creationId xmlns:p14="http://schemas.microsoft.com/office/powerpoint/2010/main" val="36956397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273C820-70B3-4746-9530-C318A2DCAB22}" type="datetimeFigureOut">
              <a:rPr lang="en-US" smtClean="0"/>
              <a:t>7/9/20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6B5A743-44BE-184E-846C-A1C235CC2006}" type="slidenum">
              <a:rPr lang="en-US" smtClean="0"/>
              <a:t>‹#›</a:t>
            </a:fld>
            <a:endParaRPr lang="en-US"/>
          </a:p>
        </p:txBody>
      </p:sp>
    </p:spTree>
    <p:extLst>
      <p:ext uri="{BB962C8B-B14F-4D97-AF65-F5344CB8AC3E}">
        <p14:creationId xmlns:p14="http://schemas.microsoft.com/office/powerpoint/2010/main" val="10169256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527112" y="2194560"/>
            <a:ext cx="16515395" cy="7680960"/>
          </a:xfrm>
        </p:spPr>
        <p:txBody>
          <a:bodyPr anchor="b"/>
          <a:lstStyle>
            <a:lvl1pPr>
              <a:defRPr sz="13440"/>
            </a:lvl1pPr>
          </a:lstStyle>
          <a:p>
            <a:r>
              <a:rPr lang="en-US"/>
              <a:t>Click to edit Master title style</a:t>
            </a:r>
            <a:endParaRPr lang="en-US" dirty="0"/>
          </a:p>
        </p:txBody>
      </p:sp>
      <p:sp>
        <p:nvSpPr>
          <p:cNvPr id="3" name="Content Placeholder 2"/>
          <p:cNvSpPr>
            <a:spLocks noGrp="1"/>
          </p:cNvSpPr>
          <p:nvPr>
            <p:ph idx="1"/>
          </p:nvPr>
        </p:nvSpPr>
        <p:spPr>
          <a:xfrm>
            <a:off x="21769390" y="4739642"/>
            <a:ext cx="25923240" cy="23393400"/>
          </a:xfrm>
        </p:spPr>
        <p:txBody>
          <a:bodyPr/>
          <a:lstStyle>
            <a:lvl1pPr>
              <a:defRPr sz="13440"/>
            </a:lvl1pPr>
            <a:lvl2pPr>
              <a:defRPr sz="11760"/>
            </a:lvl2pPr>
            <a:lvl3pPr>
              <a:defRPr sz="10080"/>
            </a:lvl3pPr>
            <a:lvl4pPr>
              <a:defRPr sz="8400"/>
            </a:lvl4pPr>
            <a:lvl5pPr>
              <a:defRPr sz="8400"/>
            </a:lvl5pPr>
            <a:lvl6pPr>
              <a:defRPr sz="8400"/>
            </a:lvl6pPr>
            <a:lvl7pPr>
              <a:defRPr sz="8400"/>
            </a:lvl7pPr>
            <a:lvl8pPr>
              <a:defRPr sz="8400"/>
            </a:lvl8pPr>
            <a:lvl9pPr>
              <a:defRPr sz="8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3527112" y="9875520"/>
            <a:ext cx="16515395" cy="18295622"/>
          </a:xfrm>
        </p:spPr>
        <p:txBody>
          <a:bodyPr/>
          <a:lstStyle>
            <a:lvl1pPr marL="0" indent="0">
              <a:buNone/>
              <a:defRPr sz="6720"/>
            </a:lvl1pPr>
            <a:lvl2pPr marL="1920240" indent="0">
              <a:buNone/>
              <a:defRPr sz="5880"/>
            </a:lvl2pPr>
            <a:lvl3pPr marL="3840480" indent="0">
              <a:buNone/>
              <a:defRPr sz="5040"/>
            </a:lvl3pPr>
            <a:lvl4pPr marL="5760720" indent="0">
              <a:buNone/>
              <a:defRPr sz="4200"/>
            </a:lvl4pPr>
            <a:lvl5pPr marL="7680960" indent="0">
              <a:buNone/>
              <a:defRPr sz="4200"/>
            </a:lvl5pPr>
            <a:lvl6pPr marL="9601200" indent="0">
              <a:buNone/>
              <a:defRPr sz="4200"/>
            </a:lvl6pPr>
            <a:lvl7pPr marL="11521440" indent="0">
              <a:buNone/>
              <a:defRPr sz="4200"/>
            </a:lvl7pPr>
            <a:lvl8pPr marL="13441680" indent="0">
              <a:buNone/>
              <a:defRPr sz="4200"/>
            </a:lvl8pPr>
            <a:lvl9pPr marL="15361920" indent="0">
              <a:buNone/>
              <a:defRPr sz="4200"/>
            </a:lvl9pPr>
          </a:lstStyle>
          <a:p>
            <a:pPr lvl="0"/>
            <a:r>
              <a:rPr lang="en-US"/>
              <a:t>Click to edit Master text styles</a:t>
            </a:r>
          </a:p>
        </p:txBody>
      </p:sp>
      <p:sp>
        <p:nvSpPr>
          <p:cNvPr id="5" name="Date Placeholder 4"/>
          <p:cNvSpPr>
            <a:spLocks noGrp="1"/>
          </p:cNvSpPr>
          <p:nvPr>
            <p:ph type="dt" sz="half" idx="10"/>
          </p:nvPr>
        </p:nvSpPr>
        <p:spPr/>
        <p:txBody>
          <a:bodyPr/>
          <a:lstStyle/>
          <a:p>
            <a:fld id="{1273C820-70B3-4746-9530-C318A2DCAB22}" type="datetimeFigureOut">
              <a:rPr lang="en-US" smtClean="0"/>
              <a:t>7/9/20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B5A743-44BE-184E-846C-A1C235CC2006}" type="slidenum">
              <a:rPr lang="en-US" smtClean="0"/>
              <a:t>‹#›</a:t>
            </a:fld>
            <a:endParaRPr lang="en-US"/>
          </a:p>
        </p:txBody>
      </p:sp>
    </p:spTree>
    <p:extLst>
      <p:ext uri="{BB962C8B-B14F-4D97-AF65-F5344CB8AC3E}">
        <p14:creationId xmlns:p14="http://schemas.microsoft.com/office/powerpoint/2010/main" val="18579686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527112" y="2194560"/>
            <a:ext cx="16515395" cy="7680960"/>
          </a:xfrm>
        </p:spPr>
        <p:txBody>
          <a:bodyPr anchor="b"/>
          <a:lstStyle>
            <a:lvl1pPr>
              <a:defRPr sz="13440"/>
            </a:lvl1pPr>
          </a:lstStyle>
          <a:p>
            <a:r>
              <a:rPr lang="en-US"/>
              <a:t>Click to edit Master title style</a:t>
            </a:r>
            <a:endParaRPr lang="en-US" dirty="0"/>
          </a:p>
        </p:txBody>
      </p:sp>
      <p:sp>
        <p:nvSpPr>
          <p:cNvPr id="3" name="Picture Placeholder 2"/>
          <p:cNvSpPr>
            <a:spLocks noGrp="1" noChangeAspect="1"/>
          </p:cNvSpPr>
          <p:nvPr>
            <p:ph type="pic" idx="1"/>
          </p:nvPr>
        </p:nvSpPr>
        <p:spPr>
          <a:xfrm>
            <a:off x="21769390" y="4739642"/>
            <a:ext cx="25923240" cy="23393400"/>
          </a:xfrm>
        </p:spPr>
        <p:txBody>
          <a:bodyPr anchor="t"/>
          <a:lstStyle>
            <a:lvl1pPr marL="0" indent="0">
              <a:buNone/>
              <a:defRPr sz="13440"/>
            </a:lvl1pPr>
            <a:lvl2pPr marL="1920240" indent="0">
              <a:buNone/>
              <a:defRPr sz="11760"/>
            </a:lvl2pPr>
            <a:lvl3pPr marL="3840480" indent="0">
              <a:buNone/>
              <a:defRPr sz="10080"/>
            </a:lvl3pPr>
            <a:lvl4pPr marL="5760720" indent="0">
              <a:buNone/>
              <a:defRPr sz="8400"/>
            </a:lvl4pPr>
            <a:lvl5pPr marL="7680960" indent="0">
              <a:buNone/>
              <a:defRPr sz="8400"/>
            </a:lvl5pPr>
            <a:lvl6pPr marL="9601200" indent="0">
              <a:buNone/>
              <a:defRPr sz="8400"/>
            </a:lvl6pPr>
            <a:lvl7pPr marL="11521440" indent="0">
              <a:buNone/>
              <a:defRPr sz="8400"/>
            </a:lvl7pPr>
            <a:lvl8pPr marL="13441680" indent="0">
              <a:buNone/>
              <a:defRPr sz="8400"/>
            </a:lvl8pPr>
            <a:lvl9pPr marL="15361920" indent="0">
              <a:buNone/>
              <a:defRPr sz="8400"/>
            </a:lvl9pPr>
          </a:lstStyle>
          <a:p>
            <a:r>
              <a:rPr lang="en-US"/>
              <a:t>Click icon to add picture</a:t>
            </a:r>
            <a:endParaRPr lang="en-US" dirty="0"/>
          </a:p>
        </p:txBody>
      </p:sp>
      <p:sp>
        <p:nvSpPr>
          <p:cNvPr id="4" name="Text Placeholder 3"/>
          <p:cNvSpPr>
            <a:spLocks noGrp="1"/>
          </p:cNvSpPr>
          <p:nvPr>
            <p:ph type="body" sz="half" idx="2"/>
          </p:nvPr>
        </p:nvSpPr>
        <p:spPr>
          <a:xfrm>
            <a:off x="3527112" y="9875520"/>
            <a:ext cx="16515395" cy="18295622"/>
          </a:xfrm>
        </p:spPr>
        <p:txBody>
          <a:bodyPr/>
          <a:lstStyle>
            <a:lvl1pPr marL="0" indent="0">
              <a:buNone/>
              <a:defRPr sz="6720"/>
            </a:lvl1pPr>
            <a:lvl2pPr marL="1920240" indent="0">
              <a:buNone/>
              <a:defRPr sz="5880"/>
            </a:lvl2pPr>
            <a:lvl3pPr marL="3840480" indent="0">
              <a:buNone/>
              <a:defRPr sz="5040"/>
            </a:lvl3pPr>
            <a:lvl4pPr marL="5760720" indent="0">
              <a:buNone/>
              <a:defRPr sz="4200"/>
            </a:lvl4pPr>
            <a:lvl5pPr marL="7680960" indent="0">
              <a:buNone/>
              <a:defRPr sz="4200"/>
            </a:lvl5pPr>
            <a:lvl6pPr marL="9601200" indent="0">
              <a:buNone/>
              <a:defRPr sz="4200"/>
            </a:lvl6pPr>
            <a:lvl7pPr marL="11521440" indent="0">
              <a:buNone/>
              <a:defRPr sz="4200"/>
            </a:lvl7pPr>
            <a:lvl8pPr marL="13441680" indent="0">
              <a:buNone/>
              <a:defRPr sz="4200"/>
            </a:lvl8pPr>
            <a:lvl9pPr marL="15361920" indent="0">
              <a:buNone/>
              <a:defRPr sz="4200"/>
            </a:lvl9pPr>
          </a:lstStyle>
          <a:p>
            <a:pPr lvl="0"/>
            <a:r>
              <a:rPr lang="en-US"/>
              <a:t>Click to edit Master text styles</a:t>
            </a:r>
          </a:p>
        </p:txBody>
      </p:sp>
      <p:sp>
        <p:nvSpPr>
          <p:cNvPr id="5" name="Date Placeholder 4"/>
          <p:cNvSpPr>
            <a:spLocks noGrp="1"/>
          </p:cNvSpPr>
          <p:nvPr>
            <p:ph type="dt" sz="half" idx="10"/>
          </p:nvPr>
        </p:nvSpPr>
        <p:spPr/>
        <p:txBody>
          <a:bodyPr/>
          <a:lstStyle/>
          <a:p>
            <a:fld id="{1273C820-70B3-4746-9530-C318A2DCAB22}" type="datetimeFigureOut">
              <a:rPr lang="en-US" smtClean="0"/>
              <a:t>7/9/20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B5A743-44BE-184E-846C-A1C235CC2006}" type="slidenum">
              <a:rPr lang="en-US" smtClean="0"/>
              <a:t>‹#›</a:t>
            </a:fld>
            <a:endParaRPr lang="en-US"/>
          </a:p>
        </p:txBody>
      </p:sp>
    </p:spTree>
    <p:extLst>
      <p:ext uri="{BB962C8B-B14F-4D97-AF65-F5344CB8AC3E}">
        <p14:creationId xmlns:p14="http://schemas.microsoft.com/office/powerpoint/2010/main" val="42216753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520440" y="1752603"/>
            <a:ext cx="44165520" cy="636270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3520440" y="8763000"/>
            <a:ext cx="44165520" cy="2088642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3520440" y="30510482"/>
            <a:ext cx="11521440" cy="1752600"/>
          </a:xfrm>
          <a:prstGeom prst="rect">
            <a:avLst/>
          </a:prstGeom>
        </p:spPr>
        <p:txBody>
          <a:bodyPr vert="horz" lIns="91440" tIns="45720" rIns="91440" bIns="45720" rtlCol="0" anchor="ctr"/>
          <a:lstStyle>
            <a:lvl1pPr algn="l">
              <a:defRPr sz="5040">
                <a:solidFill>
                  <a:schemeClr val="tx1">
                    <a:tint val="75000"/>
                  </a:schemeClr>
                </a:solidFill>
              </a:defRPr>
            </a:lvl1pPr>
          </a:lstStyle>
          <a:p>
            <a:fld id="{1273C820-70B3-4746-9530-C318A2DCAB22}" type="datetimeFigureOut">
              <a:rPr lang="en-US" smtClean="0"/>
              <a:t>7/9/20</a:t>
            </a:fld>
            <a:endParaRPr lang="en-US"/>
          </a:p>
        </p:txBody>
      </p:sp>
      <p:sp>
        <p:nvSpPr>
          <p:cNvPr id="5" name="Footer Placeholder 4"/>
          <p:cNvSpPr>
            <a:spLocks noGrp="1"/>
          </p:cNvSpPr>
          <p:nvPr>
            <p:ph type="ftr" sz="quarter" idx="3"/>
          </p:nvPr>
        </p:nvSpPr>
        <p:spPr>
          <a:xfrm>
            <a:off x="16962120" y="30510482"/>
            <a:ext cx="17282160" cy="1752600"/>
          </a:xfrm>
          <a:prstGeom prst="rect">
            <a:avLst/>
          </a:prstGeom>
        </p:spPr>
        <p:txBody>
          <a:bodyPr vert="horz" lIns="91440" tIns="45720" rIns="91440" bIns="45720" rtlCol="0" anchor="ctr"/>
          <a:lstStyle>
            <a:lvl1pPr algn="ctr">
              <a:defRPr sz="504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6164520" y="30510482"/>
            <a:ext cx="11521440" cy="1752600"/>
          </a:xfrm>
          <a:prstGeom prst="rect">
            <a:avLst/>
          </a:prstGeom>
        </p:spPr>
        <p:txBody>
          <a:bodyPr vert="horz" lIns="91440" tIns="45720" rIns="91440" bIns="45720" rtlCol="0" anchor="ctr"/>
          <a:lstStyle>
            <a:lvl1pPr algn="r">
              <a:defRPr sz="5040">
                <a:solidFill>
                  <a:schemeClr val="tx1">
                    <a:tint val="75000"/>
                  </a:schemeClr>
                </a:solidFill>
              </a:defRPr>
            </a:lvl1pPr>
          </a:lstStyle>
          <a:p>
            <a:fld id="{46B5A743-44BE-184E-846C-A1C235CC2006}" type="slidenum">
              <a:rPr lang="en-US" smtClean="0"/>
              <a:t>‹#›</a:t>
            </a:fld>
            <a:endParaRPr lang="en-US"/>
          </a:p>
        </p:txBody>
      </p:sp>
    </p:spTree>
    <p:extLst>
      <p:ext uri="{BB962C8B-B14F-4D97-AF65-F5344CB8AC3E}">
        <p14:creationId xmlns:p14="http://schemas.microsoft.com/office/powerpoint/2010/main" val="98917438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3840480" rtl="0" eaLnBrk="1" latinLnBrk="0" hangingPunct="1">
        <a:lnSpc>
          <a:spcPct val="90000"/>
        </a:lnSpc>
        <a:spcBef>
          <a:spcPct val="0"/>
        </a:spcBef>
        <a:buNone/>
        <a:defRPr sz="18480" kern="1200">
          <a:solidFill>
            <a:schemeClr val="tx1"/>
          </a:solidFill>
          <a:latin typeface="+mj-lt"/>
          <a:ea typeface="+mj-ea"/>
          <a:cs typeface="+mj-cs"/>
        </a:defRPr>
      </a:lvl1pPr>
    </p:titleStyle>
    <p:bodyStyle>
      <a:lvl1pPr marL="960120" indent="-960120" algn="l" defTabSz="3840480" rtl="0" eaLnBrk="1" latinLnBrk="0" hangingPunct="1">
        <a:lnSpc>
          <a:spcPct val="90000"/>
        </a:lnSpc>
        <a:spcBef>
          <a:spcPts val="4200"/>
        </a:spcBef>
        <a:buFont typeface="Arial" panose="020B0604020202020204" pitchFamily="34" charset="0"/>
        <a:buChar char="•"/>
        <a:defRPr sz="11760" kern="1200">
          <a:solidFill>
            <a:schemeClr val="tx1"/>
          </a:solidFill>
          <a:latin typeface="+mn-lt"/>
          <a:ea typeface="+mn-ea"/>
          <a:cs typeface="+mn-cs"/>
        </a:defRPr>
      </a:lvl1pPr>
      <a:lvl2pPr marL="2880360" indent="-960120" algn="l" defTabSz="3840480" rtl="0" eaLnBrk="1" latinLnBrk="0" hangingPunct="1">
        <a:lnSpc>
          <a:spcPct val="90000"/>
        </a:lnSpc>
        <a:spcBef>
          <a:spcPts val="2100"/>
        </a:spcBef>
        <a:buFont typeface="Arial" panose="020B0604020202020204" pitchFamily="34" charset="0"/>
        <a:buChar char="•"/>
        <a:defRPr sz="10080" kern="1200">
          <a:solidFill>
            <a:schemeClr val="tx1"/>
          </a:solidFill>
          <a:latin typeface="+mn-lt"/>
          <a:ea typeface="+mn-ea"/>
          <a:cs typeface="+mn-cs"/>
        </a:defRPr>
      </a:lvl2pPr>
      <a:lvl3pPr marL="4800600" indent="-960120" algn="l" defTabSz="3840480" rtl="0" eaLnBrk="1" latinLnBrk="0" hangingPunct="1">
        <a:lnSpc>
          <a:spcPct val="90000"/>
        </a:lnSpc>
        <a:spcBef>
          <a:spcPts val="2100"/>
        </a:spcBef>
        <a:buFont typeface="Arial" panose="020B0604020202020204" pitchFamily="34" charset="0"/>
        <a:buChar char="•"/>
        <a:defRPr sz="8400" kern="1200">
          <a:solidFill>
            <a:schemeClr val="tx1"/>
          </a:solidFill>
          <a:latin typeface="+mn-lt"/>
          <a:ea typeface="+mn-ea"/>
          <a:cs typeface="+mn-cs"/>
        </a:defRPr>
      </a:lvl3pPr>
      <a:lvl4pPr marL="6720840" indent="-960120" algn="l" defTabSz="3840480" rtl="0" eaLnBrk="1" latinLnBrk="0" hangingPunct="1">
        <a:lnSpc>
          <a:spcPct val="90000"/>
        </a:lnSpc>
        <a:spcBef>
          <a:spcPts val="2100"/>
        </a:spcBef>
        <a:buFont typeface="Arial" panose="020B0604020202020204" pitchFamily="34" charset="0"/>
        <a:buChar char="•"/>
        <a:defRPr sz="7560" kern="1200">
          <a:solidFill>
            <a:schemeClr val="tx1"/>
          </a:solidFill>
          <a:latin typeface="+mn-lt"/>
          <a:ea typeface="+mn-ea"/>
          <a:cs typeface="+mn-cs"/>
        </a:defRPr>
      </a:lvl4pPr>
      <a:lvl5pPr marL="8641080" indent="-960120" algn="l" defTabSz="3840480" rtl="0" eaLnBrk="1" latinLnBrk="0" hangingPunct="1">
        <a:lnSpc>
          <a:spcPct val="90000"/>
        </a:lnSpc>
        <a:spcBef>
          <a:spcPts val="2100"/>
        </a:spcBef>
        <a:buFont typeface="Arial" panose="020B0604020202020204" pitchFamily="34" charset="0"/>
        <a:buChar char="•"/>
        <a:defRPr sz="7560" kern="1200">
          <a:solidFill>
            <a:schemeClr val="tx1"/>
          </a:solidFill>
          <a:latin typeface="+mn-lt"/>
          <a:ea typeface="+mn-ea"/>
          <a:cs typeface="+mn-cs"/>
        </a:defRPr>
      </a:lvl5pPr>
      <a:lvl6pPr marL="10561320" indent="-960120" algn="l" defTabSz="3840480" rtl="0" eaLnBrk="1" latinLnBrk="0" hangingPunct="1">
        <a:lnSpc>
          <a:spcPct val="90000"/>
        </a:lnSpc>
        <a:spcBef>
          <a:spcPts val="2100"/>
        </a:spcBef>
        <a:buFont typeface="Arial" panose="020B0604020202020204" pitchFamily="34" charset="0"/>
        <a:buChar char="•"/>
        <a:defRPr sz="7560" kern="1200">
          <a:solidFill>
            <a:schemeClr val="tx1"/>
          </a:solidFill>
          <a:latin typeface="+mn-lt"/>
          <a:ea typeface="+mn-ea"/>
          <a:cs typeface="+mn-cs"/>
        </a:defRPr>
      </a:lvl6pPr>
      <a:lvl7pPr marL="12481560" indent="-960120" algn="l" defTabSz="3840480" rtl="0" eaLnBrk="1" latinLnBrk="0" hangingPunct="1">
        <a:lnSpc>
          <a:spcPct val="90000"/>
        </a:lnSpc>
        <a:spcBef>
          <a:spcPts val="2100"/>
        </a:spcBef>
        <a:buFont typeface="Arial" panose="020B0604020202020204" pitchFamily="34" charset="0"/>
        <a:buChar char="•"/>
        <a:defRPr sz="7560" kern="1200">
          <a:solidFill>
            <a:schemeClr val="tx1"/>
          </a:solidFill>
          <a:latin typeface="+mn-lt"/>
          <a:ea typeface="+mn-ea"/>
          <a:cs typeface="+mn-cs"/>
        </a:defRPr>
      </a:lvl7pPr>
      <a:lvl8pPr marL="14401800" indent="-960120" algn="l" defTabSz="3840480" rtl="0" eaLnBrk="1" latinLnBrk="0" hangingPunct="1">
        <a:lnSpc>
          <a:spcPct val="90000"/>
        </a:lnSpc>
        <a:spcBef>
          <a:spcPts val="2100"/>
        </a:spcBef>
        <a:buFont typeface="Arial" panose="020B0604020202020204" pitchFamily="34" charset="0"/>
        <a:buChar char="•"/>
        <a:defRPr sz="7560" kern="1200">
          <a:solidFill>
            <a:schemeClr val="tx1"/>
          </a:solidFill>
          <a:latin typeface="+mn-lt"/>
          <a:ea typeface="+mn-ea"/>
          <a:cs typeface="+mn-cs"/>
        </a:defRPr>
      </a:lvl8pPr>
      <a:lvl9pPr marL="16322040" indent="-960120" algn="l" defTabSz="3840480" rtl="0" eaLnBrk="1" latinLnBrk="0" hangingPunct="1">
        <a:lnSpc>
          <a:spcPct val="90000"/>
        </a:lnSpc>
        <a:spcBef>
          <a:spcPts val="2100"/>
        </a:spcBef>
        <a:buFont typeface="Arial" panose="020B0604020202020204" pitchFamily="34" charset="0"/>
        <a:buChar char="•"/>
        <a:defRPr sz="7560" kern="1200">
          <a:solidFill>
            <a:schemeClr val="tx1"/>
          </a:solidFill>
          <a:latin typeface="+mn-lt"/>
          <a:ea typeface="+mn-ea"/>
          <a:cs typeface="+mn-cs"/>
        </a:defRPr>
      </a:lvl9pPr>
    </p:bodyStyle>
    <p:otherStyle>
      <a:defPPr>
        <a:defRPr lang="en-US"/>
      </a:defPPr>
      <a:lvl1pPr marL="0" algn="l" defTabSz="3840480" rtl="0" eaLnBrk="1" latinLnBrk="0" hangingPunct="1">
        <a:defRPr sz="7560" kern="1200">
          <a:solidFill>
            <a:schemeClr val="tx1"/>
          </a:solidFill>
          <a:latin typeface="+mn-lt"/>
          <a:ea typeface="+mn-ea"/>
          <a:cs typeface="+mn-cs"/>
        </a:defRPr>
      </a:lvl1pPr>
      <a:lvl2pPr marL="1920240" algn="l" defTabSz="3840480" rtl="0" eaLnBrk="1" latinLnBrk="0" hangingPunct="1">
        <a:defRPr sz="7560" kern="1200">
          <a:solidFill>
            <a:schemeClr val="tx1"/>
          </a:solidFill>
          <a:latin typeface="+mn-lt"/>
          <a:ea typeface="+mn-ea"/>
          <a:cs typeface="+mn-cs"/>
        </a:defRPr>
      </a:lvl2pPr>
      <a:lvl3pPr marL="3840480" algn="l" defTabSz="3840480" rtl="0" eaLnBrk="1" latinLnBrk="0" hangingPunct="1">
        <a:defRPr sz="7560" kern="1200">
          <a:solidFill>
            <a:schemeClr val="tx1"/>
          </a:solidFill>
          <a:latin typeface="+mn-lt"/>
          <a:ea typeface="+mn-ea"/>
          <a:cs typeface="+mn-cs"/>
        </a:defRPr>
      </a:lvl3pPr>
      <a:lvl4pPr marL="5760720" algn="l" defTabSz="3840480" rtl="0" eaLnBrk="1" latinLnBrk="0" hangingPunct="1">
        <a:defRPr sz="7560" kern="1200">
          <a:solidFill>
            <a:schemeClr val="tx1"/>
          </a:solidFill>
          <a:latin typeface="+mn-lt"/>
          <a:ea typeface="+mn-ea"/>
          <a:cs typeface="+mn-cs"/>
        </a:defRPr>
      </a:lvl4pPr>
      <a:lvl5pPr marL="7680960" algn="l" defTabSz="3840480" rtl="0" eaLnBrk="1" latinLnBrk="0" hangingPunct="1">
        <a:defRPr sz="7560" kern="1200">
          <a:solidFill>
            <a:schemeClr val="tx1"/>
          </a:solidFill>
          <a:latin typeface="+mn-lt"/>
          <a:ea typeface="+mn-ea"/>
          <a:cs typeface="+mn-cs"/>
        </a:defRPr>
      </a:lvl5pPr>
      <a:lvl6pPr marL="9601200" algn="l" defTabSz="3840480" rtl="0" eaLnBrk="1" latinLnBrk="0" hangingPunct="1">
        <a:defRPr sz="7560" kern="1200">
          <a:solidFill>
            <a:schemeClr val="tx1"/>
          </a:solidFill>
          <a:latin typeface="+mn-lt"/>
          <a:ea typeface="+mn-ea"/>
          <a:cs typeface="+mn-cs"/>
        </a:defRPr>
      </a:lvl6pPr>
      <a:lvl7pPr marL="11521440" algn="l" defTabSz="3840480" rtl="0" eaLnBrk="1" latinLnBrk="0" hangingPunct="1">
        <a:defRPr sz="7560" kern="1200">
          <a:solidFill>
            <a:schemeClr val="tx1"/>
          </a:solidFill>
          <a:latin typeface="+mn-lt"/>
          <a:ea typeface="+mn-ea"/>
          <a:cs typeface="+mn-cs"/>
        </a:defRPr>
      </a:lvl7pPr>
      <a:lvl8pPr marL="13441680" algn="l" defTabSz="3840480" rtl="0" eaLnBrk="1" latinLnBrk="0" hangingPunct="1">
        <a:defRPr sz="7560" kern="1200">
          <a:solidFill>
            <a:schemeClr val="tx1"/>
          </a:solidFill>
          <a:latin typeface="+mn-lt"/>
          <a:ea typeface="+mn-ea"/>
          <a:cs typeface="+mn-cs"/>
        </a:defRPr>
      </a:lvl8pPr>
      <a:lvl9pPr marL="15361920" algn="l" defTabSz="3840480" rtl="0" eaLnBrk="1" latinLnBrk="0" hangingPunct="1">
        <a:defRPr sz="756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tiff"/><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1E4D2B"/>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1CAE5492-573C-1241-817C-1E532D08989E}"/>
              </a:ext>
            </a:extLst>
          </p:cNvPr>
          <p:cNvPicPr>
            <a:picLocks noChangeAspect="1"/>
          </p:cNvPicPr>
          <p:nvPr/>
        </p:nvPicPr>
        <p:blipFill>
          <a:blip r:embed="rId3"/>
          <a:stretch>
            <a:fillRect/>
          </a:stretch>
        </p:blipFill>
        <p:spPr>
          <a:xfrm>
            <a:off x="18709249" y="22704562"/>
            <a:ext cx="15632350" cy="9140412"/>
          </a:xfrm>
          <a:prstGeom prst="rect">
            <a:avLst/>
          </a:prstGeom>
        </p:spPr>
      </p:pic>
      <p:grpSp>
        <p:nvGrpSpPr>
          <p:cNvPr id="2" name="Group 1">
            <a:extLst>
              <a:ext uri="{FF2B5EF4-FFF2-40B4-BE49-F238E27FC236}">
                <a16:creationId xmlns:a16="http://schemas.microsoft.com/office/drawing/2014/main" id="{42CAA6FA-9FEE-F54F-8B91-D437044F7918}"/>
              </a:ext>
            </a:extLst>
          </p:cNvPr>
          <p:cNvGrpSpPr/>
          <p:nvPr/>
        </p:nvGrpSpPr>
        <p:grpSpPr>
          <a:xfrm>
            <a:off x="0" y="0"/>
            <a:ext cx="51206400" cy="32918400"/>
            <a:chOff x="0" y="0"/>
            <a:chExt cx="51206400" cy="32918400"/>
          </a:xfrm>
        </p:grpSpPr>
        <p:sp>
          <p:nvSpPr>
            <p:cNvPr id="16" name="Rectangle 15">
              <a:extLst>
                <a:ext uri="{FF2B5EF4-FFF2-40B4-BE49-F238E27FC236}">
                  <a16:creationId xmlns:a16="http://schemas.microsoft.com/office/drawing/2014/main" id="{8268EAD3-8D34-3C44-9962-FB98FD661354}"/>
                </a:ext>
              </a:extLst>
            </p:cNvPr>
            <p:cNvSpPr/>
            <p:nvPr/>
          </p:nvSpPr>
          <p:spPr>
            <a:xfrm>
              <a:off x="17424704" y="714417"/>
              <a:ext cx="18667199" cy="5016758"/>
            </a:xfrm>
            <a:prstGeom prst="rect">
              <a:avLst/>
            </a:prstGeom>
          </p:spPr>
          <p:txBody>
            <a:bodyPr wrap="square">
              <a:spAutoFit/>
            </a:bodyPr>
            <a:lstStyle/>
            <a:p>
              <a:r>
                <a:rPr lang="en-US" sz="7800" b="1" dirty="0">
                  <a:solidFill>
                    <a:schemeClr val="bg1"/>
                  </a:solidFill>
                  <a:latin typeface="Lato" panose="020F0502020204030203" pitchFamily="34" charset="0"/>
                  <a:ea typeface="Lato" panose="020F0502020204030203" pitchFamily="34" charset="0"/>
                  <a:cs typeface="Lato" panose="020F0502020204030203" pitchFamily="34" charset="0"/>
                </a:rPr>
                <a:t>Three options to update water and wind erodibility in environmental benefit assessments for ranking Conservation Reserve Program (CRP) offers </a:t>
              </a:r>
            </a:p>
          </p:txBody>
        </p:sp>
        <p:sp>
          <p:nvSpPr>
            <p:cNvPr id="12" name="Rectangle 11">
              <a:extLst>
                <a:ext uri="{FF2B5EF4-FFF2-40B4-BE49-F238E27FC236}">
                  <a16:creationId xmlns:a16="http://schemas.microsoft.com/office/drawing/2014/main" id="{D7A8110D-8DED-E948-B785-24D4E2868D6C}"/>
                </a:ext>
              </a:extLst>
            </p:cNvPr>
            <p:cNvSpPr/>
            <p:nvPr/>
          </p:nvSpPr>
          <p:spPr>
            <a:xfrm>
              <a:off x="0" y="0"/>
              <a:ext cx="16465583" cy="329184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FD50ABEC-412A-0747-AF57-E8514AF1C142}"/>
                </a:ext>
              </a:extLst>
            </p:cNvPr>
            <p:cNvSpPr/>
            <p:nvPr/>
          </p:nvSpPr>
          <p:spPr>
            <a:xfrm>
              <a:off x="37221460" y="0"/>
              <a:ext cx="13984940" cy="329184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B6E798A8-5A57-A04B-8656-5FE3414E4ED9}"/>
                </a:ext>
              </a:extLst>
            </p:cNvPr>
            <p:cNvSpPr/>
            <p:nvPr/>
          </p:nvSpPr>
          <p:spPr>
            <a:xfrm>
              <a:off x="789810" y="4525005"/>
              <a:ext cx="15279222" cy="26122536"/>
            </a:xfrm>
            <a:prstGeom prst="rect">
              <a:avLst/>
            </a:prstGeom>
          </p:spPr>
          <p:txBody>
            <a:bodyPr wrap="square">
              <a:spAutoFit/>
            </a:bodyPr>
            <a:lstStyle/>
            <a:p>
              <a:pPr>
                <a:spcAft>
                  <a:spcPts val="600"/>
                </a:spcAft>
              </a:pPr>
              <a:r>
                <a:rPr lang="en-US" sz="3600" b="1" dirty="0">
                  <a:solidFill>
                    <a:srgbClr val="1E4D2B"/>
                  </a:solidFill>
                  <a:latin typeface="Proxima Nova" panose="02000506030000020004" pitchFamily="2" charset="0"/>
                </a:rPr>
                <a:t>Motivation</a:t>
              </a:r>
              <a:endParaRPr lang="en-US" sz="3600" dirty="0">
                <a:solidFill>
                  <a:srgbClr val="1E4D2B"/>
                </a:solidFill>
                <a:latin typeface="Proxima Nova" panose="02000506030000020004" pitchFamily="2" charset="0"/>
              </a:endParaRPr>
            </a:p>
            <a:p>
              <a:pPr>
                <a:spcAft>
                  <a:spcPts val="2400"/>
                </a:spcAft>
              </a:pPr>
              <a:r>
                <a:rPr lang="en-US" sz="2800" dirty="0">
                  <a:latin typeface="Proxima Nova" panose="02000506030000020004" pitchFamily="2" charset="0"/>
                  <a:ea typeface="Lato" panose="020F0502020204030203" pitchFamily="34" charset="0"/>
                  <a:cs typeface="Lato" panose="020F0502020204030203" pitchFamily="34" charset="0"/>
                </a:rPr>
                <a:t>Current water and wind erodibility indices use factors from older Universal Soil Loss Equation (USLE) and deprecated Wind Erosion Equation (WEQ) models. C (wind) factor and R (rainfall) factor data are not up to date; slope data is not site specific, and indices are less intuitive than actual erosion rates (e.g. ton is ~cubic yard of soil loss).</a:t>
              </a:r>
            </a:p>
            <a:p>
              <a:pPr>
                <a:spcAft>
                  <a:spcPts val="600"/>
                </a:spcAft>
              </a:pPr>
              <a:r>
                <a:rPr lang="en-US" sz="3600" b="1" dirty="0">
                  <a:solidFill>
                    <a:srgbClr val="1E4D2B"/>
                  </a:solidFill>
                  <a:latin typeface="Proxima Nova" panose="02000506030000020004" pitchFamily="2" charset="0"/>
                </a:rPr>
                <a:t>Advances in Erosion Science, Modeling Methods, Processing Power</a:t>
              </a:r>
              <a:endParaRPr lang="en-US" sz="3600" dirty="0">
                <a:solidFill>
                  <a:srgbClr val="1E4D2B"/>
                </a:solidFill>
                <a:latin typeface="Proxima Nova" panose="02000506030000020004" pitchFamily="2" charset="0"/>
              </a:endParaRPr>
            </a:p>
            <a:p>
              <a:pPr>
                <a:spcAft>
                  <a:spcPts val="1200"/>
                </a:spcAft>
              </a:pPr>
              <a:r>
                <a:rPr lang="en-US" sz="2800" dirty="0">
                  <a:latin typeface="Proxima Nova" panose="02000506030000020004" pitchFamily="2" charset="0"/>
                  <a:ea typeface="Lato" panose="020F0502020204030203" pitchFamily="34" charset="0"/>
                  <a:cs typeface="Lato" panose="020F0502020204030203" pitchFamily="34" charset="0"/>
                </a:rPr>
                <a:t>WEQ has been replaced by the process-based </a:t>
              </a:r>
              <a:r>
                <a:rPr lang="en-US" sz="2800" b="1" dirty="0">
                  <a:latin typeface="Proxima Nova" panose="02000506030000020004" pitchFamily="2" charset="0"/>
                  <a:ea typeface="Lato" panose="020F0502020204030203" pitchFamily="34" charset="0"/>
                  <a:cs typeface="Lato" panose="020F0502020204030203" pitchFamily="34" charset="0"/>
                </a:rPr>
                <a:t>Wind Erosion Prediction System (WEPS</a:t>
              </a:r>
              <a:r>
                <a:rPr lang="en-US" sz="2800" dirty="0">
                  <a:latin typeface="Proxima Nova" panose="02000506030000020004" pitchFamily="2" charset="0"/>
                  <a:ea typeface="Lato" panose="020F0502020204030203" pitchFamily="34" charset="0"/>
                  <a:cs typeface="Lato" panose="020F0502020204030203" pitchFamily="34" charset="0"/>
                </a:rPr>
                <a:t>) model from the USDA Agricultural Research Service (Wagner 2013). The </a:t>
              </a:r>
              <a:r>
                <a:rPr lang="en-US" sz="2800" b="1" dirty="0">
                  <a:latin typeface="Proxima Nova" panose="02000506030000020004" pitchFamily="2" charset="0"/>
                  <a:ea typeface="Lato" panose="020F0502020204030203" pitchFamily="34" charset="0"/>
                  <a:cs typeface="Lato" panose="020F0502020204030203" pitchFamily="34" charset="0"/>
                </a:rPr>
                <a:t>Water Erosion Prediction Project (WEPP)</a:t>
              </a:r>
              <a:r>
                <a:rPr lang="en-US" sz="2800" dirty="0">
                  <a:latin typeface="Proxima Nova" panose="02000506030000020004" pitchFamily="2" charset="0"/>
                  <a:ea typeface="Lato" panose="020F0502020204030203" pitchFamily="34" charset="0"/>
                  <a:cs typeface="Lato" panose="020F0502020204030203" pitchFamily="34" charset="0"/>
                </a:rPr>
                <a:t> model has a common pedigree with WEPS and represents the latest water erosion science from the USDA-ARS National Soil Erosion Laboratory (Flanagan 2007) .  </a:t>
              </a:r>
            </a:p>
            <a:p>
              <a:pPr>
                <a:spcAft>
                  <a:spcPts val="1200"/>
                </a:spcAft>
              </a:pPr>
              <a:r>
                <a:rPr lang="en-US" sz="2800" b="1" dirty="0" err="1">
                  <a:latin typeface="Proxima Nova" panose="02000506030000020004" pitchFamily="2" charset="0"/>
                  <a:ea typeface="Lato" panose="020F0502020204030203" pitchFamily="34" charset="0"/>
                  <a:cs typeface="Lato" panose="020F0502020204030203" pitchFamily="34" charset="0"/>
                </a:rPr>
                <a:t>TauDEM</a:t>
              </a:r>
              <a:r>
                <a:rPr lang="en-US" sz="2800" b="1" dirty="0">
                  <a:latin typeface="Proxima Nova" panose="02000506030000020004" pitchFamily="2" charset="0"/>
                  <a:ea typeface="Lato" panose="020F0502020204030203" pitchFamily="34" charset="0"/>
                  <a:cs typeface="Lato" panose="020F0502020204030203" pitchFamily="34" charset="0"/>
                </a:rPr>
                <a:t> (Terrain Analysis Using Digital Elevation Models)</a:t>
              </a:r>
              <a:r>
                <a:rPr lang="en-US" sz="2800" dirty="0">
                  <a:latin typeface="Proxima Nova" panose="02000506030000020004" pitchFamily="2" charset="0"/>
                  <a:ea typeface="Lato" panose="020F0502020204030203" pitchFamily="34" charset="0"/>
                  <a:cs typeface="Lato" panose="020F0502020204030203" pitchFamily="34" charset="0"/>
                </a:rPr>
                <a:t> (https://hydrology.usu.edu/taudem/ taudem5/) and other raster processing tools provide a rapid method for computing average slope steepness.  For this project, the tools computed slope steepness from 10m DEM intersecting CRP offer area soil polygons</a:t>
              </a:r>
            </a:p>
            <a:p>
              <a:pPr>
                <a:spcAft>
                  <a:spcPts val="1200"/>
                </a:spcAft>
              </a:pPr>
              <a:r>
                <a:rPr lang="en-US" sz="2800" b="1" dirty="0">
                  <a:latin typeface="Proxima Nova" panose="02000506030000020004" pitchFamily="2" charset="0"/>
                </a:rPr>
                <a:t>Parameter-elevation Regressions on Independent Slopes Model (PRISM)</a:t>
              </a:r>
              <a:r>
                <a:rPr lang="en-US" sz="2800" dirty="0">
                  <a:latin typeface="Proxima Nova" panose="02000506030000020004" pitchFamily="2" charset="0"/>
                </a:rPr>
                <a:t> raster data (https://</a:t>
              </a:r>
              <a:r>
                <a:rPr lang="en-US" sz="2800" dirty="0" err="1">
                  <a:latin typeface="Proxima Nova" panose="02000506030000020004" pitchFamily="2" charset="0"/>
                </a:rPr>
                <a:t>prism.oregonstate.edu</a:t>
              </a:r>
              <a:r>
                <a:rPr lang="en-US" sz="2800" dirty="0">
                  <a:latin typeface="Proxima Nova" panose="02000506030000020004" pitchFamily="2" charset="0"/>
                </a:rPr>
                <a:t>) enables adjustment of climate station input parameters to the CLIGEN weather generator for more accurate representation of precipitation and temperature.  All weather inputs for model simulations were PRISM adjusted.</a:t>
              </a:r>
            </a:p>
            <a:p>
              <a:pPr>
                <a:spcAft>
                  <a:spcPts val="1200"/>
                </a:spcAft>
              </a:pPr>
              <a:r>
                <a:rPr lang="en-US" sz="2800" dirty="0">
                  <a:latin typeface="Proxima Nova" panose="02000506030000020004" pitchFamily="2" charset="0"/>
                </a:rPr>
                <a:t>Both WEPP and WEPS have been deployed as web services on a </a:t>
              </a:r>
              <a:r>
                <a:rPr lang="en-US" sz="2800" b="1" dirty="0">
                  <a:latin typeface="Proxima Nova" panose="02000506030000020004" pitchFamily="2" charset="0"/>
                </a:rPr>
                <a:t>Cloud Services Integration Platform (CSIP) </a:t>
              </a:r>
              <a:r>
                <a:rPr lang="en-US" sz="2800" dirty="0">
                  <a:latin typeface="Proxima Nova" panose="02000506030000020004" pitchFamily="2" charset="0"/>
                </a:rPr>
                <a:t>(https://</a:t>
              </a:r>
              <a:r>
                <a:rPr lang="en-US" sz="2800" dirty="0" err="1">
                  <a:latin typeface="Proxima Nova" panose="02000506030000020004" pitchFamily="2" charset="0"/>
                </a:rPr>
                <a:t>alm.engr</a:t>
              </a:r>
              <a:r>
                <a:rPr lang="en-US" sz="2800" dirty="0">
                  <a:latin typeface="Proxima Nova" panose="02000506030000020004" pitchFamily="2" charset="0"/>
                </a:rPr>
                <a:t>/</a:t>
              </a:r>
              <a:r>
                <a:rPr lang="en-US" sz="2800" dirty="0" err="1">
                  <a:latin typeface="Proxima Nova" panose="02000506030000020004" pitchFamily="2" charset="0"/>
                </a:rPr>
                <a:t>colostate.edu</a:t>
              </a:r>
              <a:r>
                <a:rPr lang="en-US" sz="2800" dirty="0">
                  <a:latin typeface="Proxima Nova" panose="02000506030000020004" pitchFamily="2" charset="0"/>
                </a:rPr>
                <a:t>/</a:t>
              </a:r>
              <a:r>
                <a:rPr lang="en-US" sz="2800" dirty="0" err="1">
                  <a:latin typeface="Proxima Nova" panose="02000506030000020004" pitchFamily="2" charset="0"/>
                </a:rPr>
                <a:t>cb</a:t>
              </a:r>
              <a:r>
                <a:rPr lang="en-US" sz="2800" dirty="0">
                  <a:latin typeface="Proxima Nova" panose="02000506030000020004" pitchFamily="2" charset="0"/>
                </a:rPr>
                <a:t>/project/</a:t>
              </a:r>
              <a:r>
                <a:rPr lang="en-US" sz="2800" dirty="0" err="1">
                  <a:latin typeface="Proxima Nova" panose="02000506030000020004" pitchFamily="2" charset="0"/>
                </a:rPr>
                <a:t>csip</a:t>
              </a:r>
              <a:r>
                <a:rPr lang="en-US" sz="2800" dirty="0">
                  <a:latin typeface="Proxima Nova" panose="02000506030000020004" pitchFamily="2" charset="0"/>
                </a:rPr>
                <a:t>), integrated with the USDA Natural Resources Conservation Service (NRCS) Soil Data Mart and Conservation Resources domain database containing climate and land management data.</a:t>
              </a:r>
            </a:p>
            <a:p>
              <a:pPr>
                <a:spcAft>
                  <a:spcPts val="1200"/>
                </a:spcAft>
              </a:pPr>
              <a:r>
                <a:rPr lang="en-US" sz="2800" dirty="0">
                  <a:latin typeface="Proxima Nova" panose="02000506030000020004" pitchFamily="2" charset="0"/>
                </a:rPr>
                <a:t>Using tight CSIP model-data integration, </a:t>
              </a:r>
              <a:r>
                <a:rPr lang="en-US" sz="2800" b="1" dirty="0">
                  <a:latin typeface="Proxima Nova" panose="02000506030000020004" pitchFamily="2" charset="0"/>
                </a:rPr>
                <a:t>Docker/Kubernetes orchestration</a:t>
              </a:r>
              <a:r>
                <a:rPr lang="en-US" sz="2800" dirty="0">
                  <a:latin typeface="Proxima Nova" panose="02000506030000020004" pitchFamily="2" charset="0"/>
                </a:rPr>
                <a:t> (https:// </a:t>
              </a:r>
              <a:r>
                <a:rPr lang="en-US" sz="2800" dirty="0" err="1">
                  <a:latin typeface="Proxima Nova" panose="02000506030000020004" pitchFamily="2" charset="0"/>
                </a:rPr>
                <a:t>kubernetes.io</a:t>
              </a:r>
              <a:r>
                <a:rPr lang="en-US" sz="2800" dirty="0">
                  <a:latin typeface="Proxima Nova" panose="02000506030000020004" pitchFamily="2" charset="0"/>
                </a:rPr>
                <a:t>), and a </a:t>
              </a:r>
              <a:r>
                <a:rPr lang="en-US" sz="2800" b="1" dirty="0">
                  <a:latin typeface="Proxima Nova" panose="02000506030000020004" pitchFamily="2" charset="0"/>
                </a:rPr>
                <a:t>publish/subscribe messaging pattern</a:t>
              </a:r>
              <a:r>
                <a:rPr lang="en-US" sz="2800" dirty="0">
                  <a:latin typeface="Proxima Nova" panose="02000506030000020004" pitchFamily="2" charset="0"/>
                </a:rPr>
                <a:t>, a </a:t>
              </a:r>
              <a:r>
                <a:rPr lang="en-US" sz="2800" dirty="0" err="1">
                  <a:latin typeface="Proxima Nova" panose="02000506030000020004" pitchFamily="2" charset="0"/>
                </a:rPr>
                <a:t>crpassessment</a:t>
              </a:r>
              <a:r>
                <a:rPr lang="en-US" sz="2800" dirty="0">
                  <a:latin typeface="Proxima Nova" panose="02000506030000020004" pitchFamily="2" charset="0"/>
                </a:rPr>
                <a:t> web service runs WEPP and WEPS simulations for a tilled-fallow management simultaneously for a location, service calls scaling to capacity, for this project averaging 800,000 requests per day. </a:t>
              </a:r>
            </a:p>
            <a:p>
              <a:pPr>
                <a:spcAft>
                  <a:spcPts val="1200"/>
                </a:spcAft>
              </a:pPr>
              <a:r>
                <a:rPr lang="en-US" sz="2800" b="1" dirty="0">
                  <a:latin typeface="Proxima Nova" panose="02000506030000020004" pitchFamily="2" charset="0"/>
                </a:rPr>
                <a:t>Artificial Neural Networks (ANNs) </a:t>
              </a:r>
              <a:r>
                <a:rPr lang="en-US" sz="2800" dirty="0">
                  <a:latin typeface="Proxima Nova" panose="02000506030000020004" pitchFamily="2" charset="0"/>
                </a:rPr>
                <a:t>used to create surrogate models can reduce computational load associated with full process model simulations.  For this project, the </a:t>
              </a:r>
              <a:r>
                <a:rPr lang="en-US" sz="2800" b="1" dirty="0" err="1">
                  <a:latin typeface="Proxima Nova" panose="02000506030000020004" pitchFamily="2" charset="0"/>
                </a:rPr>
                <a:t>NeuralEvolution</a:t>
              </a:r>
              <a:r>
                <a:rPr lang="en-US" sz="2800" b="1" dirty="0">
                  <a:latin typeface="Proxima Nova" panose="02000506030000020004" pitchFamily="2" charset="0"/>
                </a:rPr>
                <a:t> of Augmenting Topologies (NEAT)</a:t>
              </a:r>
              <a:r>
                <a:rPr lang="en-US" sz="2800" dirty="0">
                  <a:latin typeface="Proxima Nova" panose="02000506030000020004" pitchFamily="2" charset="0"/>
                </a:rPr>
                <a:t> genetic algorithm (https://</a:t>
              </a:r>
              <a:r>
                <a:rPr lang="en-US" sz="2800" dirty="0" err="1">
                  <a:latin typeface="Proxima Nova" panose="02000506030000020004" pitchFamily="2" charset="0"/>
                </a:rPr>
                <a:t>www.cs.ucf.edu</a:t>
              </a:r>
              <a:r>
                <a:rPr lang="en-US" sz="2800" dirty="0">
                  <a:latin typeface="Proxima Nova" panose="02000506030000020004" pitchFamily="2" charset="0"/>
                </a:rPr>
                <a:t>/~</a:t>
              </a:r>
              <a:r>
                <a:rPr lang="en-US" sz="2800" dirty="0" err="1">
                  <a:latin typeface="Proxima Nova" panose="02000506030000020004" pitchFamily="2" charset="0"/>
                </a:rPr>
                <a:t>kstanley</a:t>
              </a:r>
              <a:r>
                <a:rPr lang="en-US" sz="2800" dirty="0">
                  <a:latin typeface="Proxima Nova" panose="02000506030000020004" pitchFamily="2" charset="0"/>
                </a:rPr>
                <a:t>/</a:t>
              </a:r>
              <a:r>
                <a:rPr lang="en-US" sz="2800" dirty="0" err="1">
                  <a:latin typeface="Proxima Nova" panose="02000506030000020004" pitchFamily="2" charset="0"/>
                </a:rPr>
                <a:t>neat.html</a:t>
              </a:r>
              <a:r>
                <a:rPr lang="en-US" sz="2800" dirty="0">
                  <a:latin typeface="Proxima Nova" panose="02000506030000020004" pitchFamily="2" charset="0"/>
                </a:rPr>
                <a:t>) was applied to WEPP and WEPS simulation training datasets to evolve surrogate models. </a:t>
              </a:r>
              <a:endParaRPr lang="en-US" sz="2800" dirty="0"/>
            </a:p>
            <a:p>
              <a:pPr>
                <a:spcAft>
                  <a:spcPts val="600"/>
                </a:spcAft>
              </a:pPr>
              <a:r>
                <a:rPr lang="en-US" sz="3600" b="1" dirty="0">
                  <a:solidFill>
                    <a:srgbClr val="1E4D2B"/>
                  </a:solidFill>
                  <a:latin typeface="Proxima Nova" panose="02000506030000020004" pitchFamily="2" charset="0"/>
                </a:rPr>
                <a:t>New Approach for Representing Water and Wind Erodibility</a:t>
              </a:r>
              <a:endParaRPr lang="en-US" sz="3600" dirty="0">
                <a:solidFill>
                  <a:srgbClr val="1E4D2B"/>
                </a:solidFill>
                <a:latin typeface="Proxima Nova" panose="02000506030000020004" pitchFamily="2" charset="0"/>
              </a:endParaRPr>
            </a:p>
            <a:p>
              <a:pPr>
                <a:spcAft>
                  <a:spcPts val="2400"/>
                </a:spcAft>
              </a:pPr>
              <a:r>
                <a:rPr lang="en-US" sz="2800" dirty="0">
                  <a:latin typeface="Proxima Nova" panose="02000506030000020004" pitchFamily="2" charset="0"/>
                </a:rPr>
                <a:t>Run WEPP and WEPS model simulations to compute water and wind erosion rates for a tilled-fallow management having 12 monthly rotary harrow operations, 123 soil tillage intensity rating (STIR), and no contouring adjustment.  Starting condition is bare soil and no wind barriers at edge of field.  Erosion rates reflect conditions if the area were stripped of vegetative cover and kept lightly disturbed, thus reflecting vulnerability to erosion due to soil and climate factors.</a:t>
              </a:r>
              <a:endParaRPr lang="en-US" sz="2800" dirty="0"/>
            </a:p>
            <a:p>
              <a:pPr>
                <a:spcAft>
                  <a:spcPts val="600"/>
                </a:spcAft>
              </a:pPr>
              <a:r>
                <a:rPr lang="en-US" sz="3600" b="1" dirty="0">
                  <a:solidFill>
                    <a:srgbClr val="1E4D2B"/>
                  </a:solidFill>
                  <a:latin typeface="Proxima Nova" panose="02000506030000020004" pitchFamily="2" charset="0"/>
                </a:rPr>
                <a:t>Options for Computing Water and Wind Erodibility for CRP Offer Areas</a:t>
              </a:r>
              <a:endParaRPr lang="en-US" sz="3600" dirty="0">
                <a:solidFill>
                  <a:srgbClr val="1E4D2B"/>
                </a:solidFill>
                <a:latin typeface="Proxima Nova" panose="02000506030000020004" pitchFamily="2" charset="0"/>
              </a:endParaRPr>
            </a:p>
            <a:p>
              <a:pPr>
                <a:spcAft>
                  <a:spcPts val="300"/>
                </a:spcAft>
              </a:pPr>
              <a:r>
                <a:rPr lang="en-US" sz="2800" b="1" dirty="0">
                  <a:latin typeface="Proxima Nova" panose="02000506030000020004" pitchFamily="2" charset="0"/>
                </a:rPr>
                <a:t>Option 1 - Real-Time Full Water and Wind Erosion Model Simulations</a:t>
              </a:r>
              <a:endParaRPr lang="en-US" sz="2800" dirty="0">
                <a:latin typeface="Proxima Nova" panose="02000506030000020004" pitchFamily="2" charset="0"/>
              </a:endParaRPr>
            </a:p>
            <a:p>
              <a:pPr>
                <a:spcAft>
                  <a:spcPts val="1200"/>
                </a:spcAft>
              </a:pPr>
              <a:r>
                <a:rPr lang="en-US" sz="2800" dirty="0">
                  <a:latin typeface="Proxima Nova" panose="02000506030000020004" pitchFamily="2" charset="0"/>
                </a:rPr>
                <a:t>Weighted average water and wind erosion rates for tilled-fallow management on the three most prevalent soil </a:t>
              </a:r>
              <a:r>
                <a:rPr lang="en-US" sz="2800" dirty="0" err="1">
                  <a:latin typeface="Proxima Nova" panose="02000506030000020004" pitchFamily="2" charset="0"/>
                </a:rPr>
                <a:t>mapunits</a:t>
              </a:r>
              <a:r>
                <a:rPr lang="en-US" sz="2800" dirty="0">
                  <a:latin typeface="Proxima Nova" panose="02000506030000020004" pitchFamily="2" charset="0"/>
                </a:rPr>
                <a:t> in a CRP offer area, using a </a:t>
              </a:r>
              <a:r>
                <a:rPr lang="en-US" sz="2800" dirty="0" err="1">
                  <a:latin typeface="Proxima Nova" panose="02000506030000020004" pitchFamily="2" charset="0"/>
                </a:rPr>
                <a:t>crpassessment</a:t>
              </a:r>
              <a:r>
                <a:rPr lang="en-US" sz="2800" dirty="0">
                  <a:latin typeface="Proxima Nova" panose="02000506030000020004" pitchFamily="2" charset="0"/>
                </a:rPr>
                <a:t> web service generating results from running the Water Erosion Prediction Project (WEPP) and Wind Erosion Prediction System (WEPS) models in real-time.</a:t>
              </a:r>
            </a:p>
            <a:p>
              <a:pPr>
                <a:spcAft>
                  <a:spcPts val="300"/>
                </a:spcAft>
              </a:pPr>
              <a:r>
                <a:rPr lang="en-US" sz="2800" b="1" dirty="0">
                  <a:latin typeface="Proxima Nova" panose="02000506030000020004" pitchFamily="2" charset="0"/>
                </a:rPr>
                <a:t>Option 3 - Real-time Water and Wind Erosion Surrogate Model Runs</a:t>
              </a:r>
              <a:endParaRPr lang="en-US" sz="2800" dirty="0">
                <a:latin typeface="Proxima Nova" panose="02000506030000020004" pitchFamily="2" charset="0"/>
              </a:endParaRPr>
            </a:p>
            <a:p>
              <a:pPr>
                <a:spcAft>
                  <a:spcPts val="1200"/>
                </a:spcAft>
              </a:pPr>
              <a:r>
                <a:rPr lang="en-US" sz="2800" dirty="0">
                  <a:latin typeface="Proxima Nova" panose="02000506030000020004" pitchFamily="2" charset="0"/>
                </a:rPr>
                <a:t>Weighted average water and wind erosion rates for tilled fallow management on the three most prevalent soil </a:t>
              </a:r>
              <a:r>
                <a:rPr lang="en-US" sz="2800" dirty="0" err="1">
                  <a:latin typeface="Proxima Nova" panose="02000506030000020004" pitchFamily="2" charset="0"/>
                </a:rPr>
                <a:t>mapunits</a:t>
              </a:r>
              <a:r>
                <a:rPr lang="en-US" sz="2800" dirty="0">
                  <a:latin typeface="Proxima Nova" panose="02000506030000020004" pitchFamily="2" charset="0"/>
                </a:rPr>
                <a:t> in a CRP offer area, using a </a:t>
              </a:r>
              <a:r>
                <a:rPr lang="en-US" sz="2800" dirty="0" err="1">
                  <a:latin typeface="Proxima Nova" panose="02000506030000020004" pitchFamily="2" charset="0"/>
                </a:rPr>
                <a:t>smcrpassment</a:t>
              </a:r>
              <a:r>
                <a:rPr lang="en-US" sz="2800" dirty="0">
                  <a:latin typeface="Proxima Nova" panose="02000506030000020004" pitchFamily="2" charset="0"/>
                </a:rPr>
                <a:t> web service generating results from running WEPP and WEPS artificial neural network (ANN) surrogate models previously trained from datasets compiled through large volume WEPP and WEPS model simulations.</a:t>
              </a:r>
            </a:p>
            <a:p>
              <a:pPr>
                <a:spcAft>
                  <a:spcPts val="300"/>
                </a:spcAft>
              </a:pPr>
              <a:r>
                <a:rPr lang="en-US" sz="2800" b="1" dirty="0">
                  <a:latin typeface="Proxima Nova" panose="02000506030000020004" pitchFamily="2" charset="0"/>
                </a:rPr>
                <a:t>Option 3 - CRP Erosion Database (Map)</a:t>
              </a:r>
              <a:endParaRPr lang="en-US" sz="2800" dirty="0">
                <a:latin typeface="Proxima Nova" panose="02000506030000020004" pitchFamily="2" charset="0"/>
              </a:endParaRPr>
            </a:p>
            <a:p>
              <a:pPr>
                <a:spcAft>
                  <a:spcPts val="1200"/>
                </a:spcAft>
              </a:pPr>
              <a:r>
                <a:rPr lang="en-US" sz="2800" dirty="0">
                  <a:latin typeface="Proxima Nova" panose="02000506030000020004" pitchFamily="2" charset="0"/>
                </a:rPr>
                <a:t>Weighted average water and wind erosion rates for tilled fallow management on the three most prevalent soil </a:t>
              </a:r>
              <a:r>
                <a:rPr lang="en-US" sz="2800" dirty="0" err="1">
                  <a:latin typeface="Proxima Nova" panose="02000506030000020004" pitchFamily="2" charset="0"/>
                </a:rPr>
                <a:t>mapunits</a:t>
              </a:r>
              <a:r>
                <a:rPr lang="en-US" sz="2800" dirty="0">
                  <a:latin typeface="Proxima Nova" panose="02000506030000020004" pitchFamily="2" charset="0"/>
                </a:rPr>
                <a:t> in a CRP offer area, computed using a </a:t>
              </a:r>
              <a:r>
                <a:rPr lang="en-US" sz="2800" dirty="0" err="1">
                  <a:latin typeface="Proxima Nova" panose="02000506030000020004" pitchFamily="2" charset="0"/>
                </a:rPr>
                <a:t>crperosion</a:t>
              </a:r>
              <a:r>
                <a:rPr lang="en-US" sz="2800" dirty="0">
                  <a:latin typeface="Proxima Nova" panose="02000506030000020004" pitchFamily="2" charset="0"/>
                </a:rPr>
                <a:t> web service fetching results from a </a:t>
              </a:r>
              <a:r>
                <a:rPr lang="en-US" sz="2800" dirty="0" err="1">
                  <a:latin typeface="Proxima Nova" panose="02000506030000020004" pitchFamily="2" charset="0"/>
                </a:rPr>
                <a:t>CRP_Erosion</a:t>
              </a:r>
              <a:r>
                <a:rPr lang="en-US" sz="2800" dirty="0">
                  <a:latin typeface="Proxima Nova" panose="02000506030000020004" pitchFamily="2" charset="0"/>
                </a:rPr>
                <a:t> database previously compiled from running WEPP and WEPS model simulations on 17.3 million soil </a:t>
              </a:r>
              <a:r>
                <a:rPr lang="en-US" sz="2800" dirty="0" err="1">
                  <a:latin typeface="Proxima Nova" panose="02000506030000020004" pitchFamily="2" charset="0"/>
                </a:rPr>
                <a:t>mapunit</a:t>
              </a:r>
              <a:r>
                <a:rPr lang="en-US" sz="2800" dirty="0">
                  <a:latin typeface="Proxima Nova" panose="02000506030000020004" pitchFamily="2" charset="0"/>
                </a:rPr>
                <a:t> polygons intersecting cultivated cropland polygons from the USDA National Agricultural Statistics Service (NASS).</a:t>
              </a:r>
            </a:p>
          </p:txBody>
        </p:sp>
        <p:sp>
          <p:nvSpPr>
            <p:cNvPr id="20" name="Rectangle 19">
              <a:extLst>
                <a:ext uri="{FF2B5EF4-FFF2-40B4-BE49-F238E27FC236}">
                  <a16:creationId xmlns:a16="http://schemas.microsoft.com/office/drawing/2014/main" id="{172C9485-EB7F-9840-8875-28C98AC46E7B}"/>
                </a:ext>
              </a:extLst>
            </p:cNvPr>
            <p:cNvSpPr/>
            <p:nvPr/>
          </p:nvSpPr>
          <p:spPr>
            <a:xfrm>
              <a:off x="789811" y="1522214"/>
              <a:ext cx="15646674" cy="2800767"/>
            </a:xfrm>
            <a:prstGeom prst="rect">
              <a:avLst/>
            </a:prstGeom>
          </p:spPr>
          <p:txBody>
            <a:bodyPr wrap="square">
              <a:spAutoFit/>
            </a:bodyPr>
            <a:lstStyle/>
            <a:p>
              <a:pPr>
                <a:spcAft>
                  <a:spcPts val="1200"/>
                </a:spcAft>
              </a:pPr>
              <a:r>
                <a:rPr lang="en-US" sz="3600" b="1" dirty="0">
                  <a:solidFill>
                    <a:srgbClr val="1E4D2B"/>
                  </a:solidFill>
                  <a:latin typeface="Proxima Nova" panose="02000506030000020004" pitchFamily="2" charset="0"/>
                </a:rPr>
                <a:t>Comparing Surrogate to Full Water and Wind Erosion Model Simulations for Ranking Conservation Reserve Program (CRP) Offers</a:t>
              </a:r>
            </a:p>
            <a:p>
              <a:pPr>
                <a:spcAft>
                  <a:spcPts val="1200"/>
                </a:spcAft>
              </a:pPr>
              <a:r>
                <a:rPr lang="en-US" sz="2800" dirty="0">
                  <a:solidFill>
                    <a:srgbClr val="333333"/>
                  </a:solidFill>
                  <a:latin typeface="Proxima Nova" panose="02000506030000020004" pitchFamily="2" charset="0"/>
                </a:rPr>
                <a:t>Jack Carlson</a:t>
              </a:r>
              <a:r>
                <a:rPr lang="en-US" sz="2800" baseline="30000" dirty="0">
                  <a:solidFill>
                    <a:srgbClr val="333333"/>
                  </a:solidFill>
                  <a:latin typeface="Proxima Nova" panose="02000506030000020004" pitchFamily="2" charset="0"/>
                </a:rPr>
                <a:t>1</a:t>
              </a:r>
              <a:r>
                <a:rPr lang="en-US" sz="2800" dirty="0">
                  <a:solidFill>
                    <a:srgbClr val="333333"/>
                  </a:solidFill>
                  <a:latin typeface="Proxima Nova" panose="02000506030000020004" pitchFamily="2" charset="0"/>
                </a:rPr>
                <a:t>, Rich Iovanna</a:t>
              </a:r>
              <a:r>
                <a:rPr lang="en-US" sz="2800" baseline="30000" dirty="0">
                  <a:solidFill>
                    <a:srgbClr val="333333"/>
                  </a:solidFill>
                  <a:latin typeface="Proxima Nova" panose="02000506030000020004" pitchFamily="2" charset="0"/>
                </a:rPr>
                <a:t>2</a:t>
              </a:r>
              <a:r>
                <a:rPr lang="en-US" sz="2800" dirty="0">
                  <a:solidFill>
                    <a:srgbClr val="333333"/>
                  </a:solidFill>
                  <a:latin typeface="Proxima Nova" panose="02000506030000020004" pitchFamily="2" charset="0"/>
                </a:rPr>
                <a:t>, Olaf David</a:t>
              </a:r>
              <a:r>
                <a:rPr lang="en-US" sz="2800" baseline="30000" dirty="0">
                  <a:solidFill>
                    <a:srgbClr val="333333"/>
                  </a:solidFill>
                  <a:latin typeface="Proxima Nova" panose="02000506030000020004" pitchFamily="2" charset="0"/>
                </a:rPr>
                <a:t>1</a:t>
              </a:r>
              <a:r>
                <a:rPr lang="en-US" sz="2800" dirty="0">
                  <a:solidFill>
                    <a:srgbClr val="333333"/>
                  </a:solidFill>
                  <a:latin typeface="Proxima Nova" panose="02000506030000020004" pitchFamily="2" charset="0"/>
                </a:rPr>
                <a:t>, Francesco Serafin</a:t>
              </a:r>
              <a:r>
                <a:rPr lang="en-US" sz="2800" baseline="30000" dirty="0">
                  <a:solidFill>
                    <a:srgbClr val="333333"/>
                  </a:solidFill>
                  <a:latin typeface="Proxima Nova" panose="02000506030000020004" pitchFamily="2" charset="0"/>
                </a:rPr>
                <a:t>1</a:t>
              </a:r>
              <a:r>
                <a:rPr lang="en-US" sz="2800" dirty="0">
                  <a:solidFill>
                    <a:srgbClr val="333333"/>
                  </a:solidFill>
                  <a:latin typeface="Proxima Nova" panose="02000506030000020004" pitchFamily="2" charset="0"/>
                </a:rPr>
                <a:t>, Shaun Case</a:t>
              </a:r>
              <a:r>
                <a:rPr lang="en-US" sz="2800" baseline="30000" dirty="0">
                  <a:solidFill>
                    <a:srgbClr val="333333"/>
                  </a:solidFill>
                  <a:latin typeface="Proxima Nova" panose="02000506030000020004" pitchFamily="2" charset="0"/>
                </a:rPr>
                <a:t>1</a:t>
              </a:r>
            </a:p>
            <a:p>
              <a:r>
                <a:rPr lang="en-US" sz="2800" baseline="30000" dirty="0">
                  <a:solidFill>
                    <a:srgbClr val="333333"/>
                  </a:solidFill>
                  <a:latin typeface="Proxima Nova" panose="02000506030000020004" pitchFamily="2" charset="0"/>
                </a:rPr>
                <a:t>1</a:t>
              </a:r>
              <a:r>
                <a:rPr lang="en-US" sz="2800" dirty="0">
                  <a:solidFill>
                    <a:srgbClr val="333333"/>
                  </a:solidFill>
                  <a:latin typeface="Proxima Nova" panose="02000506030000020004" pitchFamily="2" charset="0"/>
                </a:rPr>
                <a:t>Colorado State University, Dept. of Civil and Environ. Engr., Object Modeling System Laboratory</a:t>
              </a:r>
            </a:p>
            <a:p>
              <a:r>
                <a:rPr lang="en-US" sz="2800" baseline="30000" dirty="0">
                  <a:solidFill>
                    <a:srgbClr val="333333"/>
                  </a:solidFill>
                  <a:latin typeface="Proxima Nova" panose="02000506030000020004" pitchFamily="2" charset="0"/>
                </a:rPr>
                <a:t>2</a:t>
              </a:r>
              <a:r>
                <a:rPr lang="en-US" sz="2800" dirty="0">
                  <a:solidFill>
                    <a:srgbClr val="333333"/>
                  </a:solidFill>
                  <a:latin typeface="Proxima Nova" panose="02000506030000020004" pitchFamily="2" charset="0"/>
                </a:rPr>
                <a:t>USDA Farm Production and Conservation Business Center, Economic and Policy Analysis Division </a:t>
              </a:r>
              <a:endParaRPr lang="en-US" sz="2800" dirty="0">
                <a:latin typeface="Proxima Nova" panose="02000506030000020004" pitchFamily="2" charset="0"/>
              </a:endParaRPr>
            </a:p>
          </p:txBody>
        </p:sp>
        <p:sp>
          <p:nvSpPr>
            <p:cNvPr id="27" name="Rectangle 26">
              <a:extLst>
                <a:ext uri="{FF2B5EF4-FFF2-40B4-BE49-F238E27FC236}">
                  <a16:creationId xmlns:a16="http://schemas.microsoft.com/office/drawing/2014/main" id="{59D6ADDD-582C-914E-8DE1-F0B3A9E17DC1}"/>
                </a:ext>
              </a:extLst>
            </p:cNvPr>
            <p:cNvSpPr/>
            <p:nvPr/>
          </p:nvSpPr>
          <p:spPr>
            <a:xfrm>
              <a:off x="37966871" y="1430592"/>
              <a:ext cx="12611083" cy="12926616"/>
            </a:xfrm>
            <a:prstGeom prst="rect">
              <a:avLst/>
            </a:prstGeom>
          </p:spPr>
          <p:txBody>
            <a:bodyPr wrap="square">
              <a:spAutoFit/>
            </a:bodyPr>
            <a:lstStyle/>
            <a:p>
              <a:pPr>
                <a:spcAft>
                  <a:spcPts val="600"/>
                </a:spcAft>
              </a:pPr>
              <a:r>
                <a:rPr lang="en-US" sz="3600" b="1" dirty="0">
                  <a:solidFill>
                    <a:srgbClr val="1E4D2B"/>
                  </a:solidFill>
                </a:rPr>
                <a:t>Options Comparison</a:t>
              </a:r>
              <a:endParaRPr lang="en-US" sz="3600" dirty="0">
                <a:solidFill>
                  <a:srgbClr val="1E4D2B"/>
                </a:solidFill>
              </a:endParaRPr>
            </a:p>
            <a:p>
              <a:r>
                <a:rPr lang="en-US" sz="2800" b="1" dirty="0">
                  <a:latin typeface="Proxima Nova" panose="02000506030000020004" pitchFamily="2" charset="0"/>
                </a:rPr>
                <a:t>Option 1 -  Real-Time Full Water and Wind Erosion Model Simulations</a:t>
              </a:r>
              <a:endParaRPr lang="en-US" sz="2800" dirty="0">
                <a:latin typeface="Proxima Nova" panose="02000506030000020004" pitchFamily="2" charset="0"/>
              </a:endParaRPr>
            </a:p>
            <a:p>
              <a:pPr>
                <a:spcAft>
                  <a:spcPts val="600"/>
                </a:spcAft>
              </a:pPr>
              <a:r>
                <a:rPr lang="en-US" sz="2800" dirty="0">
                  <a:latin typeface="Proxima Nova" panose="02000506030000020004" pitchFamily="2" charset="0"/>
                </a:rPr>
                <a:t>The </a:t>
              </a:r>
              <a:r>
                <a:rPr lang="en-US" sz="2800" dirty="0" err="1">
                  <a:latin typeface="Proxima Nova" panose="02000506030000020004" pitchFamily="2" charset="0"/>
                </a:rPr>
                <a:t>crpassessment</a:t>
              </a:r>
              <a:r>
                <a:rPr lang="en-US" sz="2800" dirty="0">
                  <a:latin typeface="Proxima Nova" panose="02000506030000020004" pitchFamily="2" charset="0"/>
                </a:rPr>
                <a:t> service returns water and wind erosion rate results for a CRP offer area in 10-20 seconds</a:t>
              </a:r>
            </a:p>
            <a:p>
              <a:pPr lvl="1">
                <a:spcAft>
                  <a:spcPts val="600"/>
                </a:spcAft>
              </a:pPr>
              <a:r>
                <a:rPr lang="en-US" sz="2800" u="sng" dirty="0">
                  <a:latin typeface="Proxima Nova" panose="02000506030000020004" pitchFamily="2" charset="0"/>
                </a:rPr>
                <a:t>Advantages</a:t>
              </a:r>
              <a:r>
                <a:rPr lang="en-US" sz="2800" dirty="0">
                  <a:latin typeface="Proxima Nova" panose="02000506030000020004" pitchFamily="2" charset="0"/>
                </a:rPr>
                <a:t>:  Provides the most site-specific results within the CRP offer area; </a:t>
              </a:r>
              <a:r>
                <a:rPr lang="en-US" sz="2800" dirty="0" err="1">
                  <a:latin typeface="Proxima Nova" panose="02000506030000020004" pitchFamily="2" charset="0"/>
                </a:rPr>
                <a:t>TauDEM</a:t>
              </a:r>
              <a:r>
                <a:rPr lang="en-US" sz="2800" dirty="0">
                  <a:latin typeface="Proxima Nova" panose="02000506030000020004" pitchFamily="2" charset="0"/>
                </a:rPr>
                <a:t> result reflects slope steepness within CRP offer area</a:t>
              </a:r>
            </a:p>
            <a:p>
              <a:pPr lvl="1">
                <a:spcAft>
                  <a:spcPts val="1800"/>
                </a:spcAft>
              </a:pPr>
              <a:r>
                <a:rPr lang="en-US" sz="2800" u="sng" dirty="0">
                  <a:latin typeface="Proxima Nova" panose="02000506030000020004" pitchFamily="2" charset="0"/>
                </a:rPr>
                <a:t>Disadvantages</a:t>
              </a:r>
              <a:r>
                <a:rPr lang="en-US" sz="2800" dirty="0">
                  <a:latin typeface="Proxima Nova" panose="02000506030000020004" pitchFamily="2" charset="0"/>
                </a:rPr>
                <a:t>:  Longest time to return results</a:t>
              </a:r>
            </a:p>
            <a:p>
              <a:pPr>
                <a:spcAft>
                  <a:spcPts val="300"/>
                </a:spcAft>
              </a:pPr>
              <a:r>
                <a:rPr lang="en-US" sz="2800" b="1" dirty="0">
                  <a:latin typeface="Proxima Nova" panose="02000506030000020004" pitchFamily="2" charset="0"/>
                </a:rPr>
                <a:t>Option 2 -  Real-time Water and Wind Erosion Surrogate Model Runs</a:t>
              </a:r>
              <a:endParaRPr lang="en-US" sz="2800" dirty="0">
                <a:latin typeface="Proxima Nova" panose="02000506030000020004" pitchFamily="2" charset="0"/>
              </a:endParaRPr>
            </a:p>
            <a:p>
              <a:pPr lvl="1">
                <a:spcAft>
                  <a:spcPts val="600"/>
                </a:spcAft>
              </a:pPr>
              <a:r>
                <a:rPr lang="en-US" sz="2800" dirty="0">
                  <a:latin typeface="Proxima Nova" panose="02000506030000020004" pitchFamily="2" charset="0"/>
                </a:rPr>
                <a:t>Separate pilot surrogate models evolved for Yazoo County, MS (high intense rainfall) and Grant County, WA (dry, windy) pilot tests.  The </a:t>
              </a:r>
              <a:r>
                <a:rPr lang="en-US" sz="2800" dirty="0" err="1">
                  <a:latin typeface="Proxima Nova" panose="02000506030000020004" pitchFamily="2" charset="0"/>
                </a:rPr>
                <a:t>smcrpassessment</a:t>
              </a:r>
              <a:r>
                <a:rPr lang="en-US" sz="2800" dirty="0">
                  <a:latin typeface="Proxima Nova" panose="02000506030000020004" pitchFamily="2" charset="0"/>
                </a:rPr>
                <a:t> service running surrogate models returns results in 5-7 seconds.</a:t>
              </a:r>
            </a:p>
            <a:p>
              <a:pPr lvl="2">
                <a:spcAft>
                  <a:spcPts val="600"/>
                </a:spcAft>
              </a:pPr>
              <a:r>
                <a:rPr lang="en-US" sz="2800" u="sng" dirty="0">
                  <a:latin typeface="Proxima Nova" panose="02000506030000020004" pitchFamily="2" charset="0"/>
                </a:rPr>
                <a:t>Advantages</a:t>
              </a:r>
              <a:r>
                <a:rPr lang="en-US" sz="2800" dirty="0">
                  <a:latin typeface="Proxima Nova" panose="02000506030000020004" pitchFamily="2" charset="0"/>
                </a:rPr>
                <a:t>:  Second shortest time to return results, at upper end of acceptable range; fewer moving parts.</a:t>
              </a:r>
            </a:p>
            <a:p>
              <a:pPr lvl="2">
                <a:spcAft>
                  <a:spcPts val="1800"/>
                </a:spcAft>
              </a:pPr>
              <a:r>
                <a:rPr lang="en-US" sz="2800" u="sng" dirty="0">
                  <a:latin typeface="Proxima Nova" panose="02000506030000020004" pitchFamily="2" charset="0"/>
                </a:rPr>
                <a:t>Caveats</a:t>
              </a:r>
              <a:r>
                <a:rPr lang="en-US" sz="2800" dirty="0">
                  <a:latin typeface="Proxima Nova" panose="02000506030000020004" pitchFamily="2" charset="0"/>
                </a:rPr>
                <a:t>:  Although high model efficiencies (predictive power) in pilot tests, needs refinement to resolve edge cases; currently focused on improved sampling and clustering to reduce error; need to better represent soil surface wetness input for WEPS surrogate; expanding beyond pilots will adopt zonal approach; not yet ready to recommend.</a:t>
              </a:r>
            </a:p>
            <a:p>
              <a:pPr>
                <a:spcAft>
                  <a:spcPts val="300"/>
                </a:spcAft>
              </a:pPr>
              <a:r>
                <a:rPr lang="en-US" sz="2800" b="1" dirty="0">
                  <a:latin typeface="Proxima Nova" panose="02000506030000020004" pitchFamily="2" charset="0"/>
                </a:rPr>
                <a:t>Option 3 -   CRP Erosion Database</a:t>
              </a:r>
              <a:endParaRPr lang="en-US" sz="2800" dirty="0">
                <a:latin typeface="Proxima Nova" panose="02000506030000020004" pitchFamily="2" charset="0"/>
              </a:endParaRPr>
            </a:p>
            <a:p>
              <a:pPr>
                <a:spcAft>
                  <a:spcPts val="600"/>
                </a:spcAft>
              </a:pPr>
              <a:r>
                <a:rPr lang="en-US" sz="2800" dirty="0">
                  <a:latin typeface="Proxima Nova" panose="02000506030000020004" pitchFamily="2" charset="0"/>
                </a:rPr>
                <a:t>The </a:t>
              </a:r>
              <a:r>
                <a:rPr lang="en-US" sz="2800" dirty="0" err="1">
                  <a:latin typeface="Proxima Nova" panose="02000506030000020004" pitchFamily="2" charset="0"/>
                </a:rPr>
                <a:t>crperosion</a:t>
              </a:r>
              <a:r>
                <a:rPr lang="en-US" sz="2800" dirty="0">
                  <a:latin typeface="Proxima Nova" panose="02000506030000020004" pitchFamily="2" charset="0"/>
                </a:rPr>
                <a:t> service returns results in less than 1 second.</a:t>
              </a:r>
            </a:p>
            <a:p>
              <a:pPr lvl="1">
                <a:spcAft>
                  <a:spcPts val="600"/>
                </a:spcAft>
              </a:pPr>
              <a:r>
                <a:rPr lang="en-US" sz="2800" u="sng" dirty="0">
                  <a:latin typeface="Proxima Nova" panose="02000506030000020004" pitchFamily="2" charset="0"/>
                </a:rPr>
                <a:t>Advantages</a:t>
              </a:r>
              <a:r>
                <a:rPr lang="en-US" sz="2800" dirty="0">
                  <a:latin typeface="Proxima Nova" panose="02000506030000020004" pitchFamily="2" charset="0"/>
                </a:rPr>
                <a:t>:  Shortest time to return results; provides sufficiently site-specific results; fewer moving parts; current recommended option.</a:t>
              </a:r>
            </a:p>
            <a:p>
              <a:pPr lvl="1">
                <a:spcAft>
                  <a:spcPts val="1800"/>
                </a:spcAft>
              </a:pPr>
              <a:r>
                <a:rPr lang="en-US" sz="2800" u="sng" dirty="0">
                  <a:latin typeface="Proxima Nova" panose="02000506030000020004" pitchFamily="2" charset="0"/>
                </a:rPr>
                <a:t>Disadvantages</a:t>
              </a:r>
              <a:r>
                <a:rPr lang="en-US" sz="2800" dirty="0">
                  <a:latin typeface="Proxima Nova" panose="02000506030000020004" pitchFamily="2" charset="0"/>
                </a:rPr>
                <a:t>:  Average slope results reflect steepness of soil </a:t>
              </a:r>
              <a:r>
                <a:rPr lang="en-US" sz="2800" dirty="0" err="1">
                  <a:latin typeface="Proxima Nova" panose="02000506030000020004" pitchFamily="2" charset="0"/>
                </a:rPr>
                <a:t>mapunit</a:t>
              </a:r>
              <a:r>
                <a:rPr lang="en-US" sz="2800" dirty="0">
                  <a:latin typeface="Proxima Nova" panose="02000506030000020004" pitchFamily="2" charset="0"/>
                </a:rPr>
                <a:t> polygon usually spanning the CRP offer area; therefore erosion rate somewhat less site-specific; annual soil data refresh triggers decision whether/when to re-run simulations to update the </a:t>
              </a:r>
              <a:r>
                <a:rPr lang="en-US" sz="2800" dirty="0" err="1">
                  <a:latin typeface="Proxima Nova" panose="02000506030000020004" pitchFamily="2" charset="0"/>
                </a:rPr>
                <a:t>CRP_Erosion</a:t>
              </a:r>
              <a:r>
                <a:rPr lang="en-US" sz="2800" dirty="0">
                  <a:latin typeface="Proxima Nova" panose="02000506030000020004" pitchFamily="2" charset="0"/>
                </a:rPr>
                <a:t> database.</a:t>
              </a:r>
            </a:p>
          </p:txBody>
        </p:sp>
        <p:pic>
          <p:nvPicPr>
            <p:cNvPr id="28" name="Picture 27" descr="A close up of a map&#10;&#10;Description automatically generated">
              <a:extLst>
                <a:ext uri="{FF2B5EF4-FFF2-40B4-BE49-F238E27FC236}">
                  <a16:creationId xmlns:a16="http://schemas.microsoft.com/office/drawing/2014/main" id="{36D689AD-3D49-CC4A-A15D-04012C43A368}"/>
                </a:ext>
              </a:extLst>
            </p:cNvPr>
            <p:cNvPicPr>
              <a:picLocks noChangeAspect="1"/>
            </p:cNvPicPr>
            <p:nvPr/>
          </p:nvPicPr>
          <p:blipFill>
            <a:blip r:embed="rId4"/>
            <a:stretch>
              <a:fillRect/>
            </a:stretch>
          </p:blipFill>
          <p:spPr>
            <a:xfrm>
              <a:off x="38024021" y="20748808"/>
              <a:ext cx="5992592" cy="5992592"/>
            </a:xfrm>
            <a:prstGeom prst="rect">
              <a:avLst/>
            </a:prstGeom>
          </p:spPr>
        </p:pic>
        <p:pic>
          <p:nvPicPr>
            <p:cNvPr id="29" name="Picture 28" descr="A close up of a map&#10;&#10;Description automatically generated">
              <a:extLst>
                <a:ext uri="{FF2B5EF4-FFF2-40B4-BE49-F238E27FC236}">
                  <a16:creationId xmlns:a16="http://schemas.microsoft.com/office/drawing/2014/main" id="{14589145-8D80-0A44-B8DC-7EC0761DDC72}"/>
                </a:ext>
              </a:extLst>
            </p:cNvPr>
            <p:cNvPicPr>
              <a:picLocks noChangeAspect="1"/>
            </p:cNvPicPr>
            <p:nvPr/>
          </p:nvPicPr>
          <p:blipFill>
            <a:blip r:embed="rId5"/>
            <a:stretch>
              <a:fillRect/>
            </a:stretch>
          </p:blipFill>
          <p:spPr>
            <a:xfrm>
              <a:off x="44329562" y="20748808"/>
              <a:ext cx="5992592" cy="5992592"/>
            </a:xfrm>
            <a:prstGeom prst="rect">
              <a:avLst/>
            </a:prstGeom>
          </p:spPr>
        </p:pic>
        <p:pic>
          <p:nvPicPr>
            <p:cNvPr id="30" name="Picture 29" descr="A close up of a map&#10;&#10;Description automatically generated">
              <a:extLst>
                <a:ext uri="{FF2B5EF4-FFF2-40B4-BE49-F238E27FC236}">
                  <a16:creationId xmlns:a16="http://schemas.microsoft.com/office/drawing/2014/main" id="{FE5B1D22-EA5F-B844-902F-ACF379022B62}"/>
                </a:ext>
              </a:extLst>
            </p:cNvPr>
            <p:cNvPicPr>
              <a:picLocks noChangeAspect="1"/>
            </p:cNvPicPr>
            <p:nvPr/>
          </p:nvPicPr>
          <p:blipFill>
            <a:blip r:embed="rId6"/>
            <a:stretch>
              <a:fillRect/>
            </a:stretch>
          </p:blipFill>
          <p:spPr>
            <a:xfrm>
              <a:off x="38024021" y="14571550"/>
              <a:ext cx="5992592" cy="5992592"/>
            </a:xfrm>
            <a:prstGeom prst="rect">
              <a:avLst/>
            </a:prstGeom>
          </p:spPr>
        </p:pic>
        <p:pic>
          <p:nvPicPr>
            <p:cNvPr id="31" name="Picture 30" descr="A close up of text on a white background&#10;&#10;Description automatically generated">
              <a:extLst>
                <a:ext uri="{FF2B5EF4-FFF2-40B4-BE49-F238E27FC236}">
                  <a16:creationId xmlns:a16="http://schemas.microsoft.com/office/drawing/2014/main" id="{48D5B38F-71AF-404A-B246-B83ADAD9EB57}"/>
                </a:ext>
              </a:extLst>
            </p:cNvPr>
            <p:cNvPicPr>
              <a:picLocks noChangeAspect="1"/>
            </p:cNvPicPr>
            <p:nvPr/>
          </p:nvPicPr>
          <p:blipFill>
            <a:blip r:embed="rId7"/>
            <a:stretch>
              <a:fillRect/>
            </a:stretch>
          </p:blipFill>
          <p:spPr>
            <a:xfrm>
              <a:off x="44329562" y="14571550"/>
              <a:ext cx="5992592" cy="5992592"/>
            </a:xfrm>
            <a:prstGeom prst="rect">
              <a:avLst/>
            </a:prstGeom>
          </p:spPr>
        </p:pic>
        <p:sp>
          <p:nvSpPr>
            <p:cNvPr id="32" name="Rectangle 31">
              <a:extLst>
                <a:ext uri="{FF2B5EF4-FFF2-40B4-BE49-F238E27FC236}">
                  <a16:creationId xmlns:a16="http://schemas.microsoft.com/office/drawing/2014/main" id="{ACC3FC43-22AB-6045-B007-39C7AB34EBD1}"/>
                </a:ext>
              </a:extLst>
            </p:cNvPr>
            <p:cNvSpPr/>
            <p:nvPr/>
          </p:nvSpPr>
          <p:spPr>
            <a:xfrm>
              <a:off x="38180495" y="27057312"/>
              <a:ext cx="12298133" cy="5463034"/>
            </a:xfrm>
            <a:prstGeom prst="rect">
              <a:avLst/>
            </a:prstGeom>
          </p:spPr>
          <p:txBody>
            <a:bodyPr wrap="square">
              <a:spAutoFit/>
            </a:bodyPr>
            <a:lstStyle/>
            <a:p>
              <a:r>
                <a:rPr lang="en-US" sz="3200" b="1" dirty="0">
                  <a:solidFill>
                    <a:srgbClr val="000000"/>
                  </a:solidFill>
                  <a:latin typeface="Proxima Nova" panose="02000506030000020004" pitchFamily="2" charset="0"/>
                </a:rPr>
                <a:t>Computing Load – Option 2</a:t>
              </a:r>
            </a:p>
            <a:p>
              <a:pPr lvl="1"/>
              <a:r>
                <a:rPr lang="en-US" sz="2800" dirty="0">
                  <a:solidFill>
                    <a:srgbClr val="000000"/>
                  </a:solidFill>
                  <a:latin typeface="Proxima Nova" panose="02000506030000020004" pitchFamily="2" charset="0"/>
                </a:rPr>
                <a:t>17,334,000  CSIP web service calls via publish/subscribe</a:t>
              </a:r>
            </a:p>
            <a:p>
              <a:pPr lvl="1"/>
              <a:r>
                <a:rPr lang="en-US" sz="2800" dirty="0">
                  <a:solidFill>
                    <a:srgbClr val="000000"/>
                  </a:solidFill>
                  <a:latin typeface="Proxima Nova" panose="02000506030000020004" pitchFamily="2" charset="0"/>
                </a:rPr>
                <a:t>34.6 million WEPP and WEPS simulations</a:t>
              </a:r>
            </a:p>
            <a:p>
              <a:pPr lvl="1"/>
              <a:r>
                <a:rPr lang="en-US" sz="2800" dirty="0">
                  <a:solidFill>
                    <a:srgbClr val="000000"/>
                  </a:solidFill>
                  <a:latin typeface="Proxima Nova" panose="02000506030000020004" pitchFamily="2" charset="0"/>
                </a:rPr>
                <a:t>10 GB of json requests (17.3 M at 625 byte per request)</a:t>
              </a:r>
            </a:p>
            <a:p>
              <a:pPr lvl="1"/>
              <a:r>
                <a:rPr lang="en-US" sz="2800" dirty="0">
                  <a:solidFill>
                    <a:srgbClr val="000000"/>
                  </a:solidFill>
                  <a:latin typeface="Proxima Nova" panose="02000506030000020004" pitchFamily="2" charset="0"/>
                </a:rPr>
                <a:t>82 GB of json responses (17.3 M a</a:t>
              </a:r>
              <a:r>
                <a:rPr lang="en-US" sz="2800" u="sng" dirty="0">
                  <a:solidFill>
                    <a:srgbClr val="000000"/>
                  </a:solidFill>
                  <a:latin typeface="Proxima Nova" panose="02000506030000020004" pitchFamily="2" charset="0"/>
                </a:rPr>
                <a:t>t</a:t>
              </a:r>
              <a:r>
                <a:rPr lang="en-US" sz="2800" dirty="0">
                  <a:solidFill>
                    <a:srgbClr val="000000"/>
                  </a:solidFill>
                  <a:latin typeface="Proxima Nova" panose="02000506030000020004" pitchFamily="2" charset="0"/>
                </a:rPr>
                <a:t> 5 KB per request)</a:t>
              </a:r>
            </a:p>
            <a:p>
              <a:pPr lvl="1"/>
              <a:r>
                <a:rPr lang="en-US" sz="2800" dirty="0">
                  <a:solidFill>
                    <a:srgbClr val="000000"/>
                  </a:solidFill>
                  <a:latin typeface="Proxima Nova" panose="02000506030000020004" pitchFamily="2" charset="0"/>
                </a:rPr>
                <a:t>200 million internal service calls (soils, </a:t>
              </a:r>
              <a:r>
                <a:rPr lang="en-US" sz="2800" dirty="0" err="1">
                  <a:solidFill>
                    <a:srgbClr val="000000"/>
                  </a:solidFill>
                  <a:latin typeface="Proxima Nova" panose="02000506030000020004" pitchFamily="2" charset="0"/>
                </a:rPr>
                <a:t>crlmod</a:t>
              </a:r>
              <a:r>
                <a:rPr lang="en-US" sz="2800" dirty="0">
                  <a:solidFill>
                    <a:srgbClr val="000000"/>
                  </a:solidFill>
                  <a:latin typeface="Proxima Nova" panose="02000506030000020004" pitchFamily="2" charset="0"/>
                </a:rPr>
                <a:t>, slope, climate, ...)</a:t>
              </a:r>
            </a:p>
            <a:p>
              <a:pPr lvl="1">
                <a:spcAft>
                  <a:spcPts val="600"/>
                </a:spcAft>
              </a:pPr>
              <a:r>
                <a:rPr lang="en-US" sz="2800" dirty="0">
                  <a:solidFill>
                    <a:srgbClr val="000000"/>
                  </a:solidFill>
                  <a:latin typeface="Proxima Nova" panose="02000506030000020004" pitchFamily="2" charset="0"/>
                </a:rPr>
                <a:t>Total accumulated service execution time: 7.95 years  </a:t>
              </a:r>
            </a:p>
            <a:p>
              <a:r>
                <a:rPr lang="en-US" sz="3200" b="1" dirty="0">
                  <a:solidFill>
                    <a:srgbClr val="000000"/>
                  </a:solidFill>
                  <a:latin typeface="Proxima Nova" panose="02000506030000020004" pitchFamily="2" charset="0"/>
                </a:rPr>
                <a:t>Supporting Infrastructure</a:t>
              </a:r>
            </a:p>
            <a:p>
              <a:pPr lvl="1"/>
              <a:r>
                <a:rPr lang="en-US" sz="2800" dirty="0">
                  <a:solidFill>
                    <a:srgbClr val="000000"/>
                  </a:solidFill>
                  <a:latin typeface="Proxima Nova" panose="02000506030000020004" pitchFamily="2" charset="0"/>
                </a:rPr>
                <a:t>16 Kubernetes nodes with </a:t>
              </a:r>
              <a:r>
                <a:rPr lang="en-US" sz="2800" dirty="0" err="1">
                  <a:solidFill>
                    <a:srgbClr val="000000"/>
                  </a:solidFill>
                  <a:latin typeface="Proxima Nova" panose="02000506030000020004" pitchFamily="2" charset="0"/>
                </a:rPr>
                <a:t>CephFS</a:t>
              </a:r>
              <a:r>
                <a:rPr lang="en-US" sz="2800" dirty="0">
                  <a:solidFill>
                    <a:srgbClr val="000000"/>
                  </a:solidFill>
                  <a:latin typeface="Proxima Nova" panose="02000506030000020004" pitchFamily="2" charset="0"/>
                </a:rPr>
                <a:t> </a:t>
              </a:r>
            </a:p>
            <a:p>
              <a:pPr lvl="1"/>
              <a:r>
                <a:rPr lang="en-US" sz="2800" dirty="0">
                  <a:solidFill>
                    <a:srgbClr val="000000"/>
                  </a:solidFill>
                  <a:latin typeface="Proxima Nova" panose="02000506030000020004" pitchFamily="2" charset="0"/>
                </a:rPr>
                <a:t>103 docker containers for </a:t>
              </a:r>
              <a:r>
                <a:rPr lang="en-US" sz="2800" dirty="0" err="1">
                  <a:solidFill>
                    <a:srgbClr val="000000"/>
                  </a:solidFill>
                  <a:latin typeface="Proxima Nova" panose="02000506030000020004" pitchFamily="2" charset="0"/>
                </a:rPr>
                <a:t>wepp</a:t>
              </a:r>
              <a:r>
                <a:rPr lang="en-US" sz="2800" dirty="0">
                  <a:solidFill>
                    <a:srgbClr val="000000"/>
                  </a:solidFill>
                  <a:latin typeface="Proxima Nova" panose="02000506030000020004" pitchFamily="2" charset="0"/>
                </a:rPr>
                <a:t>, </a:t>
              </a:r>
              <a:r>
                <a:rPr lang="en-US" sz="2800" dirty="0" err="1">
                  <a:solidFill>
                    <a:srgbClr val="000000"/>
                  </a:solidFill>
                  <a:latin typeface="Proxima Nova" panose="02000506030000020004" pitchFamily="2" charset="0"/>
                </a:rPr>
                <a:t>weps</a:t>
              </a:r>
              <a:r>
                <a:rPr lang="en-US" sz="2800" dirty="0">
                  <a:solidFill>
                    <a:srgbClr val="000000"/>
                  </a:solidFill>
                  <a:latin typeface="Proxima Nova" panose="02000506030000020004" pitchFamily="2" charset="0"/>
                </a:rPr>
                <a:t>, soils, climate, slope, </a:t>
              </a:r>
              <a:r>
                <a:rPr lang="en-US" sz="2800" dirty="0" err="1">
                  <a:solidFill>
                    <a:srgbClr val="000000"/>
                  </a:solidFill>
                  <a:latin typeface="Proxima Nova" panose="02000506030000020004" pitchFamily="2" charset="0"/>
                </a:rPr>
                <a:t>crp</a:t>
              </a:r>
              <a:r>
                <a:rPr lang="en-US" sz="2800" dirty="0">
                  <a:solidFill>
                    <a:srgbClr val="000000"/>
                  </a:solidFill>
                  <a:latin typeface="Proxima Nova" panose="02000506030000020004" pitchFamily="2" charset="0"/>
                </a:rPr>
                <a:t>, pub/sub</a:t>
              </a:r>
            </a:p>
            <a:p>
              <a:pPr lvl="1"/>
              <a:r>
                <a:rPr lang="en-US" sz="2800" dirty="0">
                  <a:solidFill>
                    <a:srgbClr val="000000"/>
                  </a:solidFill>
                  <a:latin typeface="Proxima Nova" panose="02000506030000020004" pitchFamily="2" charset="0"/>
                </a:rPr>
                <a:t>400 cores, GB network; 4 webhooks</a:t>
              </a:r>
            </a:p>
            <a:p>
              <a:pPr lvl="1"/>
              <a:r>
                <a:rPr lang="en-US" sz="2800" dirty="0">
                  <a:solidFill>
                    <a:srgbClr val="000000"/>
                  </a:solidFill>
                  <a:latin typeface="Proxima Nova" panose="02000506030000020004" pitchFamily="2" charset="0"/>
                </a:rPr>
                <a:t>Throughput 800,000 - 1 million CSIP runs per day.  </a:t>
              </a:r>
              <a:endParaRPr lang="en-US" sz="2800" b="0" i="0" u="none" strike="noStrike" dirty="0">
                <a:solidFill>
                  <a:srgbClr val="000000"/>
                </a:solidFill>
                <a:effectLst/>
                <a:latin typeface="Proxima Nova" panose="02000506030000020004" pitchFamily="2" charset="0"/>
              </a:endParaRPr>
            </a:p>
          </p:txBody>
        </p:sp>
        <p:pic>
          <p:nvPicPr>
            <p:cNvPr id="33" name="Picture 32">
              <a:extLst>
                <a:ext uri="{FF2B5EF4-FFF2-40B4-BE49-F238E27FC236}">
                  <a16:creationId xmlns:a16="http://schemas.microsoft.com/office/drawing/2014/main" id="{A275CB73-5423-DB46-A5BF-785ED7E092FA}"/>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89810" y="30220181"/>
              <a:ext cx="11369256" cy="2542984"/>
            </a:xfrm>
            <a:prstGeom prst="rect">
              <a:avLst/>
            </a:prstGeom>
          </p:spPr>
        </p:pic>
        <p:pic>
          <p:nvPicPr>
            <p:cNvPr id="35" name="Picture 34">
              <a:extLst>
                <a:ext uri="{FF2B5EF4-FFF2-40B4-BE49-F238E27FC236}">
                  <a16:creationId xmlns:a16="http://schemas.microsoft.com/office/drawing/2014/main" id="{621EAA5D-C1D0-A747-88BA-F837D3C01CBC}"/>
                </a:ext>
              </a:extLst>
            </p:cNvPr>
            <p:cNvPicPr>
              <a:picLocks noChangeAspect="1"/>
            </p:cNvPicPr>
            <p:nvPr/>
          </p:nvPicPr>
          <p:blipFill rotWithShape="1">
            <a:blip r:embed="rId9"/>
            <a:srcRect l="4117" t="17386" r="3037" b="8225"/>
            <a:stretch/>
          </p:blipFill>
          <p:spPr>
            <a:xfrm>
              <a:off x="17376678" y="6182665"/>
              <a:ext cx="19383219" cy="8614765"/>
            </a:xfrm>
            <a:prstGeom prst="rect">
              <a:avLst/>
            </a:prstGeom>
          </p:spPr>
        </p:pic>
        <p:pic>
          <p:nvPicPr>
            <p:cNvPr id="21" name="Picture 20">
              <a:extLst>
                <a:ext uri="{FF2B5EF4-FFF2-40B4-BE49-F238E27FC236}">
                  <a16:creationId xmlns:a16="http://schemas.microsoft.com/office/drawing/2014/main" id="{DB505944-8D03-8E46-BADD-4FCD693AE0D3}"/>
                </a:ext>
              </a:extLst>
            </p:cNvPr>
            <p:cNvPicPr>
              <a:picLocks noChangeAspect="1"/>
            </p:cNvPicPr>
            <p:nvPr/>
          </p:nvPicPr>
          <p:blipFill rotWithShape="1">
            <a:blip r:embed="rId10"/>
            <a:srcRect l="3543" t="17081" r="3102" b="8110"/>
            <a:stretch/>
          </p:blipFill>
          <p:spPr>
            <a:xfrm>
              <a:off x="17255393" y="14430657"/>
              <a:ext cx="19379821" cy="8614765"/>
            </a:xfrm>
            <a:prstGeom prst="rect">
              <a:avLst/>
            </a:prstGeom>
          </p:spPr>
        </p:pic>
        <p:sp>
          <p:nvSpPr>
            <p:cNvPr id="22" name="Rectangle 21">
              <a:extLst>
                <a:ext uri="{FF2B5EF4-FFF2-40B4-BE49-F238E27FC236}">
                  <a16:creationId xmlns:a16="http://schemas.microsoft.com/office/drawing/2014/main" id="{F586962D-20BA-DD42-A92E-12C3D31120BB}"/>
                </a:ext>
              </a:extLst>
            </p:cNvPr>
            <p:cNvSpPr/>
            <p:nvPr/>
          </p:nvSpPr>
          <p:spPr>
            <a:xfrm>
              <a:off x="18236356" y="12480072"/>
              <a:ext cx="6681046" cy="1446550"/>
            </a:xfrm>
            <a:prstGeom prst="rect">
              <a:avLst/>
            </a:prstGeom>
          </p:spPr>
          <p:txBody>
            <a:bodyPr wrap="square">
              <a:spAutoFit/>
            </a:bodyPr>
            <a:lstStyle/>
            <a:p>
              <a:r>
                <a:rPr lang="en-US" sz="3200" b="1" dirty="0" err="1">
                  <a:solidFill>
                    <a:schemeClr val="bg1"/>
                  </a:solidFill>
                </a:rPr>
                <a:t>CRP_Erosion</a:t>
              </a:r>
              <a:r>
                <a:rPr lang="en-US" sz="3200" b="1" dirty="0">
                  <a:solidFill>
                    <a:schemeClr val="bg1"/>
                  </a:solidFill>
                </a:rPr>
                <a:t>:  Water</a:t>
              </a:r>
            </a:p>
            <a:p>
              <a:r>
                <a:rPr lang="en-US" sz="2800" dirty="0">
                  <a:solidFill>
                    <a:schemeClr val="bg1"/>
                  </a:solidFill>
                </a:rPr>
                <a:t>Dark red denotes soil </a:t>
              </a:r>
              <a:r>
                <a:rPr lang="en-US" sz="2800" dirty="0" err="1">
                  <a:solidFill>
                    <a:schemeClr val="bg1"/>
                  </a:solidFill>
                </a:rPr>
                <a:t>mapunit</a:t>
              </a:r>
              <a:r>
                <a:rPr lang="en-US" sz="2800" dirty="0">
                  <a:solidFill>
                    <a:schemeClr val="bg1"/>
                  </a:solidFill>
                </a:rPr>
                <a:t> polygons more vulnerable to water erosion</a:t>
              </a:r>
            </a:p>
          </p:txBody>
        </p:sp>
        <p:sp>
          <p:nvSpPr>
            <p:cNvPr id="23" name="Rectangle 22">
              <a:extLst>
                <a:ext uri="{FF2B5EF4-FFF2-40B4-BE49-F238E27FC236}">
                  <a16:creationId xmlns:a16="http://schemas.microsoft.com/office/drawing/2014/main" id="{59CD34CF-D232-F14C-90AA-3C68250CFB0B}"/>
                </a:ext>
              </a:extLst>
            </p:cNvPr>
            <p:cNvSpPr/>
            <p:nvPr/>
          </p:nvSpPr>
          <p:spPr>
            <a:xfrm>
              <a:off x="18497612" y="20826035"/>
              <a:ext cx="6681046" cy="1446550"/>
            </a:xfrm>
            <a:prstGeom prst="rect">
              <a:avLst/>
            </a:prstGeom>
          </p:spPr>
          <p:txBody>
            <a:bodyPr wrap="square">
              <a:spAutoFit/>
            </a:bodyPr>
            <a:lstStyle/>
            <a:p>
              <a:r>
                <a:rPr lang="en-US" sz="3200" b="1" dirty="0" err="1">
                  <a:solidFill>
                    <a:schemeClr val="bg1"/>
                  </a:solidFill>
                </a:rPr>
                <a:t>CRP_Erosion</a:t>
              </a:r>
              <a:r>
                <a:rPr lang="en-US" sz="3200" b="1" dirty="0">
                  <a:solidFill>
                    <a:schemeClr val="bg1"/>
                  </a:solidFill>
                </a:rPr>
                <a:t>:  Wind</a:t>
              </a:r>
            </a:p>
            <a:p>
              <a:r>
                <a:rPr lang="en-US" sz="2800" dirty="0">
                  <a:solidFill>
                    <a:schemeClr val="bg1"/>
                  </a:solidFill>
                </a:rPr>
                <a:t>Dark red denotes soil </a:t>
              </a:r>
              <a:r>
                <a:rPr lang="en-US" sz="2800" dirty="0" err="1">
                  <a:solidFill>
                    <a:schemeClr val="bg1"/>
                  </a:solidFill>
                </a:rPr>
                <a:t>mapunit</a:t>
              </a:r>
              <a:r>
                <a:rPr lang="en-US" sz="2800" dirty="0">
                  <a:solidFill>
                    <a:schemeClr val="bg1"/>
                  </a:solidFill>
                </a:rPr>
                <a:t> polygons more vulnerable to wind erosion</a:t>
              </a:r>
            </a:p>
          </p:txBody>
        </p:sp>
        <p:sp>
          <p:nvSpPr>
            <p:cNvPr id="24" name="Rectangle 23">
              <a:extLst>
                <a:ext uri="{FF2B5EF4-FFF2-40B4-BE49-F238E27FC236}">
                  <a16:creationId xmlns:a16="http://schemas.microsoft.com/office/drawing/2014/main" id="{25F9DD03-BC9D-DD46-B8DB-70D1DC2A1011}"/>
                </a:ext>
              </a:extLst>
            </p:cNvPr>
            <p:cNvSpPr/>
            <p:nvPr/>
          </p:nvSpPr>
          <p:spPr>
            <a:xfrm>
              <a:off x="24585955" y="31023268"/>
              <a:ext cx="10227802" cy="1077218"/>
            </a:xfrm>
            <a:prstGeom prst="rect">
              <a:avLst/>
            </a:prstGeom>
          </p:spPr>
          <p:txBody>
            <a:bodyPr wrap="square">
              <a:spAutoFit/>
            </a:bodyPr>
            <a:lstStyle/>
            <a:p>
              <a:r>
                <a:rPr lang="en-US" sz="3200" b="1" dirty="0">
                  <a:solidFill>
                    <a:schemeClr val="bg1"/>
                  </a:solidFill>
                </a:rPr>
                <a:t>Response data flows </a:t>
              </a:r>
              <a:r>
                <a:rPr lang="en-US" sz="3200" dirty="0">
                  <a:solidFill>
                    <a:schemeClr val="bg1"/>
                  </a:solidFill>
                </a:rPr>
                <a:t>for web services and data supporting three new options for water and wind erodibility</a:t>
              </a:r>
              <a:endParaRPr lang="en-US" sz="2800" dirty="0">
                <a:solidFill>
                  <a:schemeClr val="bg1"/>
                </a:solidFill>
              </a:endParaRPr>
            </a:p>
          </p:txBody>
        </p:sp>
      </p:grpSp>
    </p:spTree>
    <p:extLst>
      <p:ext uri="{BB962C8B-B14F-4D97-AF65-F5344CB8AC3E}">
        <p14:creationId xmlns:p14="http://schemas.microsoft.com/office/powerpoint/2010/main" val="1308184847"/>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1707</TotalTime>
  <Words>1266</Words>
  <Application>Microsoft Macintosh PowerPoint</Application>
  <PresentationFormat>Custom</PresentationFormat>
  <Paragraphs>54</Paragraphs>
  <Slides>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Calibri</vt:lpstr>
      <vt:lpstr>Calibri Light</vt:lpstr>
      <vt:lpstr>Lato</vt:lpstr>
      <vt:lpstr>Proxima Nova</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Jack Carlson</dc:creator>
  <cp:lastModifiedBy>Jack Carlson</cp:lastModifiedBy>
  <cp:revision>51</cp:revision>
  <cp:lastPrinted>2020-07-05T15:07:21Z</cp:lastPrinted>
  <dcterms:created xsi:type="dcterms:W3CDTF">2020-07-05T03:53:51Z</dcterms:created>
  <dcterms:modified xsi:type="dcterms:W3CDTF">2020-07-10T03:11:51Z</dcterms:modified>
</cp:coreProperties>
</file>