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92000" cy="6858000"/>
  <p:notesSz cx="6858000" cy="914400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Proxima Nova" panose="02000506030000020004" pitchFamily="2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7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974ece9fe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974ece9fef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974ece9fef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974ece9fef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974ece9fef_3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g974ece9fef_3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974ece9fef_3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974ece9fef_3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g974ece9fef_3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974ece9fef_3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974ece9fef_3_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g974ece9fef_3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974ece9fef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974ece9fef_1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g974ece9fef_1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974ece9fef_3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974ece9fef_3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g974ece9fef_3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974ece9fef_3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974ece9fef_3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g974ece9fef_3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974ece9fef_3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974ece9fef_3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g974ece9fef_3_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974ece9fef_3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974ece9fef_3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g974ece9fef_3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974ece9fef_3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974ece9fef_3_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g974ece9fef_3_5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974ece9fef_3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974ece9fef_3_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g974ece9fef_3_6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974ece9fef_3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974ece9fef_3_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g974ece9fef_3_9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974ece9fef_3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974ece9fef_3_1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g974ece9fef_3_10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974ece9fef_3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974ece9fef_3_1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g974ece9fef_3_10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974ece9fef_3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974ece9fef_3_1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g974ece9fef_3_1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974ece9fef_3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974ece9fef_3_1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g974ece9fef_3_1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974ece9fef_3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974ece9fef_3_1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g974ece9fef_3_1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974ece9fef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974ece9fef_1_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g974ece9fef_1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974ece9fef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974ece9fef_4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974ece9fef_4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4D2B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3"/>
          <p:cNvPicPr preferRelativeResize="0"/>
          <p:nvPr/>
        </p:nvPicPr>
        <p:blipFill rotWithShape="1">
          <a:blip r:embed="rId3">
            <a:alphaModFix/>
          </a:blip>
          <a:srcRect l="-400" t="26172" r="399"/>
          <a:stretch/>
        </p:blipFill>
        <p:spPr>
          <a:xfrm>
            <a:off x="-45050" y="0"/>
            <a:ext cx="12237046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3"/>
          <p:cNvSpPr txBox="1"/>
          <p:nvPr/>
        </p:nvSpPr>
        <p:spPr>
          <a:xfrm>
            <a:off x="1697780" y="2159425"/>
            <a:ext cx="8788500" cy="19833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Updated Water and Wind Erodibility for Environmental Benefits Assessment in</a:t>
            </a:r>
            <a:endParaRPr sz="3600" b="1" dirty="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Program Ranking</a:t>
            </a:r>
            <a:endParaRPr sz="3600" b="1" dirty="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1" name="Google Shape;91;p13"/>
          <p:cNvSpPr txBox="1"/>
          <p:nvPr/>
        </p:nvSpPr>
        <p:spPr>
          <a:xfrm>
            <a:off x="76000" y="5042175"/>
            <a:ext cx="2720100" cy="17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Olaf David, CSU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Rich Iovanna, FPAC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Dan Janes, FSA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Francesco Serafin, CSU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Shaun Case, CSU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Jack Carlson, CSU</a:t>
            </a:r>
            <a:endParaRPr sz="16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92" name="Google Shape;9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49649" y="5627524"/>
            <a:ext cx="1072902" cy="1072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4D2B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/>
          <p:nvPr/>
        </p:nvSpPr>
        <p:spPr>
          <a:xfrm>
            <a:off x="3283701" y="313297"/>
            <a:ext cx="5524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CRP Tilled Fallow Erosion Map - Water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61" name="Google Shape;161;p22" descr="A picture containing cake, flow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774957"/>
            <a:ext cx="12192000" cy="5797484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2"/>
          <p:cNvSpPr txBox="1"/>
          <p:nvPr/>
        </p:nvSpPr>
        <p:spPr>
          <a:xfrm>
            <a:off x="359300" y="5685475"/>
            <a:ext cx="5913600" cy="6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51 shape files, total size of 35 GB</a:t>
            </a:r>
            <a:endParaRPr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17M polygons</a:t>
            </a:r>
            <a:endParaRPr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" name="Google Shape;163;p22" descr="A picture containing photo, computer, sitting, small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81747" t="46869" b="22200"/>
          <a:stretch/>
        </p:blipFill>
        <p:spPr>
          <a:xfrm>
            <a:off x="10215125" y="4506975"/>
            <a:ext cx="1558548" cy="186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3" descr="A picture containing cake, table, pink, birthday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6710" y="923784"/>
            <a:ext cx="11718578" cy="545412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3"/>
          <p:cNvSpPr txBox="1"/>
          <p:nvPr/>
        </p:nvSpPr>
        <p:spPr>
          <a:xfrm>
            <a:off x="3333751" y="385872"/>
            <a:ext cx="5524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CRP Tilled Fallow Erosion Map - Wind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70" name="Google Shape;170;p23" descr="A picture containing computer, photo, umbrella, tabl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81241" t="47009" b="21762"/>
          <a:stretch/>
        </p:blipFill>
        <p:spPr>
          <a:xfrm>
            <a:off x="10163775" y="4332427"/>
            <a:ext cx="1560201" cy="1796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4"/>
          <p:cNvSpPr txBox="1"/>
          <p:nvPr/>
        </p:nvSpPr>
        <p:spPr>
          <a:xfrm>
            <a:off x="3333748" y="145009"/>
            <a:ext cx="5524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CRP Tilled Fallow Erosion Map - Water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176" name="Google Shape;176;p24"/>
          <p:cNvGrpSpPr/>
          <p:nvPr/>
        </p:nvGrpSpPr>
        <p:grpSpPr>
          <a:xfrm>
            <a:off x="1581955" y="601411"/>
            <a:ext cx="9028200" cy="6125700"/>
            <a:chOff x="1581955" y="578536"/>
            <a:chExt cx="9028200" cy="6125700"/>
          </a:xfrm>
        </p:grpSpPr>
        <p:sp>
          <p:nvSpPr>
            <p:cNvPr id="177" name="Google Shape;177;p24"/>
            <p:cNvSpPr/>
            <p:nvPr/>
          </p:nvSpPr>
          <p:spPr>
            <a:xfrm>
              <a:off x="1581955" y="578536"/>
              <a:ext cx="9028200" cy="6125700"/>
            </a:xfrm>
            <a:prstGeom prst="rect">
              <a:avLst/>
            </a:prstGeom>
            <a:solidFill>
              <a:srgbClr val="1E4D2B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78" name="Google Shape;178;p24" descr="A picture containing photo, computer, sitting, small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818196" y="589294"/>
              <a:ext cx="8538692" cy="604104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oogle Shape;183;p25"/>
          <p:cNvGrpSpPr/>
          <p:nvPr/>
        </p:nvGrpSpPr>
        <p:grpSpPr>
          <a:xfrm>
            <a:off x="1356031" y="638885"/>
            <a:ext cx="9100315" cy="6037359"/>
            <a:chOff x="1581955" y="578536"/>
            <a:chExt cx="9028090" cy="6125567"/>
          </a:xfrm>
        </p:grpSpPr>
        <p:sp>
          <p:nvSpPr>
            <p:cNvPr id="184" name="Google Shape;184;p25"/>
            <p:cNvSpPr/>
            <p:nvPr/>
          </p:nvSpPr>
          <p:spPr>
            <a:xfrm>
              <a:off x="1581955" y="578536"/>
              <a:ext cx="9028090" cy="6125567"/>
            </a:xfrm>
            <a:prstGeom prst="rect">
              <a:avLst/>
            </a:prstGeom>
            <a:solidFill>
              <a:srgbClr val="1E4D2B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5" name="Google Shape;185;p25" descr="A picture containing computer, photo, umbrella, table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905512" y="699247"/>
              <a:ext cx="8251038" cy="583753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6" name="Google Shape;186;p25"/>
          <p:cNvSpPr txBox="1"/>
          <p:nvPr/>
        </p:nvSpPr>
        <p:spPr>
          <a:xfrm>
            <a:off x="3333748" y="135384"/>
            <a:ext cx="5524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CRP Tilled Fallow Erosion Map - Wind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4D2B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26" descr="A picture containing sitting, table, laying, be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3445" y="730999"/>
            <a:ext cx="9625109" cy="5644043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6"/>
          <p:cNvSpPr txBox="1"/>
          <p:nvPr/>
        </p:nvSpPr>
        <p:spPr>
          <a:xfrm>
            <a:off x="3333751" y="119122"/>
            <a:ext cx="5524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QA/QC – Iowa Example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4D2B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/>
          <p:nvPr/>
        </p:nvSpPr>
        <p:spPr>
          <a:xfrm>
            <a:off x="3333751" y="147947"/>
            <a:ext cx="5524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QA/QC – Iowa Example</a:t>
            </a:r>
            <a:endParaRPr sz="2400" b="1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98" name="Google Shape;198;p27" descr="A picture containing indoor, bed, blanket, sitting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3493" y="651014"/>
            <a:ext cx="9620519" cy="587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28" descr="A close up of a piece of pap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5775"/>
          <a:stretch/>
        </p:blipFill>
        <p:spPr>
          <a:xfrm>
            <a:off x="995966" y="358612"/>
            <a:ext cx="10200067" cy="614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8" descr="An aerial view of a city stree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r="18246"/>
          <a:stretch/>
        </p:blipFill>
        <p:spPr>
          <a:xfrm>
            <a:off x="9041593" y="4251487"/>
            <a:ext cx="2154440" cy="2247900"/>
          </a:xfrm>
          <a:prstGeom prst="rect">
            <a:avLst/>
          </a:prstGeom>
          <a:noFill/>
          <a:ln w="254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06" name="Google Shape;206;p28" descr="A screenshot of a computer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5966" y="358612"/>
            <a:ext cx="3777926" cy="2558961"/>
          </a:xfrm>
          <a:prstGeom prst="rect">
            <a:avLst/>
          </a:prstGeom>
          <a:noFill/>
          <a:ln w="25400" cap="flat" cmpd="sng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07" name="Google Shape;207;p28"/>
          <p:cNvSpPr txBox="1"/>
          <p:nvPr/>
        </p:nvSpPr>
        <p:spPr>
          <a:xfrm>
            <a:off x="4924425" y="481422"/>
            <a:ext cx="433387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1E4D2B"/>
                </a:solidFill>
                <a:latin typeface="Proxima Nova"/>
                <a:ea typeface="Proxima Nova"/>
                <a:cs typeface="Proxima Nova"/>
                <a:sym typeface="Proxima Nova"/>
              </a:rPr>
              <a:t>Erodibility = weighted average for 3 most prevalent mapunits in CRP offer area.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8" name="Google Shape;208;p28"/>
          <p:cNvSpPr/>
          <p:nvPr/>
        </p:nvSpPr>
        <p:spPr>
          <a:xfrm>
            <a:off x="6202466" y="2821728"/>
            <a:ext cx="714510" cy="620324"/>
          </a:xfrm>
          <a:custGeom>
            <a:avLst/>
            <a:gdLst/>
            <a:ahLst/>
            <a:cxnLst/>
            <a:rect l="l" t="t" r="r" b="b"/>
            <a:pathLst>
              <a:path w="714510" h="620324" extrusionOk="0">
                <a:moveTo>
                  <a:pt x="255484" y="521547"/>
                </a:moveTo>
                <a:cubicBezTo>
                  <a:pt x="209446" y="537422"/>
                  <a:pt x="99909" y="562822"/>
                  <a:pt x="64984" y="521547"/>
                </a:cubicBezTo>
                <a:cubicBezTo>
                  <a:pt x="30059" y="480272"/>
                  <a:pt x="-50903" y="359622"/>
                  <a:pt x="45934" y="273897"/>
                </a:cubicBezTo>
                <a:cubicBezTo>
                  <a:pt x="142771" y="188172"/>
                  <a:pt x="541234" y="-43603"/>
                  <a:pt x="646009" y="7197"/>
                </a:cubicBezTo>
                <a:cubicBezTo>
                  <a:pt x="750784" y="57997"/>
                  <a:pt x="714272" y="486622"/>
                  <a:pt x="674584" y="578697"/>
                </a:cubicBezTo>
                <a:cubicBezTo>
                  <a:pt x="634897" y="670772"/>
                  <a:pt x="463447" y="585047"/>
                  <a:pt x="407884" y="559647"/>
                </a:cubicBezTo>
                <a:cubicBezTo>
                  <a:pt x="352322" y="534247"/>
                  <a:pt x="374546" y="431059"/>
                  <a:pt x="341209" y="426297"/>
                </a:cubicBezTo>
                <a:cubicBezTo>
                  <a:pt x="307872" y="421535"/>
                  <a:pt x="301522" y="505672"/>
                  <a:pt x="255484" y="521547"/>
                </a:cubicBezTo>
                <a:close/>
              </a:path>
            </a:pathLst>
          </a:custGeom>
          <a:noFill/>
          <a:ln w="254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1604" y="916152"/>
            <a:ext cx="11028791" cy="5280338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9"/>
          <p:cNvSpPr txBox="1"/>
          <p:nvPr/>
        </p:nvSpPr>
        <p:spPr>
          <a:xfrm>
            <a:off x="2329861" y="28639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Water and Wind Erodibility Comparisons</a:t>
            </a:r>
            <a:endParaRPr sz="1300"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9027" y="778478"/>
            <a:ext cx="7035598" cy="5048444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0"/>
          <p:cNvSpPr txBox="1"/>
          <p:nvPr/>
        </p:nvSpPr>
        <p:spPr>
          <a:xfrm>
            <a:off x="2224086" y="199845"/>
            <a:ext cx="774382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Water and Wind Erodibility Comparisons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21" name="Google Shape;221;p30" descr="A screenshot of a cell phon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68573" y="1084897"/>
            <a:ext cx="4679992" cy="44356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904866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904866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1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Water Erodibility Comparison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30" name="Google Shape;230;p31"/>
          <p:cNvSpPr txBox="1"/>
          <p:nvPr/>
        </p:nvSpPr>
        <p:spPr>
          <a:xfrm>
            <a:off x="1080150" y="670475"/>
            <a:ext cx="4572000" cy="10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Comparing 577 samples between 4 LRR</a:t>
            </a:r>
            <a:endParaRPr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4"/>
          <p:cNvPicPr preferRelativeResize="0"/>
          <p:nvPr/>
        </p:nvPicPr>
        <p:blipFill rotWithShape="1">
          <a:blip r:embed="rId3">
            <a:alphaModFix/>
          </a:blip>
          <a:srcRect l="1860" t="2429" r="4505" b="8787"/>
          <a:stretch/>
        </p:blipFill>
        <p:spPr>
          <a:xfrm>
            <a:off x="1249252" y="1004553"/>
            <a:ext cx="9878096" cy="525458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4"/>
          <p:cNvSpPr txBox="1"/>
          <p:nvPr/>
        </p:nvSpPr>
        <p:spPr>
          <a:xfrm>
            <a:off x="2224081" y="181802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TERRA Application for Computing Erodibility/EBI 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02491" y="12923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6925" y="12923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Wind Erodibility Comparison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2350" y="11430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13000" y="11430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3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Wind Erodibility: C and I factor analysis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4D2B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625" y="494400"/>
            <a:ext cx="10928850" cy="58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4"/>
          <p:cNvSpPr txBox="1"/>
          <p:nvPr/>
        </p:nvSpPr>
        <p:spPr>
          <a:xfrm>
            <a:off x="4641600" y="916625"/>
            <a:ext cx="28749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Discussion</a:t>
            </a:r>
            <a:endParaRPr sz="31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35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Water Erodibility Comparison - LRR M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6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Wind Erodibility Comparison - LRR M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37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Wind Erodibility C factor, I factor - LRR M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Google Shape;283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8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Water Erodibility Comparison - LRR P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39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Wind Erodibility Comparison - LRR P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Google Shape;299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40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Wind Erodibility C factor, I factor - LRR P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41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Water Erodibility Comparison - LRR B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 rotWithShape="1">
          <a:blip r:embed="rId3">
            <a:alphaModFix/>
          </a:blip>
          <a:srcRect b="3505"/>
          <a:stretch/>
        </p:blipFill>
        <p:spPr>
          <a:xfrm>
            <a:off x="1330405" y="996548"/>
            <a:ext cx="9531189" cy="515955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2224098" y="283612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TERRA Application for Computing Erodibility/EBI 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Google Shape;315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42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Wind Erodibility Comparison - LRR B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Google Shape;323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43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Wind Erodibility C factor, I factor - LRR B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44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Water Erodibility Comparison - LRR H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Google Shape;339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45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Wind Erodibility Comparison - LRR H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90334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0109" y="1186500"/>
            <a:ext cx="4572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46"/>
          <p:cNvSpPr txBox="1"/>
          <p:nvPr/>
        </p:nvSpPr>
        <p:spPr>
          <a:xfrm>
            <a:off x="2224086" y="199845"/>
            <a:ext cx="7743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Wind Erodibility C factor, I factor - LRR H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/>
          <p:nvPr/>
        </p:nvSpPr>
        <p:spPr>
          <a:xfrm>
            <a:off x="925974" y="5324356"/>
            <a:ext cx="9370567" cy="4629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2CC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0" u="none" strike="noStrike" cap="none">
                <a:solidFill>
                  <a:srgbClr val="1E4D2B"/>
                </a:solidFill>
                <a:latin typeface="Proxima Nova"/>
                <a:ea typeface="Proxima Nova"/>
                <a:cs typeface="Proxima Nova"/>
                <a:sym typeface="Proxima Nova"/>
              </a:rPr>
              <a:t>1950	1960	1970	1980	1990	2000	2010	2020	2040	2050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0" name="Google Shape;110;p16"/>
          <p:cNvSpPr/>
          <p:nvPr/>
        </p:nvSpPr>
        <p:spPr>
          <a:xfrm>
            <a:off x="5768051" y="4075254"/>
            <a:ext cx="771646" cy="4629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BE4D4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E4D2B"/>
                </a:solidFill>
                <a:latin typeface="Calibri"/>
                <a:ea typeface="Calibri"/>
                <a:cs typeface="Calibri"/>
                <a:sym typeface="Calibri"/>
              </a:rPr>
              <a:t>RWEQ</a:t>
            </a:r>
            <a:endParaRPr/>
          </a:p>
        </p:txBody>
      </p:sp>
      <p:sp>
        <p:nvSpPr>
          <p:cNvPr id="111" name="Google Shape;111;p16"/>
          <p:cNvSpPr/>
          <p:nvPr/>
        </p:nvSpPr>
        <p:spPr>
          <a:xfrm>
            <a:off x="5428528" y="4540172"/>
            <a:ext cx="2187614" cy="4629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BE4D4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E4D2B"/>
                </a:solidFill>
                <a:latin typeface="Calibri"/>
                <a:ea typeface="Calibri"/>
                <a:cs typeface="Calibri"/>
                <a:sym typeface="Calibri"/>
              </a:rPr>
              <a:t>RUSLE2</a:t>
            </a:r>
            <a:endParaRPr/>
          </a:p>
        </p:txBody>
      </p:sp>
      <p:sp>
        <p:nvSpPr>
          <p:cNvPr id="112" name="Google Shape;112;p16"/>
          <p:cNvSpPr/>
          <p:nvPr/>
        </p:nvSpPr>
        <p:spPr>
          <a:xfrm>
            <a:off x="1551009" y="4075254"/>
            <a:ext cx="4375230" cy="4629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BE4D4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E4D2B"/>
                </a:solidFill>
                <a:latin typeface="Proxima Nova"/>
                <a:ea typeface="Proxima Nova"/>
                <a:cs typeface="Proxima Nova"/>
                <a:sym typeface="Proxima Nova"/>
              </a:rPr>
              <a:t>WEQ (Cropland Wind)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3" name="Google Shape;113;p16"/>
          <p:cNvSpPr/>
          <p:nvPr/>
        </p:nvSpPr>
        <p:spPr>
          <a:xfrm>
            <a:off x="4190035" y="4543063"/>
            <a:ext cx="1446836" cy="4629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BE4D4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E4D2B"/>
                </a:solidFill>
                <a:latin typeface="Calibri"/>
                <a:ea typeface="Calibri"/>
                <a:cs typeface="Calibri"/>
                <a:sym typeface="Calibri"/>
              </a:rPr>
              <a:t>RUSLE</a:t>
            </a:r>
            <a:endParaRPr/>
          </a:p>
        </p:txBody>
      </p:sp>
      <p:sp>
        <p:nvSpPr>
          <p:cNvPr id="114" name="Google Shape;114;p16"/>
          <p:cNvSpPr/>
          <p:nvPr/>
        </p:nvSpPr>
        <p:spPr>
          <a:xfrm>
            <a:off x="1551008" y="4539207"/>
            <a:ext cx="2812648" cy="4629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BE4D4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E4D2B"/>
                </a:solidFill>
                <a:latin typeface="Proxima Nova"/>
                <a:ea typeface="Proxima Nova"/>
                <a:cs typeface="Proxima Nova"/>
                <a:sym typeface="Proxima Nova"/>
              </a:rPr>
              <a:t>USLE (Cropland Water)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5" name="Google Shape;115;p16"/>
          <p:cNvSpPr txBox="1"/>
          <p:nvPr/>
        </p:nvSpPr>
        <p:spPr>
          <a:xfrm>
            <a:off x="877958" y="3569828"/>
            <a:ext cx="830076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Empirical Erosion Models (began when computing power was limited)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6" name="Google Shape;116;p16"/>
          <p:cNvSpPr txBox="1"/>
          <p:nvPr/>
        </p:nvSpPr>
        <p:spPr>
          <a:xfrm>
            <a:off x="907750" y="1479725"/>
            <a:ext cx="965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Process-Based Erosion Models (became possible with increasing computing power)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4190035" y="2014960"/>
            <a:ext cx="4039564" cy="4629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1EFD8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E4D2B"/>
                </a:solidFill>
                <a:latin typeface="Proxima Nova"/>
                <a:ea typeface="Proxima Nova"/>
                <a:cs typeface="Proxima Nova"/>
                <a:sym typeface="Proxima Nova"/>
              </a:rPr>
              <a:t>WEPP (Cropland Water)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8" name="Google Shape;118;p16"/>
          <p:cNvSpPr/>
          <p:nvPr/>
        </p:nvSpPr>
        <p:spPr>
          <a:xfrm>
            <a:off x="4190036" y="2477948"/>
            <a:ext cx="4039564" cy="4629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1EFD8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E4D2B"/>
                </a:solidFill>
                <a:latin typeface="Proxima Nova"/>
                <a:ea typeface="Proxima Nova"/>
                <a:cs typeface="Proxima Nova"/>
                <a:sym typeface="Proxima Nova"/>
              </a:rPr>
              <a:t>WEPS (Cropland Wind)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9" name="Google Shape;119;p16"/>
          <p:cNvSpPr/>
          <p:nvPr/>
        </p:nvSpPr>
        <p:spPr>
          <a:xfrm>
            <a:off x="4190035" y="2898977"/>
            <a:ext cx="4039564" cy="4629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E1EFD8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E4D2B"/>
                </a:solidFill>
                <a:latin typeface="Proxima Nova"/>
                <a:ea typeface="Proxima Nova"/>
                <a:cs typeface="Proxima Nova"/>
                <a:sym typeface="Proxima Nova"/>
              </a:rPr>
              <a:t>RHEM (Rangelands Water)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0" name="Google Shape;120;p16"/>
          <p:cNvSpPr txBox="1"/>
          <p:nvPr/>
        </p:nvSpPr>
        <p:spPr>
          <a:xfrm>
            <a:off x="6539700" y="4122075"/>
            <a:ext cx="1593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Discontinued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7684483" y="4609713"/>
            <a:ext cx="29206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</p:txBody>
      </p:sp>
      <p:sp>
        <p:nvSpPr>
          <p:cNvPr id="122" name="Google Shape;122;p16"/>
          <p:cNvSpPr txBox="1"/>
          <p:nvPr/>
        </p:nvSpPr>
        <p:spPr>
          <a:xfrm>
            <a:off x="8229600" y="2073425"/>
            <a:ext cx="1316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Supported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3" name="Google Shape;123;p16"/>
          <p:cNvSpPr txBox="1"/>
          <p:nvPr/>
        </p:nvSpPr>
        <p:spPr>
          <a:xfrm>
            <a:off x="8229600" y="2513129"/>
            <a:ext cx="1316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Supported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4" name="Google Shape;124;p16"/>
          <p:cNvSpPr txBox="1"/>
          <p:nvPr/>
        </p:nvSpPr>
        <p:spPr>
          <a:xfrm>
            <a:off x="8229600" y="2944722"/>
            <a:ext cx="1316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Supported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5" name="Google Shape;125;p16"/>
          <p:cNvSpPr txBox="1"/>
          <p:nvPr/>
        </p:nvSpPr>
        <p:spPr>
          <a:xfrm>
            <a:off x="2344363" y="485725"/>
            <a:ext cx="71127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Legacy to Current Erosion Technology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/>
          <p:nvPr/>
        </p:nvSpPr>
        <p:spPr>
          <a:xfrm>
            <a:off x="567159" y="1109102"/>
            <a:ext cx="10590836" cy="5247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- Erodibility values more localized to CRP offer area</a:t>
            </a:r>
            <a:endParaRPr/>
          </a:p>
          <a:p>
            <a:pPr marL="914400" marR="0" lvl="2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Mapunit polygon vs. county extent mapunit</a:t>
            </a:r>
            <a:endParaRPr sz="2300" b="0" i="0" u="none" strike="noStrike" cap="none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914400" marR="0" lvl="2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10m DEM-based slope steepness vs. county extent mapunit steepness</a:t>
            </a:r>
            <a:endParaRPr sz="1300"/>
          </a:p>
          <a:p>
            <a:pPr marL="914400" marR="0" lvl="2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4K PRISM pixel adjusted climate input vs. county climate</a:t>
            </a:r>
            <a:endParaRPr sz="1300"/>
          </a:p>
          <a:p>
            <a:pPr marL="457200" marR="0" lvl="1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- More recent climate station data</a:t>
            </a:r>
            <a:endParaRPr/>
          </a:p>
          <a:p>
            <a:pPr marL="457200" marR="0" lvl="1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- WEQ technology no longer supported</a:t>
            </a:r>
            <a:endParaRPr/>
          </a:p>
          <a:p>
            <a:pPr marL="457200" marR="0" lvl="1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- WEPP and WEPS models cut from the same cloth</a:t>
            </a:r>
            <a:endParaRPr/>
          </a:p>
          <a:p>
            <a:pPr marL="914400" marR="0" lvl="2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Share common contemporary processes/methods</a:t>
            </a:r>
            <a:endParaRPr sz="1300"/>
          </a:p>
          <a:p>
            <a:pPr marL="914400" marR="0" lvl="2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Greater data commonality and compatibility  </a:t>
            </a:r>
            <a:endParaRPr sz="1300"/>
          </a:p>
          <a:p>
            <a:pPr marL="914400" marR="0" lvl="2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Better integration with SWAT/APEX/EPIC water quality degradation vulnerabilities going forward</a:t>
            </a:r>
            <a:endParaRPr sz="1300"/>
          </a:p>
        </p:txBody>
      </p:sp>
      <p:sp>
        <p:nvSpPr>
          <p:cNvPr id="131" name="Google Shape;131;p17"/>
          <p:cNvSpPr txBox="1"/>
          <p:nvPr/>
        </p:nvSpPr>
        <p:spPr>
          <a:xfrm>
            <a:off x="3100333" y="322274"/>
            <a:ext cx="55245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Major Reasons for Update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8"/>
          <p:cNvSpPr txBox="1"/>
          <p:nvPr/>
        </p:nvSpPr>
        <p:spPr>
          <a:xfrm>
            <a:off x="1548150" y="141025"/>
            <a:ext cx="9095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Three WEPP/WEPS-Based Options for Erodibility Calculations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2375" y="795725"/>
            <a:ext cx="9566995" cy="5600776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8"/>
          <p:cNvSpPr/>
          <p:nvPr/>
        </p:nvSpPr>
        <p:spPr>
          <a:xfrm>
            <a:off x="5064375" y="5688625"/>
            <a:ext cx="68376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Response data flows for web services and data supporting three new options for water and wind erodibility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/>
          <p:nvPr/>
        </p:nvSpPr>
        <p:spPr>
          <a:xfrm>
            <a:off x="687450" y="221150"/>
            <a:ext cx="10974300" cy="60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Methods</a:t>
            </a:r>
            <a:endParaRPr sz="28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●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Tilled fallow rotation object:  12 monthly rotary harrow operations, STIR 123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●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WEPP model service 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13716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○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Calls wwesoilparams service to fetch soil mapunit/component list for area to be simulated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13716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○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Calls weppsoilinput service which fetches data from Soil Data Mart, processes and  returns .sol input file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13716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○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Calls cligen_prism service which runs CLIGEN and returns PRISM adjusted .cli input file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13716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○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Calls operations service to fetch input parameters from CRLMOD for .man input file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13716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○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Calls average_slope service which returns average slope steepness for area to be simulated.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●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WEPS model service 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13716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○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Calls wwesoilparams service to fetch soil mapunit/component list for area to be simulated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13716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○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Calls wepssoilinput service which fetches data from Soil Data Mart, processes and  returns .ifc input file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13716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○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Calls cligen_prism service which runs CLIGEN and returns PRISM adjusted .cli input file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13716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○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Calls windgen service which runs WINDGEN and returns .win input file.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13716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○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Calls operations service to fetch input parameters from CRLMOD for .man input file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13716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roxima Nova"/>
              <a:buChar char="○"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Uses a 200x200 feet WEPS region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/>
          <p:nvPr/>
        </p:nvSpPr>
        <p:spPr>
          <a:xfrm>
            <a:off x="1099987" y="1128370"/>
            <a:ext cx="10671466" cy="4601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Computing Load – CRP Erosion Database/Map (Option 3)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17,334,000  CSIP crpassessment web service calls via publish/subscribe</a:t>
            </a:r>
            <a:endParaRPr sz="1300"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22 million WEPP and WEPS simulations (each)</a:t>
            </a:r>
            <a:endParaRPr sz="1300"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10 GB of json requests (17.3 M at 625 byte per request)</a:t>
            </a:r>
            <a:endParaRPr sz="1300"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82 GB of json responses (17.3 M a</a:t>
            </a:r>
            <a:r>
              <a:rPr lang="en-US" sz="2300" b="0" i="0" u="sng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t</a:t>
            </a: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 5 KB per request)</a:t>
            </a:r>
            <a:endParaRPr sz="1300"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200 million internal service calls (soils, crlmod, slope, climate, ...)</a:t>
            </a:r>
            <a:endParaRPr sz="1300"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Total accumulated service execution time: 7.95 years  </a:t>
            </a:r>
            <a:endParaRPr sz="1300"/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Supporting Infrastructure</a:t>
            </a:r>
            <a:endParaRPr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16 Kubernetes nodes with CephFS </a:t>
            </a:r>
            <a:endParaRPr sz="1300"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103 docker containers for wepp, weps, soils, climate, slope, crp, pub/sub</a:t>
            </a:r>
            <a:endParaRPr sz="1300"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400 cores, GB network; 4 webhooks</a:t>
            </a:r>
            <a:endParaRPr sz="1300"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Throughput 800,000 - 1 million CSIP runs per day</a:t>
            </a:r>
            <a:endParaRPr sz="2300" b="0" i="0" u="none" strike="noStrike" cap="none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1"/>
          <p:cNvSpPr txBox="1"/>
          <p:nvPr/>
        </p:nvSpPr>
        <p:spPr>
          <a:xfrm>
            <a:off x="687450" y="221150"/>
            <a:ext cx="10974300" cy="60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Advantages/Disadvantages</a:t>
            </a:r>
            <a:endParaRPr sz="28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(1) Full Model Simulation</a:t>
            </a:r>
            <a:endParaRPr sz="21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Advantage</a:t>
            </a: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:  CRP offer area specific result; site-specific climate and slope steepness 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 u="sng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Disadvantage</a:t>
            </a: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:  Takes 10-20 seconds to return result; more moving parts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(2) </a:t>
            </a:r>
            <a:r>
              <a:rPr lang="en-US" sz="20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Surrogate Model</a:t>
            </a:r>
            <a:endParaRPr sz="20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u="sng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Advantage</a:t>
            </a:r>
            <a:r>
              <a:rPr lang="en-US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:  CRP offer area specific result; site-specific climate and slope steepness; surrogate model takes less than 1 second to return result; fewer moving parts</a:t>
            </a:r>
            <a:endParaRPr sz="1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u="sng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Disadvantage</a:t>
            </a:r>
            <a:r>
              <a:rPr lang="en-US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:  Takes ~5 seconds to fetch input data to surrogate model; surrogate model accuracy may not achieve NSE &gt; 95% and RRMSE &lt;10% in some areas.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(3) </a:t>
            </a:r>
            <a:r>
              <a:rPr lang="en-US" sz="2100" b="1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Database Lookup</a:t>
            </a:r>
            <a:endParaRPr sz="21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u="sng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Advantage</a:t>
            </a:r>
            <a:r>
              <a:rPr lang="en-US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:  More site specific than legacy method; takes less than 1 second return result; fewest moving parts</a:t>
            </a:r>
            <a:endParaRPr sz="1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u="sng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Disadvantage</a:t>
            </a:r>
            <a:r>
              <a:rPr lang="en-US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:  Not as site specific as options 1 and 2 (mupolygon-based); database requires update after annual July Soil Data Mart refresh</a:t>
            </a:r>
            <a:endParaRPr sz="2100" b="1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900</Words>
  <Application>Microsoft Macintosh PowerPoint</Application>
  <PresentationFormat>Widescreen</PresentationFormat>
  <Paragraphs>126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Calibri</vt:lpstr>
      <vt:lpstr>Arial</vt:lpstr>
      <vt:lpstr>Proxima Nova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Jack Carlson</cp:lastModifiedBy>
  <cp:revision>1</cp:revision>
  <dcterms:modified xsi:type="dcterms:W3CDTF">2020-09-11T19:27:21Z</dcterms:modified>
</cp:coreProperties>
</file>