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95" r:id="rId2"/>
    <p:sldId id="319" r:id="rId3"/>
    <p:sldId id="332" r:id="rId4"/>
    <p:sldId id="334" r:id="rId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Calibri Light" panose="020F0302020204030204" pitchFamily="34" charset="0"/>
      <p:regular r:id="rId10"/>
      <p:italic r:id="rId11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C79B"/>
    <a:srgbClr val="704225"/>
    <a:srgbClr val="9C8448"/>
    <a:srgbClr val="C2A55C"/>
    <a:srgbClr val="4E2F19"/>
    <a:srgbClr val="412814"/>
    <a:srgbClr val="D6C08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59" autoAdjust="0"/>
    <p:restoredTop sz="94674"/>
  </p:normalViewPr>
  <p:slideViewPr>
    <p:cSldViewPr snapToGrid="0" snapToObjects="1">
      <p:cViewPr varScale="1">
        <p:scale>
          <a:sx n="59" d="100"/>
          <a:sy n="59" d="100"/>
        </p:scale>
        <p:origin x="1625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H:\Purdue\WEPP_R2_IOWA\WEPS_WEPP_R2\WEPP_WEPS_residue_yield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H:\Purdue\WEPP_R2_IOWA\WEPS_WEPP_R2\WEPP_WEPS_residue_yield_2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WEPS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Corn!$D$4:$D$12</c:f>
              <c:numCache>
                <c:formatCode>General</c:formatCode>
                <c:ptCount val="9"/>
                <c:pt idx="0">
                  <c:v>1830</c:v>
                </c:pt>
                <c:pt idx="1">
                  <c:v>2892</c:v>
                </c:pt>
                <c:pt idx="2">
                  <c:v>3750</c:v>
                </c:pt>
                <c:pt idx="3">
                  <c:v>4728</c:v>
                </c:pt>
                <c:pt idx="4">
                  <c:v>5589</c:v>
                </c:pt>
                <c:pt idx="5">
                  <c:v>6652</c:v>
                </c:pt>
                <c:pt idx="6">
                  <c:v>7632</c:v>
                </c:pt>
                <c:pt idx="7">
                  <c:v>8373</c:v>
                </c:pt>
                <c:pt idx="8">
                  <c:v>9263</c:v>
                </c:pt>
              </c:numCache>
            </c:numRef>
          </c:xVal>
          <c:yVal>
            <c:numRef>
              <c:f>Corn!$E$4:$E$12</c:f>
              <c:numCache>
                <c:formatCode>0.00</c:formatCode>
                <c:ptCount val="9"/>
                <c:pt idx="0">
                  <c:v>3223.6925371200014</c:v>
                </c:pt>
                <c:pt idx="1">
                  <c:v>4671.3064953600006</c:v>
                </c:pt>
                <c:pt idx="2">
                  <c:v>5838.9368398199986</c:v>
                </c:pt>
                <c:pt idx="3">
                  <c:v>7128.296087040002</c:v>
                </c:pt>
                <c:pt idx="4">
                  <c:v>8057.6789513400026</c:v>
                </c:pt>
                <c:pt idx="5">
                  <c:v>9158.4137143799981</c:v>
                </c:pt>
                <c:pt idx="6">
                  <c:v>10349.829550980001</c:v>
                </c:pt>
                <c:pt idx="7">
                  <c:v>11257.675214219997</c:v>
                </c:pt>
                <c:pt idx="8">
                  <c:v>12351.29038884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B70-4051-A0C3-657D01488D5F}"/>
            </c:ext>
          </c:extLst>
        </c:ser>
        <c:ser>
          <c:idx val="2"/>
          <c:order val="1"/>
          <c:tx>
            <c:v>WEPP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50800">
                <a:solidFill>
                  <a:schemeClr val="tx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Corn!$G$4:$G$12</c:f>
              <c:numCache>
                <c:formatCode>0</c:formatCode>
                <c:ptCount val="9"/>
                <c:pt idx="0">
                  <c:v>1909.2630600000002</c:v>
                </c:pt>
                <c:pt idx="1">
                  <c:v>2828.2074300000004</c:v>
                </c:pt>
                <c:pt idx="2">
                  <c:v>3818.5261200000004</c:v>
                </c:pt>
                <c:pt idx="3">
                  <c:v>4728.5487000000003</c:v>
                </c:pt>
                <c:pt idx="4">
                  <c:v>5674.2584400000005</c:v>
                </c:pt>
                <c:pt idx="5">
                  <c:v>6584.2810200000004</c:v>
                </c:pt>
                <c:pt idx="6">
                  <c:v>7628.1304500000006</c:v>
                </c:pt>
                <c:pt idx="7">
                  <c:v>8511.3876600000003</c:v>
                </c:pt>
                <c:pt idx="8">
                  <c:v>9430.3320299999996</c:v>
                </c:pt>
              </c:numCache>
            </c:numRef>
          </c:xVal>
          <c:yVal>
            <c:numRef>
              <c:f>Corn!$H$4:$H$12</c:f>
              <c:numCache>
                <c:formatCode>0</c:formatCode>
                <c:ptCount val="9"/>
                <c:pt idx="0">
                  <c:v>2746.4494574</c:v>
                </c:pt>
                <c:pt idx="1">
                  <c:v>4148.9868136199993</c:v>
                </c:pt>
                <c:pt idx="2">
                  <c:v>5886.1458026800001</c:v>
                </c:pt>
                <c:pt idx="3">
                  <c:v>7742.0522387999999</c:v>
                </c:pt>
                <c:pt idx="4">
                  <c:v>9773.4993377999981</c:v>
                </c:pt>
                <c:pt idx="5">
                  <c:v>11650.360687019998</c:v>
                </c:pt>
                <c:pt idx="6">
                  <c:v>13727.024542219999</c:v>
                </c:pt>
                <c:pt idx="7">
                  <c:v>15379.651786619999</c:v>
                </c:pt>
                <c:pt idx="8">
                  <c:v>16992.94420098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1B70-4051-A0C3-657D01488D5F}"/>
            </c:ext>
          </c:extLst>
        </c:ser>
        <c:ser>
          <c:idx val="0"/>
          <c:order val="2"/>
          <c:tx>
            <c:v>RUSLE2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Corn!$K$4:$K$12</c:f>
              <c:numCache>
                <c:formatCode>General</c:formatCode>
                <c:ptCount val="9"/>
                <c:pt idx="0">
                  <c:v>1904</c:v>
                </c:pt>
                <c:pt idx="1">
                  <c:v>2923.2</c:v>
                </c:pt>
                <c:pt idx="2">
                  <c:v>3897.6</c:v>
                </c:pt>
                <c:pt idx="3">
                  <c:v>4872</c:v>
                </c:pt>
                <c:pt idx="4">
                  <c:v>5846.4</c:v>
                </c:pt>
                <c:pt idx="5">
                  <c:v>6820.8</c:v>
                </c:pt>
                <c:pt idx="6">
                  <c:v>7795.2</c:v>
                </c:pt>
                <c:pt idx="7">
                  <c:v>8769.6</c:v>
                </c:pt>
                <c:pt idx="8">
                  <c:v>9744</c:v>
                </c:pt>
              </c:numCache>
            </c:numRef>
          </c:xVal>
          <c:yVal>
            <c:numRef>
              <c:f>Corn!$L$4:$L$12</c:f>
              <c:numCache>
                <c:formatCode>General</c:formatCode>
                <c:ptCount val="9"/>
                <c:pt idx="0">
                  <c:v>2600</c:v>
                </c:pt>
                <c:pt idx="1">
                  <c:v>3600</c:v>
                </c:pt>
                <c:pt idx="2">
                  <c:v>4600</c:v>
                </c:pt>
                <c:pt idx="3">
                  <c:v>5700</c:v>
                </c:pt>
                <c:pt idx="4">
                  <c:v>6700</c:v>
                </c:pt>
                <c:pt idx="5">
                  <c:v>7700</c:v>
                </c:pt>
                <c:pt idx="6">
                  <c:v>8800</c:v>
                </c:pt>
                <c:pt idx="7">
                  <c:v>9800</c:v>
                </c:pt>
                <c:pt idx="8">
                  <c:v>11000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B70-4051-A0C3-657D01488D5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4764096"/>
        <c:axId val="671754224"/>
      </c:scatterChart>
      <c:valAx>
        <c:axId val="11147640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i="0" u="none" strike="noStrike" baseline="0">
                    <a:effectLst/>
                  </a:rPr>
                  <a:t>Mean dry yield at harvest (lbs/ac)</a:t>
                </a:r>
                <a:endParaRPr lang="en-US" sz="24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71754224"/>
        <c:crosses val="autoZero"/>
        <c:crossBetween val="midCat"/>
      </c:valAx>
      <c:valAx>
        <c:axId val="67175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 i="0" u="none" strike="noStrike" baseline="0">
                    <a:effectLst/>
                  </a:rPr>
                  <a:t>Total residue at harvest  (lbs/ac)</a:t>
                </a:r>
                <a:endParaRPr lang="en-US" sz="2400" b="1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4764096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t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WEPS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38100">
                <a:solidFill>
                  <a:schemeClr val="accent2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2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Soybeans!$D$4:$D$7</c:f>
              <c:numCache>
                <c:formatCode>General</c:formatCode>
                <c:ptCount val="4"/>
                <c:pt idx="0">
                  <c:v>1494</c:v>
                </c:pt>
                <c:pt idx="1">
                  <c:v>2602</c:v>
                </c:pt>
                <c:pt idx="2">
                  <c:v>3638</c:v>
                </c:pt>
                <c:pt idx="3">
                  <c:v>4907</c:v>
                </c:pt>
              </c:numCache>
            </c:numRef>
          </c:xVal>
          <c:yVal>
            <c:numRef>
              <c:f>Soybeans!$E$4:$E$7</c:f>
              <c:numCache>
                <c:formatCode>0.00</c:formatCode>
                <c:ptCount val="4"/>
                <c:pt idx="0">
                  <c:v>2704.05180036</c:v>
                </c:pt>
                <c:pt idx="1">
                  <c:v>4372.0875023400004</c:v>
                </c:pt>
                <c:pt idx="2">
                  <c:v>5971.3718905800006</c:v>
                </c:pt>
                <c:pt idx="3">
                  <c:v>7937.8057809000011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E60-46BE-B1A5-F935FFE5B7CC}"/>
            </c:ext>
          </c:extLst>
        </c:ser>
        <c:ser>
          <c:idx val="2"/>
          <c:order val="1"/>
          <c:tx>
            <c:v>WEPP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38100">
                <a:solidFill>
                  <a:schemeClr val="tx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tx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Soybeans!$G$4:$G$7</c:f>
              <c:numCache>
                <c:formatCode>General</c:formatCode>
                <c:ptCount val="4"/>
                <c:pt idx="0">
                  <c:v>1552.3914600000001</c:v>
                </c:pt>
                <c:pt idx="1">
                  <c:v>2605.1626799999999</c:v>
                </c:pt>
                <c:pt idx="2">
                  <c:v>3622.2467400000005</c:v>
                </c:pt>
                <c:pt idx="3">
                  <c:v>4692.8615400000008</c:v>
                </c:pt>
              </c:numCache>
            </c:numRef>
          </c:xVal>
          <c:yVal>
            <c:numRef>
              <c:f>Soybeans!$H$4:$H$7</c:f>
              <c:numCache>
                <c:formatCode>General</c:formatCode>
                <c:ptCount val="4"/>
                <c:pt idx="0">
                  <c:v>3129.0502352999997</c:v>
                </c:pt>
                <c:pt idx="1">
                  <c:v>5335.7998982199997</c:v>
                </c:pt>
                <c:pt idx="2">
                  <c:v>7800.0535863799996</c:v>
                </c:pt>
                <c:pt idx="3">
                  <c:v>10548.9854459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E60-46BE-B1A5-F935FFE5B7CC}"/>
            </c:ext>
          </c:extLst>
        </c:ser>
        <c:ser>
          <c:idx val="0"/>
          <c:order val="2"/>
          <c:tx>
            <c:v>RUSLE2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38100">
                <a:solidFill>
                  <a:schemeClr val="accent1"/>
                </a:solidFill>
              </a:ln>
              <a:effectLst/>
            </c:spPr>
          </c:marker>
          <c:trendline>
            <c:spPr>
              <a:ln w="2540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Soybeans!$K$4:$K$7</c:f>
              <c:numCache>
                <c:formatCode>General</c:formatCode>
                <c:ptCount val="4"/>
                <c:pt idx="0">
                  <c:v>1566</c:v>
                </c:pt>
                <c:pt idx="1">
                  <c:v>2610</c:v>
                </c:pt>
                <c:pt idx="2">
                  <c:v>3654</c:v>
                </c:pt>
                <c:pt idx="3">
                  <c:v>4698</c:v>
                </c:pt>
              </c:numCache>
            </c:numRef>
          </c:xVal>
          <c:yVal>
            <c:numRef>
              <c:f>Soybeans!$L$4:$L$7</c:f>
              <c:numCache>
                <c:formatCode>General</c:formatCode>
                <c:ptCount val="4"/>
                <c:pt idx="0">
                  <c:v>3200</c:v>
                </c:pt>
                <c:pt idx="1">
                  <c:v>5200</c:v>
                </c:pt>
                <c:pt idx="2">
                  <c:v>7200</c:v>
                </c:pt>
                <c:pt idx="3">
                  <c:v>9200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E60-46BE-B1A5-F935FFE5B7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8143240"/>
        <c:axId val="918140888"/>
      </c:scatterChart>
      <c:valAx>
        <c:axId val="9181432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/>
                  <a:t>Mean dry yield at harvest (lbs/ac)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8140888"/>
        <c:crosses val="autoZero"/>
        <c:crossBetween val="midCat"/>
      </c:valAx>
      <c:valAx>
        <c:axId val="918140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/>
                  <a:t>Total residue at harvest  (lbs/ac)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8143240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t"/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934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311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15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8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45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63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7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24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06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45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427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  <a:alpha val="77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E36CE-F1F8-E048-9541-22B27FD26672}" type="datetimeFigureOut">
              <a:rPr lang="en-US" smtClean="0"/>
              <a:t>3/21/2019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D6B6A9-D460-874D-9A5E-1761B0D7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55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38667"/>
            <a:ext cx="8007350" cy="166793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Comparisons of Biomass, Residues, and Surface Cover between WEPP, WEPS, and Rusle2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A8AD5-9926-954C-ADD1-E18ED2123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332" y="1744909"/>
            <a:ext cx="8373535" cy="4657521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0000"/>
              </a:lnSpc>
              <a:spcBef>
                <a:spcPts val="600"/>
              </a:spcBef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32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Anurag Srivastava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Research Associate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ABE Dept., Purdue University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National Soil Erosion Research Laboratory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West Lafayette, Indiana</a:t>
            </a:r>
          </a:p>
        </p:txBody>
      </p:sp>
    </p:spTree>
    <p:extLst>
      <p:ext uri="{BB962C8B-B14F-4D97-AF65-F5344CB8AC3E}">
        <p14:creationId xmlns:p14="http://schemas.microsoft.com/office/powerpoint/2010/main" val="59771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DD2626D-B0C6-114D-A4E1-74D2CBB07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78" y="677333"/>
            <a:ext cx="8514722" cy="6769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Inputs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56F30C-F6CF-4CBF-A987-5238DDF2B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332" y="1104825"/>
            <a:ext cx="8373535" cy="53170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Simulations for Adair County, IA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WEPP and WEPS</a:t>
            </a:r>
          </a:p>
          <a:p>
            <a:pPr lvl="1"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CLIGEN climate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RUSLE2 inbuilt climate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Topography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200 ft slope length; 5% slope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Clinton (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SiL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) soil series</a:t>
            </a:r>
          </a:p>
          <a:p>
            <a:pPr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Managements: Single crop rotation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Corn no-till (yields – 40, 60, 80, 100, 120, 140, 160, 180, 200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bu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/ac)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Soybean no-till (yields – 30, 50, 70, 90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bu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/ac)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Planting: May, 15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; Harvest: Oct, 25</a:t>
            </a:r>
            <a:r>
              <a:rPr lang="en-US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buFont typeface="Wingdings" panose="05000000000000000000" pitchFamily="2" charset="2"/>
              <a:buChar char="§"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71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CAB84EC-2810-4B25-B38E-522F668F6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78" y="677333"/>
            <a:ext cx="8514722" cy="6769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Residue vs Dry Yield at Harvest for Corn No-Till (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lbs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/ac)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0000000-0008-0000-0000-000007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3061037"/>
              </p:ext>
            </p:extLst>
          </p:nvPr>
        </p:nvGraphicFramePr>
        <p:xfrm>
          <a:off x="84307" y="1290537"/>
          <a:ext cx="8981872" cy="54928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674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CAB84EC-2810-4B25-B38E-522F668F6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278" y="677333"/>
            <a:ext cx="8514722" cy="67694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Residue vs Dry Yield at Harvest for Soybeans No-Till (</a:t>
            </a:r>
            <a:r>
              <a:rPr lang="en-US" sz="36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lbs</a:t>
            </a:r>
            <a: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/ac)</a:t>
            </a:r>
            <a:br>
              <a:rPr lang="en-US" sz="36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36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1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586310"/>
              </p:ext>
            </p:extLst>
          </p:nvPr>
        </p:nvGraphicFramePr>
        <p:xfrm>
          <a:off x="-1" y="1505516"/>
          <a:ext cx="9092119" cy="5154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6839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5359</TotalTime>
  <Words>191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Wingdings</vt:lpstr>
      <vt:lpstr>Calibri</vt:lpstr>
      <vt:lpstr>Arial</vt:lpstr>
      <vt:lpstr>Calibri Light</vt:lpstr>
      <vt:lpstr>Office Theme</vt:lpstr>
      <vt:lpstr>Comparisons of Biomass, Residues, and Surface Cover between WEPP, WEPS, and Rusle2</vt:lpstr>
      <vt:lpstr>Model Inputs </vt:lpstr>
      <vt:lpstr>Total Residue vs Dry Yield at Harvest for Corn No-Till (lbs/ac) </vt:lpstr>
      <vt:lpstr>Total Residue vs Dry Yield at Harvest for Soybeans No-Till (lbs/ac)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STRATEGIC DEVELOPMENTS IN WATER QUALITY MODELING OF AGRICULTURAL WATERSHEDS</dc:title>
  <dc:creator>Ryan McGehee</dc:creator>
  <cp:lastModifiedBy>Anurag Srivastava</cp:lastModifiedBy>
  <cp:revision>170</cp:revision>
  <dcterms:created xsi:type="dcterms:W3CDTF">2019-02-19T14:12:11Z</dcterms:created>
  <dcterms:modified xsi:type="dcterms:W3CDTF">2019-03-21T12:47:25Z</dcterms:modified>
</cp:coreProperties>
</file>