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1"/>
  </p:sldMasterIdLst>
  <p:sldIdLst>
    <p:sldId id="295" r:id="rId2"/>
    <p:sldId id="319" r:id="rId3"/>
    <p:sldId id="311" r:id="rId4"/>
    <p:sldId id="306" r:id="rId5"/>
    <p:sldId id="307" r:id="rId6"/>
    <p:sldId id="308" r:id="rId7"/>
    <p:sldId id="309" r:id="rId8"/>
    <p:sldId id="310" r:id="rId9"/>
    <p:sldId id="313" r:id="rId10"/>
    <p:sldId id="314" r:id="rId11"/>
    <p:sldId id="315" r:id="rId12"/>
    <p:sldId id="316" r:id="rId13"/>
    <p:sldId id="317" r:id="rId14"/>
    <p:sldId id="318" r:id="rId15"/>
    <p:sldId id="330" r:id="rId16"/>
    <p:sldId id="329" r:id="rId17"/>
    <p:sldId id="320" r:id="rId18"/>
    <p:sldId id="328" r:id="rId19"/>
    <p:sldId id="321" r:id="rId20"/>
    <p:sldId id="322" r:id="rId21"/>
    <p:sldId id="324" r:id="rId22"/>
    <p:sldId id="323" r:id="rId23"/>
    <p:sldId id="325" r:id="rId24"/>
    <p:sldId id="326" r:id="rId25"/>
    <p:sldId id="327" r:id="rId26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Calibri Light" panose="020F0302020204030204" pitchFamily="34" charset="0"/>
      <p:regular r:id="rId31"/>
      <p:italic r:id="rId3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C79B"/>
    <a:srgbClr val="704225"/>
    <a:srgbClr val="9C8448"/>
    <a:srgbClr val="C2A55C"/>
    <a:srgbClr val="4E2F19"/>
    <a:srgbClr val="412814"/>
    <a:srgbClr val="D6C0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59" autoAdjust="0"/>
    <p:restoredTop sz="94674"/>
  </p:normalViewPr>
  <p:slideViewPr>
    <p:cSldViewPr snapToGrid="0" snapToObjects="1">
      <p:cViewPr varScale="1">
        <p:scale>
          <a:sx n="59" d="100"/>
          <a:sy n="59" d="100"/>
        </p:scale>
        <p:origin x="1625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urdue\WEPP_R2_IOWA\IOWA_99_County_soil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urdue\WEPP_R2_IOWA\IOWA_99_County_soil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urdue\WEPP_R2_IOWA\IOWA_99_County_soils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urdue\WEPP_R2_IOWA\IOWA_99_County_soil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197524070609344"/>
          <c:y val="9.5233192004845549E-2"/>
          <c:w val="0.85611417089870334"/>
          <c:h val="0.74588337398733351"/>
        </c:manualLayout>
      </c:layout>
      <c:lineChart>
        <c:grouping val="standard"/>
        <c:varyColors val="0"/>
        <c:ser>
          <c:idx val="1"/>
          <c:order val="0"/>
          <c:tx>
            <c:v>RUSLE2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Sheet1!$L$2:$L$24</c:f>
              <c:numCache>
                <c:formatCode>General</c:formatCode>
                <c:ptCount val="23"/>
                <c:pt idx="0">
                  <c:v>34</c:v>
                </c:pt>
                <c:pt idx="1">
                  <c:v>33</c:v>
                </c:pt>
                <c:pt idx="2">
                  <c:v>32</c:v>
                </c:pt>
                <c:pt idx="3">
                  <c:v>33</c:v>
                </c:pt>
                <c:pt idx="4">
                  <c:v>30</c:v>
                </c:pt>
                <c:pt idx="5">
                  <c:v>35</c:v>
                </c:pt>
                <c:pt idx="6">
                  <c:v>33</c:v>
                </c:pt>
                <c:pt idx="7">
                  <c:v>32</c:v>
                </c:pt>
                <c:pt idx="8">
                  <c:v>33</c:v>
                </c:pt>
                <c:pt idx="9">
                  <c:v>30</c:v>
                </c:pt>
                <c:pt idx="10">
                  <c:v>37</c:v>
                </c:pt>
                <c:pt idx="11">
                  <c:v>35</c:v>
                </c:pt>
                <c:pt idx="12">
                  <c:v>36</c:v>
                </c:pt>
                <c:pt idx="13">
                  <c:v>35</c:v>
                </c:pt>
                <c:pt idx="14">
                  <c:v>38</c:v>
                </c:pt>
                <c:pt idx="15">
                  <c:v>36</c:v>
                </c:pt>
                <c:pt idx="16">
                  <c:v>34</c:v>
                </c:pt>
                <c:pt idx="17">
                  <c:v>29</c:v>
                </c:pt>
                <c:pt idx="18">
                  <c:v>27</c:v>
                </c:pt>
                <c:pt idx="19">
                  <c:v>32</c:v>
                </c:pt>
                <c:pt idx="20">
                  <c:v>35</c:v>
                </c:pt>
                <c:pt idx="21">
                  <c:v>32</c:v>
                </c:pt>
                <c:pt idx="22">
                  <c:v>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8B9-4CF6-A093-C6F91D048C6D}"/>
            </c:ext>
          </c:extLst>
        </c:ser>
        <c:ser>
          <c:idx val="0"/>
          <c:order val="1"/>
          <c:tx>
            <c:v>CLIGEN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Sheet1!$S$2:$S$24</c:f>
              <c:numCache>
                <c:formatCode>General</c:formatCode>
                <c:ptCount val="23"/>
                <c:pt idx="0">
                  <c:v>34.03</c:v>
                </c:pt>
                <c:pt idx="1">
                  <c:v>36.869999999999997</c:v>
                </c:pt>
                <c:pt idx="2">
                  <c:v>31.71</c:v>
                </c:pt>
                <c:pt idx="3">
                  <c:v>33.479999999999997</c:v>
                </c:pt>
                <c:pt idx="4">
                  <c:v>28.88</c:v>
                </c:pt>
                <c:pt idx="5">
                  <c:v>34.79</c:v>
                </c:pt>
                <c:pt idx="6">
                  <c:v>33.950000000000003</c:v>
                </c:pt>
                <c:pt idx="7">
                  <c:v>33.93</c:v>
                </c:pt>
                <c:pt idx="8">
                  <c:v>34.6</c:v>
                </c:pt>
                <c:pt idx="9">
                  <c:v>31.71</c:v>
                </c:pt>
                <c:pt idx="10">
                  <c:v>37.340000000000003</c:v>
                </c:pt>
                <c:pt idx="11">
                  <c:v>33.729999999999997</c:v>
                </c:pt>
                <c:pt idx="12">
                  <c:v>36.69</c:v>
                </c:pt>
                <c:pt idx="13">
                  <c:v>34.57</c:v>
                </c:pt>
                <c:pt idx="14">
                  <c:v>37.85</c:v>
                </c:pt>
                <c:pt idx="15">
                  <c:v>36.590000000000003</c:v>
                </c:pt>
                <c:pt idx="16">
                  <c:v>35.979999999999997</c:v>
                </c:pt>
                <c:pt idx="17">
                  <c:v>28.13</c:v>
                </c:pt>
                <c:pt idx="18">
                  <c:v>26.96</c:v>
                </c:pt>
                <c:pt idx="19">
                  <c:v>30.09</c:v>
                </c:pt>
                <c:pt idx="20">
                  <c:v>33.119999999999997</c:v>
                </c:pt>
                <c:pt idx="21">
                  <c:v>32.119999999999997</c:v>
                </c:pt>
                <c:pt idx="22">
                  <c:v>34.11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8B9-4CF6-A093-C6F91D048C6D}"/>
            </c:ext>
          </c:extLst>
        </c:ser>
        <c:ser>
          <c:idx val="3"/>
          <c:order val="2"/>
          <c:tx>
            <c:v>15-min observed NCDC data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val>
            <c:numRef>
              <c:f>Sheet1!$V$2:$V$24</c:f>
              <c:numCache>
                <c:formatCode>General</c:formatCode>
                <c:ptCount val="23"/>
                <c:pt idx="0">
                  <c:v>31.107900000000001</c:v>
                </c:pt>
                <c:pt idx="1">
                  <c:v>30.924600000000002</c:v>
                </c:pt>
                <c:pt idx="2">
                  <c:v>28.273700000000002</c:v>
                </c:pt>
                <c:pt idx="3">
                  <c:v>33.833500000000001</c:v>
                </c:pt>
                <c:pt idx="4">
                  <c:v>26.667899999999999</c:v>
                </c:pt>
                <c:pt idx="5">
                  <c:v>30.8583</c:v>
                </c:pt>
                <c:pt idx="6">
                  <c:v>28.273700000000002</c:v>
                </c:pt>
                <c:pt idx="7">
                  <c:v>32.752600000000001</c:v>
                </c:pt>
                <c:pt idx="8">
                  <c:v>29.857900000000001</c:v>
                </c:pt>
                <c:pt idx="9">
                  <c:v>30.357900000000001</c:v>
                </c:pt>
                <c:pt idx="10">
                  <c:v>32.684199999999997</c:v>
                </c:pt>
                <c:pt idx="11">
                  <c:v>29.0625</c:v>
                </c:pt>
                <c:pt idx="12">
                  <c:v>29.0625</c:v>
                </c:pt>
                <c:pt idx="13">
                  <c:v>30.8583</c:v>
                </c:pt>
                <c:pt idx="14">
                  <c:v>32.348700000000001</c:v>
                </c:pt>
                <c:pt idx="15">
                  <c:v>34.067700000000002</c:v>
                </c:pt>
                <c:pt idx="16">
                  <c:v>28.937899999999999</c:v>
                </c:pt>
                <c:pt idx="17">
                  <c:v>25.607099999999999</c:v>
                </c:pt>
                <c:pt idx="18">
                  <c:v>28.56</c:v>
                </c:pt>
                <c:pt idx="19">
                  <c:v>32.565600000000003</c:v>
                </c:pt>
                <c:pt idx="20">
                  <c:v>29.028199999999998</c:v>
                </c:pt>
                <c:pt idx="21">
                  <c:v>30.3429</c:v>
                </c:pt>
                <c:pt idx="22">
                  <c:v>30.6036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8B9-4CF6-A093-C6F91D048C6D}"/>
            </c:ext>
          </c:extLst>
        </c:ser>
        <c:ser>
          <c:idx val="2"/>
          <c:order val="3"/>
          <c:tx>
            <c:v>PRISM-gridded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val>
            <c:numRef>
              <c:f>Sheet1!$AB$2:$AB$24</c:f>
              <c:numCache>
                <c:formatCode>General</c:formatCode>
                <c:ptCount val="23"/>
                <c:pt idx="0">
                  <c:v>34.799999999999997</c:v>
                </c:pt>
                <c:pt idx="1">
                  <c:v>36.409999999999997</c:v>
                </c:pt>
                <c:pt idx="2">
                  <c:v>32.71</c:v>
                </c:pt>
                <c:pt idx="3">
                  <c:v>34.56</c:v>
                </c:pt>
                <c:pt idx="4">
                  <c:v>30.43</c:v>
                </c:pt>
                <c:pt idx="5">
                  <c:v>35.840000000000003</c:v>
                </c:pt>
                <c:pt idx="6">
                  <c:v>34.64</c:v>
                </c:pt>
                <c:pt idx="7">
                  <c:v>34.909999999999997</c:v>
                </c:pt>
                <c:pt idx="8">
                  <c:v>34.86</c:v>
                </c:pt>
                <c:pt idx="9">
                  <c:v>31.73</c:v>
                </c:pt>
                <c:pt idx="10">
                  <c:v>37.6</c:v>
                </c:pt>
                <c:pt idx="11">
                  <c:v>36.03</c:v>
                </c:pt>
                <c:pt idx="12">
                  <c:v>36.58</c:v>
                </c:pt>
                <c:pt idx="13">
                  <c:v>36.229999999999997</c:v>
                </c:pt>
                <c:pt idx="14">
                  <c:v>38.64</c:v>
                </c:pt>
                <c:pt idx="15">
                  <c:v>37.69</c:v>
                </c:pt>
                <c:pt idx="16">
                  <c:v>36.32</c:v>
                </c:pt>
                <c:pt idx="17">
                  <c:v>28.77</c:v>
                </c:pt>
                <c:pt idx="18">
                  <c:v>27.73</c:v>
                </c:pt>
                <c:pt idx="19">
                  <c:v>33.119999999999997</c:v>
                </c:pt>
                <c:pt idx="20">
                  <c:v>36.14</c:v>
                </c:pt>
                <c:pt idx="21">
                  <c:v>32.75</c:v>
                </c:pt>
                <c:pt idx="22">
                  <c:v>34.96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8B9-4CF6-A093-C6F91D048C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36463848"/>
        <c:axId val="536464240"/>
      </c:lineChart>
      <c:catAx>
        <c:axId val="5364638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b="1"/>
                  <a:t>23 stations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out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6464240"/>
        <c:crosses val="autoZero"/>
        <c:auto val="1"/>
        <c:lblAlgn val="ctr"/>
        <c:lblOffset val="100"/>
        <c:noMultiLvlLbl val="0"/>
      </c:catAx>
      <c:valAx>
        <c:axId val="53646424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b="1" dirty="0"/>
                  <a:t>Average Annual Precipitation (in/</a:t>
                </a:r>
                <a:r>
                  <a:rPr lang="en-US" sz="2400" b="1" dirty="0" err="1"/>
                  <a:t>yr</a:t>
                </a:r>
                <a:r>
                  <a:rPr lang="en-US" sz="2400" b="1" dirty="0"/>
                  <a:t>)</a:t>
                </a:r>
              </a:p>
            </c:rich>
          </c:tx>
          <c:layout>
            <c:manualLayout>
              <c:xMode val="edge"/>
              <c:yMode val="edge"/>
              <c:x val="0"/>
              <c:y val="0.1005991290836458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6463848"/>
        <c:crosses val="autoZero"/>
        <c:crossBetween val="between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b"/>
      <c:layout>
        <c:manualLayout>
          <c:xMode val="edge"/>
          <c:yMode val="edge"/>
          <c:x val="0.37160949160186624"/>
          <c:y val="0.44569036065045942"/>
          <c:w val="0.54733918437165996"/>
          <c:h val="0.33841643066019095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Sheet1!$X$1</c:f>
              <c:strCache>
                <c:ptCount val="1"/>
                <c:pt idx="0">
                  <c:v>NSERL WEPP 01/30/2019 soil loss (t/ac/yr) w 15-min NCDC Obs cli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25400">
                <a:solidFill>
                  <a:schemeClr val="tx1"/>
                </a:solidFill>
              </a:ln>
              <a:effectLst/>
            </c:spPr>
          </c:marker>
          <c:xVal>
            <c:numRef>
              <c:f>Sheet1!$X$2:$X$24</c:f>
              <c:numCache>
                <c:formatCode>General</c:formatCode>
                <c:ptCount val="23"/>
                <c:pt idx="0">
                  <c:v>52.258400000000002</c:v>
                </c:pt>
                <c:pt idx="1">
                  <c:v>49.839300000000001</c:v>
                </c:pt>
                <c:pt idx="2">
                  <c:v>50.663200000000003</c:v>
                </c:pt>
                <c:pt idx="3">
                  <c:v>51.554900000000004</c:v>
                </c:pt>
                <c:pt idx="4">
                  <c:v>44.468699999999998</c:v>
                </c:pt>
                <c:pt idx="5">
                  <c:v>33.2943</c:v>
                </c:pt>
                <c:pt idx="6">
                  <c:v>53.754899999999999</c:v>
                </c:pt>
                <c:pt idx="7">
                  <c:v>34.884099999999997</c:v>
                </c:pt>
                <c:pt idx="8">
                  <c:v>22.160699999999999</c:v>
                </c:pt>
                <c:pt idx="9">
                  <c:v>54.539900000000003</c:v>
                </c:pt>
                <c:pt idx="10">
                  <c:v>58.163899999999998</c:v>
                </c:pt>
                <c:pt idx="11">
                  <c:v>44.038699999999999</c:v>
                </c:pt>
                <c:pt idx="12">
                  <c:v>41.184899999999999</c:v>
                </c:pt>
                <c:pt idx="13">
                  <c:v>62.925600000000003</c:v>
                </c:pt>
                <c:pt idx="14">
                  <c:v>60.728099999999998</c:v>
                </c:pt>
                <c:pt idx="15">
                  <c:v>60.325000000000003</c:v>
                </c:pt>
                <c:pt idx="16">
                  <c:v>45.583199999999998</c:v>
                </c:pt>
                <c:pt idx="17">
                  <c:v>35.398499999999999</c:v>
                </c:pt>
                <c:pt idx="18">
                  <c:v>47.544800000000002</c:v>
                </c:pt>
                <c:pt idx="19">
                  <c:v>54.523800000000001</c:v>
                </c:pt>
                <c:pt idx="20">
                  <c:v>29.530100000000001</c:v>
                </c:pt>
                <c:pt idx="21">
                  <c:v>50.0244</c:v>
                </c:pt>
                <c:pt idx="22">
                  <c:v>48.951900000000002</c:v>
                </c:pt>
              </c:numCache>
            </c:numRef>
          </c:xVal>
          <c:yVal>
            <c:numRef>
              <c:f>Sheet1!$U$2:$U$24</c:f>
              <c:numCache>
                <c:formatCode>General</c:formatCode>
                <c:ptCount val="23"/>
                <c:pt idx="0">
                  <c:v>69.55</c:v>
                </c:pt>
                <c:pt idx="1">
                  <c:v>66.47</c:v>
                </c:pt>
                <c:pt idx="2">
                  <c:v>61.57</c:v>
                </c:pt>
                <c:pt idx="3">
                  <c:v>62.75</c:v>
                </c:pt>
                <c:pt idx="4">
                  <c:v>55.65</c:v>
                </c:pt>
                <c:pt idx="5">
                  <c:v>60.69</c:v>
                </c:pt>
                <c:pt idx="6">
                  <c:v>73.87</c:v>
                </c:pt>
                <c:pt idx="7">
                  <c:v>42.01</c:v>
                </c:pt>
                <c:pt idx="8">
                  <c:v>42.46</c:v>
                </c:pt>
                <c:pt idx="9">
                  <c:v>60.04</c:v>
                </c:pt>
                <c:pt idx="10">
                  <c:v>75.349999999999994</c:v>
                </c:pt>
                <c:pt idx="11">
                  <c:v>60.5</c:v>
                </c:pt>
                <c:pt idx="12">
                  <c:v>66.27</c:v>
                </c:pt>
                <c:pt idx="13">
                  <c:v>64.97</c:v>
                </c:pt>
                <c:pt idx="14">
                  <c:v>70.209999999999994</c:v>
                </c:pt>
                <c:pt idx="15">
                  <c:v>76.069999999999993</c:v>
                </c:pt>
                <c:pt idx="16">
                  <c:v>77.75</c:v>
                </c:pt>
                <c:pt idx="17">
                  <c:v>46.78</c:v>
                </c:pt>
                <c:pt idx="18">
                  <c:v>50.7</c:v>
                </c:pt>
                <c:pt idx="19">
                  <c:v>69.7</c:v>
                </c:pt>
                <c:pt idx="20">
                  <c:v>41.85</c:v>
                </c:pt>
                <c:pt idx="21">
                  <c:v>62.5</c:v>
                </c:pt>
                <c:pt idx="22">
                  <c:v>74.12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A80-47EE-8DBE-031937B947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1481456"/>
        <c:axId val="231479888"/>
      </c:scatterChart>
      <c:valAx>
        <c:axId val="231481456"/>
        <c:scaling>
          <c:orientation val="minMax"/>
          <c:max val="9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b="1"/>
                  <a:t>Soil loss with 15-min observed NCDC</a:t>
                </a:r>
                <a:r>
                  <a:rPr lang="en-US" sz="2400" b="1" baseline="0"/>
                  <a:t> data (t/ac/yr)</a:t>
                </a:r>
                <a:endParaRPr lang="en-US" sz="2400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1479888"/>
        <c:crosses val="autoZero"/>
        <c:crossBetween val="midCat"/>
        <c:majorUnit val="10"/>
      </c:valAx>
      <c:valAx>
        <c:axId val="231479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b="1" dirty="0"/>
                  <a:t>Soil loss with default CLIGEN (t/ac/</a:t>
                </a:r>
                <a:r>
                  <a:rPr lang="en-US" sz="2400" b="1" dirty="0" err="1"/>
                  <a:t>yr</a:t>
                </a:r>
                <a:r>
                  <a:rPr lang="en-US" sz="2400" b="1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1481456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CLIGEN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trendline>
            <c:spPr>
              <a:ln w="5080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1.0923094656665225E-2"/>
                  <c:y val="-7.3042031480822764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24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R² = 0.29</a:t>
                    </a: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4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Sheet1!$N$2:$N$24</c:f>
              <c:numCache>
                <c:formatCode>General</c:formatCode>
                <c:ptCount val="23"/>
                <c:pt idx="0">
                  <c:v>52</c:v>
                </c:pt>
                <c:pt idx="1">
                  <c:v>43</c:v>
                </c:pt>
                <c:pt idx="2">
                  <c:v>47</c:v>
                </c:pt>
                <c:pt idx="3">
                  <c:v>58</c:v>
                </c:pt>
                <c:pt idx="4">
                  <c:v>48</c:v>
                </c:pt>
                <c:pt idx="5">
                  <c:v>62</c:v>
                </c:pt>
                <c:pt idx="6">
                  <c:v>56</c:v>
                </c:pt>
                <c:pt idx="7">
                  <c:v>43</c:v>
                </c:pt>
                <c:pt idx="8">
                  <c:v>38</c:v>
                </c:pt>
                <c:pt idx="9">
                  <c:v>63</c:v>
                </c:pt>
                <c:pt idx="10">
                  <c:v>55</c:v>
                </c:pt>
                <c:pt idx="11">
                  <c:v>64</c:v>
                </c:pt>
                <c:pt idx="12">
                  <c:v>53</c:v>
                </c:pt>
                <c:pt idx="13">
                  <c:v>66</c:v>
                </c:pt>
                <c:pt idx="14">
                  <c:v>75</c:v>
                </c:pt>
                <c:pt idx="15">
                  <c:v>50</c:v>
                </c:pt>
                <c:pt idx="16">
                  <c:v>53</c:v>
                </c:pt>
                <c:pt idx="17">
                  <c:v>28</c:v>
                </c:pt>
                <c:pt idx="18">
                  <c:v>38</c:v>
                </c:pt>
                <c:pt idx="19">
                  <c:v>51</c:v>
                </c:pt>
                <c:pt idx="20">
                  <c:v>43</c:v>
                </c:pt>
                <c:pt idx="21">
                  <c:v>53</c:v>
                </c:pt>
                <c:pt idx="22">
                  <c:v>52</c:v>
                </c:pt>
              </c:numCache>
            </c:numRef>
          </c:xVal>
          <c:yVal>
            <c:numRef>
              <c:f>Sheet1!$U$2:$U$24</c:f>
              <c:numCache>
                <c:formatCode>General</c:formatCode>
                <c:ptCount val="23"/>
                <c:pt idx="0">
                  <c:v>69.55</c:v>
                </c:pt>
                <c:pt idx="1">
                  <c:v>66.47</c:v>
                </c:pt>
                <c:pt idx="2">
                  <c:v>61.57</c:v>
                </c:pt>
                <c:pt idx="3">
                  <c:v>62.75</c:v>
                </c:pt>
                <c:pt idx="4">
                  <c:v>55.65</c:v>
                </c:pt>
                <c:pt idx="5">
                  <c:v>60.69</c:v>
                </c:pt>
                <c:pt idx="6">
                  <c:v>73.87</c:v>
                </c:pt>
                <c:pt idx="7">
                  <c:v>42.01</c:v>
                </c:pt>
                <c:pt idx="8">
                  <c:v>42.46</c:v>
                </c:pt>
                <c:pt idx="9">
                  <c:v>60.04</c:v>
                </c:pt>
                <c:pt idx="10">
                  <c:v>75.349999999999994</c:v>
                </c:pt>
                <c:pt idx="11">
                  <c:v>60.5</c:v>
                </c:pt>
                <c:pt idx="12">
                  <c:v>66.27</c:v>
                </c:pt>
                <c:pt idx="13">
                  <c:v>64.97</c:v>
                </c:pt>
                <c:pt idx="14">
                  <c:v>70.209999999999994</c:v>
                </c:pt>
                <c:pt idx="15">
                  <c:v>76.069999999999993</c:v>
                </c:pt>
                <c:pt idx="16">
                  <c:v>77.75</c:v>
                </c:pt>
                <c:pt idx="17">
                  <c:v>46.78</c:v>
                </c:pt>
                <c:pt idx="18">
                  <c:v>50.7</c:v>
                </c:pt>
                <c:pt idx="19">
                  <c:v>69.7</c:v>
                </c:pt>
                <c:pt idx="20">
                  <c:v>41.85</c:v>
                </c:pt>
                <c:pt idx="21">
                  <c:v>62.5</c:v>
                </c:pt>
                <c:pt idx="22">
                  <c:v>74.12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5DD-45BC-A0D0-8D72E33246F9}"/>
            </c:ext>
          </c:extLst>
        </c:ser>
        <c:ser>
          <c:idx val="2"/>
          <c:order val="1"/>
          <c:tx>
            <c:v>15-min observed NCDC data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50800" cap="rnd">
                <a:solidFill>
                  <a:schemeClr val="accent3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14374312397165082"/>
                  <c:y val="8.501080146985171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24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R² = 0.31</a:t>
                    </a: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4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Sheet1!$N$2:$N$24</c:f>
              <c:numCache>
                <c:formatCode>General</c:formatCode>
                <c:ptCount val="23"/>
                <c:pt idx="0">
                  <c:v>52</c:v>
                </c:pt>
                <c:pt idx="1">
                  <c:v>43</c:v>
                </c:pt>
                <c:pt idx="2">
                  <c:v>47</c:v>
                </c:pt>
                <c:pt idx="3">
                  <c:v>58</c:v>
                </c:pt>
                <c:pt idx="4">
                  <c:v>48</c:v>
                </c:pt>
                <c:pt idx="5">
                  <c:v>62</c:v>
                </c:pt>
                <c:pt idx="6">
                  <c:v>56</c:v>
                </c:pt>
                <c:pt idx="7">
                  <c:v>43</c:v>
                </c:pt>
                <c:pt idx="8">
                  <c:v>38</c:v>
                </c:pt>
                <c:pt idx="9">
                  <c:v>63</c:v>
                </c:pt>
                <c:pt idx="10">
                  <c:v>55</c:v>
                </c:pt>
                <c:pt idx="11">
                  <c:v>64</c:v>
                </c:pt>
                <c:pt idx="12">
                  <c:v>53</c:v>
                </c:pt>
                <c:pt idx="13">
                  <c:v>66</c:v>
                </c:pt>
                <c:pt idx="14">
                  <c:v>75</c:v>
                </c:pt>
                <c:pt idx="15">
                  <c:v>50</c:v>
                </c:pt>
                <c:pt idx="16">
                  <c:v>53</c:v>
                </c:pt>
                <c:pt idx="17">
                  <c:v>28</c:v>
                </c:pt>
                <c:pt idx="18">
                  <c:v>38</c:v>
                </c:pt>
                <c:pt idx="19">
                  <c:v>51</c:v>
                </c:pt>
                <c:pt idx="20">
                  <c:v>43</c:v>
                </c:pt>
                <c:pt idx="21">
                  <c:v>53</c:v>
                </c:pt>
                <c:pt idx="22">
                  <c:v>52</c:v>
                </c:pt>
              </c:numCache>
            </c:numRef>
          </c:xVal>
          <c:yVal>
            <c:numRef>
              <c:f>Sheet1!$X$2:$X$24</c:f>
              <c:numCache>
                <c:formatCode>General</c:formatCode>
                <c:ptCount val="23"/>
                <c:pt idx="0">
                  <c:v>52.258400000000002</c:v>
                </c:pt>
                <c:pt idx="1">
                  <c:v>49.839300000000001</c:v>
                </c:pt>
                <c:pt idx="2">
                  <c:v>50.663200000000003</c:v>
                </c:pt>
                <c:pt idx="3">
                  <c:v>51.554900000000004</c:v>
                </c:pt>
                <c:pt idx="4">
                  <c:v>44.468699999999998</c:v>
                </c:pt>
                <c:pt idx="5">
                  <c:v>33.2943</c:v>
                </c:pt>
                <c:pt idx="6">
                  <c:v>53.754899999999999</c:v>
                </c:pt>
                <c:pt idx="7">
                  <c:v>34.884099999999997</c:v>
                </c:pt>
                <c:pt idx="8">
                  <c:v>22.160699999999999</c:v>
                </c:pt>
                <c:pt idx="9">
                  <c:v>54.539900000000003</c:v>
                </c:pt>
                <c:pt idx="10">
                  <c:v>58.163899999999998</c:v>
                </c:pt>
                <c:pt idx="11">
                  <c:v>44.038699999999999</c:v>
                </c:pt>
                <c:pt idx="12">
                  <c:v>41.184899999999999</c:v>
                </c:pt>
                <c:pt idx="13">
                  <c:v>62.925600000000003</c:v>
                </c:pt>
                <c:pt idx="14">
                  <c:v>60.728099999999998</c:v>
                </c:pt>
                <c:pt idx="15">
                  <c:v>60.325000000000003</c:v>
                </c:pt>
                <c:pt idx="16">
                  <c:v>45.583199999999998</c:v>
                </c:pt>
                <c:pt idx="17">
                  <c:v>35.398499999999999</c:v>
                </c:pt>
                <c:pt idx="18">
                  <c:v>47.544800000000002</c:v>
                </c:pt>
                <c:pt idx="19">
                  <c:v>54.523800000000001</c:v>
                </c:pt>
                <c:pt idx="20">
                  <c:v>29.530100000000001</c:v>
                </c:pt>
                <c:pt idx="21">
                  <c:v>50.0244</c:v>
                </c:pt>
                <c:pt idx="22">
                  <c:v>48.951900000000002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5DD-45BC-A0D0-8D72E33246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8421736"/>
        <c:axId val="438422912"/>
      </c:scatterChart>
      <c:valAx>
        <c:axId val="438421736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RUSLE2 Soil loss (t/ac/yr)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422912"/>
        <c:crosses val="autoZero"/>
        <c:crossBetween val="midCat"/>
        <c:majorUnit val="10"/>
      </c:valAx>
      <c:valAx>
        <c:axId val="43842291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WEPP Soil loss (t/ac/yr)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421736"/>
        <c:crosses val="autoZero"/>
        <c:crossBetween val="midCat"/>
        <c:majorUnit val="10"/>
      </c:valAx>
      <c:spPr>
        <a:noFill/>
        <a:ln>
          <a:solidFill>
            <a:schemeClr val="tx1"/>
          </a:solidFill>
        </a:ln>
        <a:effectLst/>
      </c:spPr>
    </c:plotArea>
    <c:legend>
      <c:legendPos val="t"/>
      <c:legendEntry>
        <c:idx val="2"/>
        <c:delete val="1"/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400"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261558406894053E-2"/>
          <c:y val="5.192257361136926E-2"/>
          <c:w val="0.89152021251580837"/>
          <c:h val="0.83193551716059766"/>
        </c:manualLayout>
      </c:layout>
      <c:barChart>
        <c:barDir val="col"/>
        <c:grouping val="clustered"/>
        <c:varyColors val="0"/>
        <c:ser>
          <c:idx val="0"/>
          <c:order val="0"/>
          <c:tx>
            <c:v>RUSLE2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Sheet1!$N$2:$N$24</c:f>
              <c:numCache>
                <c:formatCode>General</c:formatCode>
                <c:ptCount val="23"/>
                <c:pt idx="0">
                  <c:v>52</c:v>
                </c:pt>
                <c:pt idx="1">
                  <c:v>43</c:v>
                </c:pt>
                <c:pt idx="2">
                  <c:v>47</c:v>
                </c:pt>
                <c:pt idx="3">
                  <c:v>58</c:v>
                </c:pt>
                <c:pt idx="4">
                  <c:v>48</c:v>
                </c:pt>
                <c:pt idx="5">
                  <c:v>62</c:v>
                </c:pt>
                <c:pt idx="6">
                  <c:v>56</c:v>
                </c:pt>
                <c:pt idx="7">
                  <c:v>43</c:v>
                </c:pt>
                <c:pt idx="8">
                  <c:v>38</c:v>
                </c:pt>
                <c:pt idx="9">
                  <c:v>63</c:v>
                </c:pt>
                <c:pt idx="10">
                  <c:v>55</c:v>
                </c:pt>
                <c:pt idx="11">
                  <c:v>64</c:v>
                </c:pt>
                <c:pt idx="12">
                  <c:v>53</c:v>
                </c:pt>
                <c:pt idx="13">
                  <c:v>66</c:v>
                </c:pt>
                <c:pt idx="14">
                  <c:v>75</c:v>
                </c:pt>
                <c:pt idx="15">
                  <c:v>50</c:v>
                </c:pt>
                <c:pt idx="16">
                  <c:v>53</c:v>
                </c:pt>
                <c:pt idx="17">
                  <c:v>28</c:v>
                </c:pt>
                <c:pt idx="18">
                  <c:v>38</c:v>
                </c:pt>
                <c:pt idx="19">
                  <c:v>51</c:v>
                </c:pt>
                <c:pt idx="20">
                  <c:v>43</c:v>
                </c:pt>
                <c:pt idx="21">
                  <c:v>53</c:v>
                </c:pt>
                <c:pt idx="22">
                  <c:v>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33-4048-8CB6-D96259CC6228}"/>
            </c:ext>
          </c:extLst>
        </c:ser>
        <c:ser>
          <c:idx val="1"/>
          <c:order val="1"/>
          <c:tx>
            <c:v>WEPP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Sheet1!$U$2:$U$24</c:f>
              <c:numCache>
                <c:formatCode>General</c:formatCode>
                <c:ptCount val="23"/>
                <c:pt idx="0">
                  <c:v>69.55</c:v>
                </c:pt>
                <c:pt idx="1">
                  <c:v>66.47</c:v>
                </c:pt>
                <c:pt idx="2">
                  <c:v>61.57</c:v>
                </c:pt>
                <c:pt idx="3">
                  <c:v>62.75</c:v>
                </c:pt>
                <c:pt idx="4">
                  <c:v>55.65</c:v>
                </c:pt>
                <c:pt idx="5">
                  <c:v>60.69</c:v>
                </c:pt>
                <c:pt idx="6">
                  <c:v>73.87</c:v>
                </c:pt>
                <c:pt idx="7">
                  <c:v>42.01</c:v>
                </c:pt>
                <c:pt idx="8">
                  <c:v>42.46</c:v>
                </c:pt>
                <c:pt idx="9">
                  <c:v>60.04</c:v>
                </c:pt>
                <c:pt idx="10">
                  <c:v>75.349999999999994</c:v>
                </c:pt>
                <c:pt idx="11">
                  <c:v>60.5</c:v>
                </c:pt>
                <c:pt idx="12">
                  <c:v>66.27</c:v>
                </c:pt>
                <c:pt idx="13">
                  <c:v>64.97</c:v>
                </c:pt>
                <c:pt idx="14">
                  <c:v>70.209999999999994</c:v>
                </c:pt>
                <c:pt idx="15">
                  <c:v>76.069999999999993</c:v>
                </c:pt>
                <c:pt idx="16">
                  <c:v>77.75</c:v>
                </c:pt>
                <c:pt idx="17">
                  <c:v>46.78</c:v>
                </c:pt>
                <c:pt idx="18">
                  <c:v>50.7</c:v>
                </c:pt>
                <c:pt idx="19">
                  <c:v>69.7</c:v>
                </c:pt>
                <c:pt idx="20">
                  <c:v>41.85</c:v>
                </c:pt>
                <c:pt idx="21">
                  <c:v>62.5</c:v>
                </c:pt>
                <c:pt idx="22">
                  <c:v>74.12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33-4048-8CB6-D96259CC62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9728360"/>
        <c:axId val="529729928"/>
      </c:barChart>
      <c:catAx>
        <c:axId val="5297283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/>
                  <a:t>23 Stations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9729928"/>
        <c:crosses val="autoZero"/>
        <c:auto val="1"/>
        <c:lblAlgn val="ctr"/>
        <c:lblOffset val="100"/>
        <c:noMultiLvlLbl val="0"/>
      </c:catAx>
      <c:valAx>
        <c:axId val="529729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/>
                  <a:t>Soil Loss (t/ac/yr)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9728360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9.4874708458052917E-2"/>
          <c:y val="5.8050675418648078E-2"/>
          <c:w val="0.37163371527711581"/>
          <c:h val="6.77659623350435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0.16362</cdr:x>
      <cdr:y>0.04346</cdr:y>
    </cdr:from>
    <cdr:to>
      <cdr:x>0.96818</cdr:x>
      <cdr:y>0.8008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ABA21C80-9866-41EE-A283-EAC3B710EB66}"/>
            </a:ext>
          </a:extLst>
        </cdr:cNvPr>
        <cdr:cNvCxnSpPr/>
      </cdr:nvCxnSpPr>
      <cdr:spPr>
        <a:xfrm xmlns:a="http://schemas.openxmlformats.org/drawingml/2006/main" flipV="1">
          <a:off x="1452664" y="234047"/>
          <a:ext cx="7142945" cy="407854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0.15313</cdr:x>
      <cdr:y>0.14489</cdr:y>
    </cdr:from>
    <cdr:to>
      <cdr:x>0.9594</cdr:x>
      <cdr:y>0.78385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A3FF7FB8-860B-4D21-9175-9DFC31D0E673}"/>
            </a:ext>
          </a:extLst>
        </cdr:cNvPr>
        <cdr:cNvCxnSpPr/>
      </cdr:nvCxnSpPr>
      <cdr:spPr>
        <a:xfrm xmlns:a="http://schemas.openxmlformats.org/drawingml/2006/main" flipV="1">
          <a:off x="1368357" y="791184"/>
          <a:ext cx="7204954" cy="348898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934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311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215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184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450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63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47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24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069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84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27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  <a:alpha val="77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E36CE-F1F8-E048-9541-22B27FD26672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55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2626D-B0C6-114D-A4E1-74D2CBB0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38667"/>
            <a:ext cx="8007350" cy="166793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 RULSE2 and WEPP Soil Loss Comparisons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A8AD5-9926-954C-ADD1-E18ED2123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332" y="1744909"/>
            <a:ext cx="8373535" cy="465752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spcBef>
                <a:spcPts val="600"/>
              </a:spcBef>
              <a:buNone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Anurag Srivastava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Research Associate</a:t>
            </a:r>
          </a:p>
          <a:p>
            <a:pPr marL="0" indent="0" algn="ctr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Ryan P. McGehee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Graduate Research Assistant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ABE Dept., Purdue University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National Soil Erosion Research Laboratory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West Lafayette, Indiana</a:t>
            </a:r>
          </a:p>
        </p:txBody>
      </p:sp>
    </p:spTree>
    <p:extLst>
      <p:ext uri="{BB962C8B-B14F-4D97-AF65-F5344CB8AC3E}">
        <p14:creationId xmlns:p14="http://schemas.microsoft.com/office/powerpoint/2010/main" val="597716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2626D-B0C6-114D-A4E1-74D2CBB0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38076"/>
            <a:ext cx="7886700" cy="687897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 Iowa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A8AD5-9926-954C-ADD1-E18ED2123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222" y="925973"/>
            <a:ext cx="8373535" cy="548321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Some progress has already been made using the 15-minute data, since that dataset has already been used with both WEPP and RUSLE2 models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Three screening / quality checking thresholds have yielded minimally, moderately, and strictly screened stations for better understanding spatial patterns and absolute values of Iowa climate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Minimal: 75 stations, &gt; 3 years, &lt; 50% missing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Moderate: 53 stations, &gt; 20 years, &lt; 10% missing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Strict: 28 stations, &gt; 25 years, &lt; 5% missing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Alternative screenings can be used as needed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Suggestions for improvement are welcomed</a:t>
            </a:r>
          </a:p>
        </p:txBody>
      </p:sp>
    </p:spTree>
    <p:extLst>
      <p:ext uri="{BB962C8B-B14F-4D97-AF65-F5344CB8AC3E}">
        <p14:creationId xmlns:p14="http://schemas.microsoft.com/office/powerpoint/2010/main" val="668764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2626D-B0C6-114D-A4E1-74D2CBB0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71679"/>
            <a:ext cx="7886700" cy="49821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WEPP Climate Inputs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A8AD5-9926-954C-ADD1-E18ED2123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332" y="973123"/>
            <a:ext cx="8373535" cy="560547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3400" b="1" dirty="0">
                <a:latin typeface="Arial" panose="020B0604020202020204" pitchFamily="34" charset="0"/>
                <a:cs typeface="Arial" panose="020B0604020202020204" pitchFamily="34" charset="0"/>
              </a:rPr>
              <a:t>WEPP requires the following </a:t>
            </a:r>
            <a:r>
              <a:rPr lang="en-US" sz="3400" b="1" u="sng" dirty="0">
                <a:latin typeface="Arial" panose="020B0604020202020204" pitchFamily="34" charset="0"/>
                <a:cs typeface="Arial" panose="020B0604020202020204" pitchFamily="34" charset="0"/>
              </a:rPr>
              <a:t>daily climate inputs </a:t>
            </a:r>
            <a:r>
              <a:rPr lang="en-US" sz="3400" b="1" dirty="0">
                <a:latin typeface="Arial" panose="020B0604020202020204" pitchFamily="34" charset="0"/>
                <a:cs typeface="Arial" panose="020B0604020202020204" pitchFamily="34" charset="0"/>
              </a:rPr>
              <a:t>(depending slightly on the mode of operation):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900" b="1" dirty="0">
                <a:latin typeface="Arial" panose="020B0604020202020204" pitchFamily="34" charset="0"/>
                <a:cs typeface="Arial" panose="020B0604020202020204" pitchFamily="34" charset="0"/>
              </a:rPr>
              <a:t>Precipitation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900" b="1" dirty="0">
                <a:latin typeface="Arial" panose="020B0604020202020204" pitchFamily="34" charset="0"/>
                <a:cs typeface="Arial" panose="020B0604020202020204" pitchFamily="34" charset="0"/>
              </a:rPr>
              <a:t>Maximum and Minimum Temperature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900" b="1" dirty="0">
                <a:latin typeface="Arial" panose="020B0604020202020204" pitchFamily="34" charset="0"/>
                <a:cs typeface="Arial" panose="020B0604020202020204" pitchFamily="34" charset="0"/>
              </a:rPr>
              <a:t>Solar Radiation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900" b="1" dirty="0">
                <a:latin typeface="Arial" panose="020B0604020202020204" pitchFamily="34" charset="0"/>
                <a:cs typeface="Arial" panose="020B0604020202020204" pitchFamily="34" charset="0"/>
              </a:rPr>
              <a:t>Wind Speed and Direction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900" b="1" dirty="0">
                <a:latin typeface="Arial" panose="020B0604020202020204" pitchFamily="34" charset="0"/>
                <a:cs typeface="Arial" panose="020B0604020202020204" pitchFamily="34" charset="0"/>
              </a:rPr>
              <a:t>Dew Point Temperature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3400" b="1" dirty="0">
                <a:latin typeface="Arial" panose="020B0604020202020204" pitchFamily="34" charset="0"/>
                <a:cs typeface="Arial" panose="020B0604020202020204" pitchFamily="34" charset="0"/>
              </a:rPr>
              <a:t>WEPP can accept precipitation inputs as: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US" sz="2900" b="1" dirty="0">
                <a:latin typeface="Arial" panose="020B0604020202020204" pitchFamily="34" charset="0"/>
                <a:cs typeface="Arial" panose="020B0604020202020204" pitchFamily="34" charset="0"/>
              </a:rPr>
              <a:t>Daily time-to-peak (T</a:t>
            </a:r>
            <a:r>
              <a:rPr lang="en-US" sz="29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900" b="1" dirty="0">
                <a:latin typeface="Arial" panose="020B0604020202020204" pitchFamily="34" charset="0"/>
                <a:cs typeface="Arial" panose="020B0604020202020204" pitchFamily="34" charset="0"/>
              </a:rPr>
              <a:t>), peak intensity (I</a:t>
            </a:r>
            <a:r>
              <a:rPr lang="en-US" sz="29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900" b="1" dirty="0">
                <a:latin typeface="Arial" panose="020B0604020202020204" pitchFamily="34" charset="0"/>
                <a:cs typeface="Arial" panose="020B0604020202020204" pitchFamily="34" charset="0"/>
              </a:rPr>
              <a:t>), depth, and storm duration,     </a:t>
            </a:r>
            <a:r>
              <a:rPr lang="en-US" sz="29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US" sz="2900" b="1" dirty="0">
                <a:latin typeface="Arial" panose="020B0604020202020204" pitchFamily="34" charset="0"/>
                <a:cs typeface="Arial" panose="020B0604020202020204" pitchFamily="34" charset="0"/>
              </a:rPr>
              <a:t>Breakpoints of time and depth since midnight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3400" b="1" dirty="0">
                <a:latin typeface="Arial" panose="020B0604020202020204" pitchFamily="34" charset="0"/>
                <a:cs typeface="Arial" panose="020B0604020202020204" pitchFamily="34" charset="0"/>
              </a:rPr>
              <a:t>Daily base CLIGEN </a:t>
            </a:r>
            <a:r>
              <a:rPr lang="en-US" sz="3400" b="1" dirty="0" err="1">
                <a:latin typeface="Arial" panose="020B0604020202020204" pitchFamily="34" charset="0"/>
                <a:cs typeface="Arial" panose="020B0604020202020204" pitchFamily="34" charset="0"/>
              </a:rPr>
              <a:t>precip</a:t>
            </a:r>
            <a:r>
              <a:rPr lang="en-US" sz="3400" b="1" dirty="0">
                <a:latin typeface="Arial" panose="020B0604020202020204" pitchFamily="34" charset="0"/>
                <a:cs typeface="Arial" panose="020B0604020202020204" pitchFamily="34" charset="0"/>
              </a:rPr>
              <a:t>. outputs (WEPP inputs) are randomly generated and fit to a double-exponential storm shape (single peak) in WEPP.  Input breakpoints are used directly.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009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2626D-B0C6-114D-A4E1-74D2CBB0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9400"/>
            <a:ext cx="7886700" cy="727279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Generating WEPP Climate Inputs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A8AD5-9926-954C-ADD1-E18ED2123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332" y="1135699"/>
            <a:ext cx="8514722" cy="531706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Using CLIGEN alone (a daily input option)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Using CLIGEN with observed daily precipitation and temperature data (such as from GHCND; another daily input option)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Using WEPP Climate File Formatter (WEPPCLIFF) (a new software for preparing breakpoint inputs for WEPP) from interval precipitation data (intervals of 15 minutes or smaller are recommended)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These options reflect a gradient of less certain to most certain in terms of intensity and weather linkages which are most important for soil loss simulations with WEPP</a:t>
            </a:r>
          </a:p>
        </p:txBody>
      </p:sp>
    </p:spTree>
    <p:extLst>
      <p:ext uri="{BB962C8B-B14F-4D97-AF65-F5344CB8AC3E}">
        <p14:creationId xmlns:p14="http://schemas.microsoft.com/office/powerpoint/2010/main" val="1520668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2626D-B0C6-114D-A4E1-74D2CBB0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6475"/>
            <a:ext cx="7886700" cy="70211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RUSLE2 Climate Inputs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A8AD5-9926-954C-ADD1-E18ED2123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610" y="1060198"/>
            <a:ext cx="8373535" cy="5317066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RUSLE2 requires a relatively long-term climate analysis of individual storm EI values, which is used to derive: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Average daily EI fraction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Monthly EI and erosivity density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Average annual EI (commonly known as R)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This analysis builds on those used in USLE and RUSLE1 (documented in the ‘Ag Handbooks’)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Equivalent R values for snowmelt may also be needed when erosion from snowmelt is significant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Precipitation and temperature are used to fluctuate soil erodibility (K) throughout the year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778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2626D-B0C6-114D-A4E1-74D2CBB0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478" y="279400"/>
            <a:ext cx="8514722" cy="676945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Generating RUSLE2 Climate Inputs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A8AD5-9926-954C-ADD1-E18ED2123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332" y="1068587"/>
            <a:ext cx="8514722" cy="5317066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EI values can be generated from any breakpoint dataset with 15-minute or smaller intervals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This includes all previously listed WEPP climate input generation options, but those of the most interest will be the observed climate datasets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WEPPCLIFF already performs this function, and it is possible (but not currently convenient) for WEPP to provide breakpoints from any run for the creation of event-wise EI values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Subsequent analysis of event-wise EI values can then be used for RUSLE2 runs.</a:t>
            </a:r>
          </a:p>
        </p:txBody>
      </p:sp>
    </p:spTree>
    <p:extLst>
      <p:ext uri="{BB962C8B-B14F-4D97-AF65-F5344CB8AC3E}">
        <p14:creationId xmlns:p14="http://schemas.microsoft.com/office/powerpoint/2010/main" val="3876687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32E466A-956D-42B3-B828-971ADC49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172" y="2101715"/>
            <a:ext cx="8514722" cy="2223851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</a:t>
            </a:r>
            <a:b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b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Suggestions?</a:t>
            </a:r>
          </a:p>
        </p:txBody>
      </p:sp>
    </p:spTree>
    <p:extLst>
      <p:ext uri="{BB962C8B-B14F-4D97-AF65-F5344CB8AC3E}">
        <p14:creationId xmlns:p14="http://schemas.microsoft.com/office/powerpoint/2010/main" val="6052923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5CD81-DF27-4B92-820B-AF5D0E474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81378-5E9F-4609-B966-7574020AE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3410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638175" y="1124102"/>
          <a:ext cx="7867650" cy="5310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43115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1B423EB-81B1-44E8-9035-7807FAA50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478" y="2755089"/>
            <a:ext cx="8514722" cy="67694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Soil Loss (WEPP vs RUSLE2) </a:t>
            </a:r>
            <a:b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Single Soil Throughout IOWA </a:t>
            </a:r>
          </a:p>
        </p:txBody>
      </p:sp>
    </p:spTree>
    <p:extLst>
      <p:ext uri="{BB962C8B-B14F-4D97-AF65-F5344CB8AC3E}">
        <p14:creationId xmlns:p14="http://schemas.microsoft.com/office/powerpoint/2010/main" val="4956137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1BAF93-51CF-464D-8E95-2CCFF1651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144" y="1705648"/>
            <a:ext cx="4114800" cy="4114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81CD9F-8B56-4D41-A9D3-6BCC8C1C0B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0056" y="1705648"/>
            <a:ext cx="4114800" cy="41148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DF6A5B0F-04B3-4CFA-B317-31A28CF99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Silt Loam texture</a:t>
            </a:r>
          </a:p>
        </p:txBody>
      </p:sp>
    </p:spTree>
    <p:extLst>
      <p:ext uri="{BB962C8B-B14F-4D97-AF65-F5344CB8AC3E}">
        <p14:creationId xmlns:p14="http://schemas.microsoft.com/office/powerpoint/2010/main" val="2221821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DD2626D-B0C6-114D-A4E1-74D2CBB0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278" y="677333"/>
            <a:ext cx="8514722" cy="67694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Inputs</a:t>
            </a:r>
            <a:b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56F30C-F6CF-4CBF-A987-5238DDF2B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332" y="1383681"/>
            <a:ext cx="8373535" cy="531706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Simulations were conducted for 99 Iowa counties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WEPP CLIGEN and RUSLE2 inbuilt climate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Unit plot conditions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22.1 m (72.6 ft) slope length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9% slope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Dominant soils in each county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Tilled-fallow conditions</a:t>
            </a:r>
          </a:p>
        </p:txBody>
      </p:sp>
    </p:spTree>
    <p:extLst>
      <p:ext uri="{BB962C8B-B14F-4D97-AF65-F5344CB8AC3E}">
        <p14:creationId xmlns:p14="http://schemas.microsoft.com/office/powerpoint/2010/main" val="38177166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42EB772-2349-4FFB-8EE8-26BCBC4DB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188" y="1726721"/>
            <a:ext cx="4114800" cy="4114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FD1256-6688-412A-A53B-ACBFBDF349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012" y="1726721"/>
            <a:ext cx="4114800" cy="41148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A08F607-4E66-43FB-BBBE-CEBF670D2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Silt Loam texture</a:t>
            </a:r>
          </a:p>
        </p:txBody>
      </p:sp>
    </p:spTree>
    <p:extLst>
      <p:ext uri="{BB962C8B-B14F-4D97-AF65-F5344CB8AC3E}">
        <p14:creationId xmlns:p14="http://schemas.microsoft.com/office/powerpoint/2010/main" val="37439573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AE99F4-90AC-41CE-97AA-F3986B9BF2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541" y="1677246"/>
            <a:ext cx="4114800" cy="4114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C5A4A0-EE9F-4511-8612-F28C1FF132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659" y="1677246"/>
            <a:ext cx="4114800" cy="41148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B28DEFB-838F-4D69-841F-87097DFB7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Silt Loam texture</a:t>
            </a:r>
          </a:p>
        </p:txBody>
      </p:sp>
    </p:spTree>
    <p:extLst>
      <p:ext uri="{BB962C8B-B14F-4D97-AF65-F5344CB8AC3E}">
        <p14:creationId xmlns:p14="http://schemas.microsoft.com/office/powerpoint/2010/main" val="12961983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B1F7E6-EF28-4D8C-9B53-EF929F0D04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442" y="1690689"/>
            <a:ext cx="4114800" cy="411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BA877E-8125-476E-A021-CD49E0A49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9758" y="1690689"/>
            <a:ext cx="4114800" cy="411480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D41C03A3-9F31-483B-A00E-36D3C2DC7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Loam texture</a:t>
            </a:r>
          </a:p>
        </p:txBody>
      </p:sp>
    </p:spTree>
    <p:extLst>
      <p:ext uri="{BB962C8B-B14F-4D97-AF65-F5344CB8AC3E}">
        <p14:creationId xmlns:p14="http://schemas.microsoft.com/office/powerpoint/2010/main" val="29030595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3E55DCF-4026-4620-9C0B-5286166549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74" y="1654544"/>
            <a:ext cx="4114800" cy="4114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B8D22B-012A-415E-93B6-00B608648A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3426" y="1654544"/>
            <a:ext cx="4114800" cy="41148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E563488-4DE6-476A-AA0E-A5CA92D67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Loam texture</a:t>
            </a:r>
          </a:p>
        </p:txBody>
      </p:sp>
    </p:spTree>
    <p:extLst>
      <p:ext uri="{BB962C8B-B14F-4D97-AF65-F5344CB8AC3E}">
        <p14:creationId xmlns:p14="http://schemas.microsoft.com/office/powerpoint/2010/main" val="16589758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3C2884-548C-4F7E-8265-EC9440B85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145" y="1654544"/>
            <a:ext cx="4114800" cy="411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900010-77B5-40A7-9278-4E89C99F4D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0057" y="1654544"/>
            <a:ext cx="4114800" cy="41148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22FCC61-CDEF-4FC8-8D04-4B49EDA58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Sandy Loam texture</a:t>
            </a:r>
          </a:p>
        </p:txBody>
      </p:sp>
    </p:spTree>
    <p:extLst>
      <p:ext uri="{BB962C8B-B14F-4D97-AF65-F5344CB8AC3E}">
        <p14:creationId xmlns:p14="http://schemas.microsoft.com/office/powerpoint/2010/main" val="4965976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E03D50A-767D-4F35-BD10-5B5D24CA1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Clay texture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D6E7D2-174C-4D82-BB2B-B24FD1439E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174" y="1690689"/>
            <a:ext cx="4114800" cy="411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6EFD10-7327-453C-AC44-5CFDB54AE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3026" y="1690689"/>
            <a:ext cx="41148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217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Tilled-fallow management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63" r="44630" b="-263"/>
          <a:stretch/>
        </p:blipFill>
        <p:spPr>
          <a:xfrm>
            <a:off x="267914" y="1318968"/>
            <a:ext cx="8608171" cy="5464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249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" t="6172" r="8025" b="7654"/>
          <a:stretch/>
        </p:blipFill>
        <p:spPr>
          <a:xfrm>
            <a:off x="860875" y="925431"/>
            <a:ext cx="7422250" cy="587384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DD2626D-B0C6-114D-A4E1-74D2CBB0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639" y="524933"/>
            <a:ext cx="8514722" cy="67694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WEPP vs RUSLE2 Soil loss </a:t>
            </a:r>
            <a:b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155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4" t="7037" r="7834" b="16544"/>
          <a:stretch/>
        </p:blipFill>
        <p:spPr>
          <a:xfrm>
            <a:off x="398575" y="956345"/>
            <a:ext cx="8366527" cy="587174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DD2626D-B0C6-114D-A4E1-74D2CBB0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478" y="279400"/>
            <a:ext cx="8514722" cy="676945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 Evaluation</a:t>
            </a:r>
          </a:p>
        </p:txBody>
      </p:sp>
    </p:spTree>
    <p:extLst>
      <p:ext uri="{BB962C8B-B14F-4D97-AF65-F5344CB8AC3E}">
        <p14:creationId xmlns:p14="http://schemas.microsoft.com/office/powerpoint/2010/main" val="2693814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6209678"/>
              </p:ext>
            </p:extLst>
          </p:nvPr>
        </p:nvGraphicFramePr>
        <p:xfrm>
          <a:off x="77821" y="956345"/>
          <a:ext cx="8975387" cy="5814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7DD2626D-B0C6-114D-A4E1-74D2CBB0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478" y="279400"/>
            <a:ext cx="8514722" cy="676945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Avg. Ann. Precipitation Comparisons</a:t>
            </a:r>
          </a:p>
        </p:txBody>
      </p:sp>
    </p:spTree>
    <p:extLst>
      <p:ext uri="{BB962C8B-B14F-4D97-AF65-F5344CB8AC3E}">
        <p14:creationId xmlns:p14="http://schemas.microsoft.com/office/powerpoint/2010/main" val="4138421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3571515"/>
              </p:ext>
            </p:extLst>
          </p:nvPr>
        </p:nvGraphicFramePr>
        <p:xfrm>
          <a:off x="129702" y="1193260"/>
          <a:ext cx="8878111" cy="5385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7DD2626D-B0C6-114D-A4E1-74D2CBB0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478" y="279400"/>
            <a:ext cx="8514722" cy="67694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Soil Loss from WEPP</a:t>
            </a:r>
            <a:b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(CLIGEN vs Observed 15-min data)</a:t>
            </a:r>
          </a:p>
        </p:txBody>
      </p:sp>
    </p:spTree>
    <p:extLst>
      <p:ext uri="{BB962C8B-B14F-4D97-AF65-F5344CB8AC3E}">
        <p14:creationId xmlns:p14="http://schemas.microsoft.com/office/powerpoint/2010/main" val="3225557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DD2626D-B0C6-114D-A4E1-74D2CBB0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478" y="279400"/>
            <a:ext cx="8514722" cy="67694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Soil Loss (WEPP vs RUSLE2) </a:t>
            </a:r>
            <a:b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CLIGEN vs Observed 15-min data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2754904"/>
              </p:ext>
            </p:extLst>
          </p:nvPr>
        </p:nvGraphicFramePr>
        <p:xfrm>
          <a:off x="123217" y="1173804"/>
          <a:ext cx="8936117" cy="5460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7565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2626D-B0C6-114D-A4E1-74D2CBB0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5198"/>
            <a:ext cx="7886700" cy="660167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 Climate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A8AD5-9926-954C-ADD1-E18ED2123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232" y="1253978"/>
            <a:ext cx="8373535" cy="531706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Observed NOAA land-based station datasets will be used to generate identical climate inputs for WEPP and RUSLE2 using each of their respective methodologies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Potential NOAA datasets include: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Global daily data (GHCND) 100,000+ stations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15-minute data (DSI-3260) 3,700+ stations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1-minute data (ASOS) 900+ stations</a:t>
            </a:r>
          </a:p>
        </p:txBody>
      </p:sp>
    </p:spTree>
    <p:extLst>
      <p:ext uri="{BB962C8B-B14F-4D97-AF65-F5344CB8AC3E}">
        <p14:creationId xmlns:p14="http://schemas.microsoft.com/office/powerpoint/2010/main" val="3246736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4799</TotalTime>
  <Words>713</Words>
  <Application>Microsoft Office PowerPoint</Application>
  <PresentationFormat>On-screen Show (4:3)</PresentationFormat>
  <Paragraphs>84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Wingdings</vt:lpstr>
      <vt:lpstr>Calibri</vt:lpstr>
      <vt:lpstr>Arial</vt:lpstr>
      <vt:lpstr>Calibri Light</vt:lpstr>
      <vt:lpstr>Office Theme</vt:lpstr>
      <vt:lpstr>Preliminary RULSE2 and WEPP Soil Loss Comparisons</vt:lpstr>
      <vt:lpstr>Model Inputs </vt:lpstr>
      <vt:lpstr>Tilled-fallow management</vt:lpstr>
      <vt:lpstr>WEPP vs RUSLE2 Soil loss  </vt:lpstr>
      <vt:lpstr>Climate Evaluation</vt:lpstr>
      <vt:lpstr>Avg. Ann. Precipitation Comparisons</vt:lpstr>
      <vt:lpstr>Soil Loss from WEPP (CLIGEN vs Observed 15-min data)</vt:lpstr>
      <vt:lpstr>Soil Loss (WEPP vs RUSLE2)  CLIGEN vs Observed 15-min data</vt:lpstr>
      <vt:lpstr>Proposed Climate Comparison</vt:lpstr>
      <vt:lpstr>Proposed Iowa Comparison</vt:lpstr>
      <vt:lpstr>WEPP Climate Inputs</vt:lpstr>
      <vt:lpstr>Generating WEPP Climate Inputs</vt:lpstr>
      <vt:lpstr>RUSLE2 Climate Inputs</vt:lpstr>
      <vt:lpstr>Generating RUSLE2 Climate Inputs</vt:lpstr>
      <vt:lpstr>Questions  and  Suggestions?</vt:lpstr>
      <vt:lpstr>PowerPoint Presentation</vt:lpstr>
      <vt:lpstr>PowerPoint Presentation</vt:lpstr>
      <vt:lpstr>Soil Loss (WEPP vs RUSLE2)  Using Single Soil Throughout IOWA </vt:lpstr>
      <vt:lpstr>Silt Loam texture</vt:lpstr>
      <vt:lpstr>Silt Loam texture</vt:lpstr>
      <vt:lpstr>Silt Loam texture</vt:lpstr>
      <vt:lpstr>Loam texture</vt:lpstr>
      <vt:lpstr>Loam texture</vt:lpstr>
      <vt:lpstr>Sandy Loam texture</vt:lpstr>
      <vt:lpstr>Clay texture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STRATEGIC DEVELOPMENTS IN WATER QUALITY MODELING OF AGRICULTURAL WATERSHEDS</dc:title>
  <dc:creator>Ryan McGehee</dc:creator>
  <cp:lastModifiedBy>Anurag Srivastava</cp:lastModifiedBy>
  <cp:revision>154</cp:revision>
  <dcterms:created xsi:type="dcterms:W3CDTF">2019-02-19T14:12:11Z</dcterms:created>
  <dcterms:modified xsi:type="dcterms:W3CDTF">2019-03-19T12:44:47Z</dcterms:modified>
</cp:coreProperties>
</file>