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318" r:id="rId1"/>
  </p:sldMasterIdLst>
  <p:notesMasterIdLst>
    <p:notesMasterId r:id="rId37"/>
  </p:notesMasterIdLst>
  <p:sldIdLst>
    <p:sldId id="256" r:id="rId2"/>
    <p:sldId id="257" r:id="rId3"/>
    <p:sldId id="485" r:id="rId4"/>
    <p:sldId id="489" r:id="rId5"/>
    <p:sldId id="258" r:id="rId6"/>
    <p:sldId id="259" r:id="rId7"/>
    <p:sldId id="262" r:id="rId8"/>
    <p:sldId id="496" r:id="rId9"/>
    <p:sldId id="278" r:id="rId10"/>
    <p:sldId id="279" r:id="rId11"/>
    <p:sldId id="271" r:id="rId12"/>
    <p:sldId id="263" r:id="rId13"/>
    <p:sldId id="260" r:id="rId14"/>
    <p:sldId id="261" r:id="rId15"/>
    <p:sldId id="264" r:id="rId16"/>
    <p:sldId id="492" r:id="rId17"/>
    <p:sldId id="284" r:id="rId18"/>
    <p:sldId id="296" r:id="rId19"/>
    <p:sldId id="494" r:id="rId20"/>
    <p:sldId id="297" r:id="rId21"/>
    <p:sldId id="298" r:id="rId22"/>
    <p:sldId id="495" r:id="rId23"/>
    <p:sldId id="299" r:id="rId24"/>
    <p:sldId id="300" r:id="rId25"/>
    <p:sldId id="493" r:id="rId26"/>
    <p:sldId id="301" r:id="rId27"/>
    <p:sldId id="302" r:id="rId28"/>
    <p:sldId id="303" r:id="rId29"/>
    <p:sldId id="483" r:id="rId30"/>
    <p:sldId id="486" r:id="rId31"/>
    <p:sldId id="449" r:id="rId32"/>
    <p:sldId id="481" r:id="rId33"/>
    <p:sldId id="452" r:id="rId34"/>
    <p:sldId id="487" r:id="rId35"/>
    <p:sldId id="48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9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DF09-EBAA-41F0-8CC5-EDBFA52E8DD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9BEE86-61FE-4A8D-A5AF-BF0F163B39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36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A8FCCE1-BADE-46C3-A9E0-12F988F9DB80}" type="datetime1">
              <a:rPr lang="en-US"/>
              <a:pPr/>
              <a:t>3/21/2019</a:t>
            </a:fld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648B1B-BE21-4B71-8C0A-CB9134A2C834}" type="slidenum">
              <a:rPr lang="en-US"/>
              <a:pPr/>
              <a:t>10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 flowpaths are processed to have slope points at the same intervals so that lengths become a multiple of the cellsize. This is done by interpolating the  the original flowpaths at the intervals may be equal to 1 cell width or the length of a cell diagonal depending on direction of the flowpath through the cell. Before the flowpaths are merged the points are all at equal intervals of 1 cell width.</a:t>
            </a:r>
          </a:p>
          <a:p>
            <a:endParaRPr lang="en-US"/>
          </a:p>
          <a:p>
            <a:r>
              <a:rPr lang="en-US"/>
              <a:t>Before creating a WEPP slope file if the number of slope points is &gt; 20 then the points are reduced to have at most 20 points.</a:t>
            </a:r>
          </a:p>
          <a:p>
            <a:endParaRPr lang="en-US"/>
          </a:p>
          <a:p>
            <a:r>
              <a:rPr lang="en-US"/>
              <a:t>The slope grid used is the FVSLOP grid output from TOPAZ where each cell has a slope value.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c8b369e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3c8b369e9a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g3c8b369e9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4" name="Google Shape;494;g3c8b369e9a_0_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en-US"/>
              <a:t>Bottom image – HUC12, Middle Image – Subcatcment Boundaries with channels, Top image Flowpaths leading to channels (Yellow parts of flowpath are Grid Order 4 or less, which is what we model)</a:t>
            </a: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97A0EC-E97F-49A9-AE75-4987A8C685ED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416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45" name="Google Shape;145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Why not a framework?</a:t>
            </a:r>
            <a:endParaRPr/>
          </a:p>
          <a:p>
            <a:pPr marL="120315" marR="0" lvl="0" indent="-120315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frameworks are highly-opinionated, which make application development harder the more custom your application becomes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Why a lightweight core?</a:t>
            </a:r>
            <a:endParaRPr/>
          </a:p>
          <a:p>
            <a:pPr marL="120315" marR="0" lvl="0" indent="-120315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needs to be deployed and scaled quickly</a:t>
            </a:r>
            <a:endParaRPr/>
          </a:p>
          <a:p>
            <a:pPr marL="120315" marR="0" lvl="0" indent="-120315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need to eliminate bloat, since most apps use only a small subset of features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Plugin-based architecture mimics Wordpress plugin architecture, except more generic.</a:t>
            </a:r>
            <a:endParaRPr/>
          </a:p>
          <a:p>
            <a:pPr marL="120315" marR="0" lvl="0" indent="-120315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Plugins can be downloaded from any URL as a mercurial or git repository</a:t>
            </a:r>
            <a:endParaRPr/>
          </a:p>
          <a:p>
            <a:pPr marL="120315" marR="0" lvl="0" indent="-120315" algn="l" rtl="0">
              <a:spcBef>
                <a:spcPts val="0"/>
              </a:spcBef>
              <a:spcAft>
                <a:spcPts val="0"/>
              </a:spcAft>
              <a:buSzPts val="1200"/>
              <a:buFont typeface="Calibri"/>
              <a:buChar char="-"/>
            </a:pPr>
            <a:r>
              <a:rPr lang="en-US" sz="1200" b="0" i="0" u="none" strike="noStrike" cap="none">
                <a:latin typeface="Calibri"/>
                <a:ea typeface="Calibri"/>
                <a:cs typeface="Calibri"/>
                <a:sym typeface="Calibri"/>
              </a:rPr>
              <a:t>Plugins are more comprehensive: include installation and configuration for application dependencies, software libraries, runtimes, etc… via Docker containers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Apps are plugins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0cd9ea4c3_5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49" name="Google Shape;349;g30cd9ea4c3_5_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Some assets still need bundled, see “Roadmap”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3c8b369e9a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4" name="Google Shape;434;g3c8b369e9a_1_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g31e66c2689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9" name="Google Shape;449;g31e66c2689_4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31e66c2689_4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31e66c2689_4_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88362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3c8b369e9a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3c8b369e9a_1_2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3c8b369e9a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9" name="Google Shape;469;g3c8b369e9a_1_1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g31e66c2689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7" name="Google Shape;477;g31e66c2689_6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43F73-482D-4D52-831A-E99731230E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4CFDCF-DF51-4700-87C0-D7649D1103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0D57D-92E9-4FCD-890A-1F8265261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5C852-09F3-431A-A4AC-243611B49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084D1B-9DEA-439F-BAB2-3852870F0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81921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23050-6BAD-4343-8437-39F51C699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23C27F-DC02-4AF7-87E8-2AB6B4667F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3B3374-427E-49D5-8220-15F56D394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A4197-DDFA-4115-B258-38B4C4768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80B123-FC06-4CA3-8F17-1F92103BA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39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732697-9713-4F5A-A57F-8D31B5F5C1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57A429-25DF-4872-A368-FEEA366397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08E3E-451E-47DB-B4E7-DC11C195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CE351-56BC-48CC-B178-6BE15A787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223CB-5128-4E4B-8536-A1670C2DE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254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983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292100"/>
            <a:ext cx="10972800" cy="1384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050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038600"/>
            <a:ext cx="53848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9CD79-5441-4307-AD45-8E7D76E37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816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2_Title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554183" y="798757"/>
            <a:ext cx="11083636" cy="8961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D2B"/>
              </a:buClr>
              <a:buSzPts val="5400"/>
              <a:buFont typeface="Arial"/>
              <a:buNone/>
              <a:defRPr sz="4765" b="0" i="0" u="none" strike="noStrike" cap="none">
                <a:solidFill>
                  <a:srgbClr val="1E4D2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554183" y="2195191"/>
            <a:ext cx="11083636" cy="20911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03433" marR="0" lvl="0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6867" marR="0" lvl="1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–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210300" marR="0" lvl="2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13733" marR="0" lvl="3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–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17166" marR="0" lvl="4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»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420600" marR="0" lvl="5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824033" marR="0" lvl="6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27466" marR="0" lvl="7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30900" marR="0" lvl="8" indent="-302575" algn="l" rtl="0">
              <a:lnSpc>
                <a:spcPct val="120000"/>
              </a:lnSpc>
              <a:spcBef>
                <a:spcPts val="529"/>
              </a:spcBef>
              <a:spcAft>
                <a:spcPts val="0"/>
              </a:spcAft>
              <a:buClr>
                <a:srgbClr val="59595B"/>
              </a:buClr>
              <a:buSzPts val="1800"/>
              <a:buFont typeface="Arial"/>
              <a:buChar char="•"/>
              <a:defRPr sz="1588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5892800" y="6171453"/>
            <a:ext cx="2844801" cy="3697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B"/>
              </a:buClr>
              <a:buSzPts val="1200"/>
              <a:buFont typeface="Arial"/>
              <a:buNone/>
              <a:defRPr sz="1059" b="0" i="0" u="none" strike="noStrike" cap="none">
                <a:solidFill>
                  <a:srgbClr val="59595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020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5A2570-7517-4576-B836-E4E6D3E743B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"/>
          <a:stretch/>
        </p:blipFill>
        <p:spPr>
          <a:xfrm>
            <a:off x="269032" y="4801396"/>
            <a:ext cx="11653936" cy="1786228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59B673-4507-4B72-871E-0018907875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3" y="1604211"/>
            <a:ext cx="10983131" cy="4572752"/>
          </a:xfrm>
        </p:spPr>
        <p:txBody>
          <a:bodyPr/>
          <a:lstStyle>
            <a:lvl1pPr marL="0" indent="0">
              <a:spcAft>
                <a:spcPts val="1200"/>
              </a:spcAft>
              <a:buSzPct val="25000"/>
              <a:buFont typeface="Segoe UI" panose="020B0502040204020203" pitchFamily="34" charset="0"/>
              <a:buChar char=" "/>
              <a:defRPr sz="1200"/>
            </a:lvl1pPr>
            <a:lvl2pPr marL="401638" indent="7938">
              <a:spcBef>
                <a:spcPts val="600"/>
              </a:spcBef>
              <a:spcAft>
                <a:spcPts val="1200"/>
              </a:spcAft>
              <a:buFont typeface="Segoe UI" panose="020B0502040204020203" pitchFamily="34" charset="0"/>
              <a:buChar char=" "/>
              <a:defRPr sz="1200"/>
            </a:lvl2pPr>
            <a:lvl3pPr marL="1143000" indent="-228600">
              <a:buFont typeface="Segoe UI" panose="020B0502040204020203" pitchFamily="34" charset="0"/>
              <a:buChar char=" "/>
              <a:defRPr/>
            </a:lvl3pPr>
            <a:lvl4pPr marL="1600200" indent="-228600">
              <a:buFont typeface="Segoe UI" panose="020B0502040204020203" pitchFamily="34" charset="0"/>
              <a:buChar char=" "/>
              <a:defRPr/>
            </a:lvl4pPr>
            <a:lvl5pPr marL="2057400" indent="-228600">
              <a:buFont typeface="Segoe UI" panose="020B0502040204020203" pitchFamily="34" charset="0"/>
              <a:buChar char=" "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770BB0-A521-41C6-A0AE-BEE679D2A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434" y="448628"/>
            <a:ext cx="10983132" cy="7477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2574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3ADF6-EE01-4015-B8C9-3AD9EEE56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8B96D-968E-4E9C-B6B8-240D92096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780E9-9967-4415-A999-3FF66ED07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7853F1-7A32-4EA7-8E4E-20CD04B8C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AEA070-5D32-4FD3-A96B-9FDBC55E4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3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E843E-BD66-4D71-B622-30B857BB5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13609-03C9-4CE9-B81E-F42312EB47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9FDA9-D3DC-4CAB-AD00-A0FCFA93B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0FE4A-6ECC-4F14-8F62-AF86F31D9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8A4F9-97F7-4163-961C-BFF79D23BC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781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6097B-326C-443A-BF21-0638CECEC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D05E21-9D79-41BF-BD05-3E0B4679B7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FCDD31-9890-4C28-8947-79CA6AB4D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3C7847-8807-4A39-A7FA-9BDBD519F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49294C-CD58-4687-8174-937D4693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0A00BA-E398-44FF-9A26-AAC72AB05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643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5527B-4324-455E-9DF7-F06214A15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B49DF3-9FE6-415F-827D-AE9F397877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4C6C7-1CCE-450E-9DE2-18D710B2B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9DA7FD-66BB-42D4-BFBF-B965B2F440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77816A-8308-4718-9644-6A97A43203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765D68-605F-43EE-ACCD-1BCAE451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9AE9F4-3FC5-423E-B310-E2971655F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C4850F-C59B-4184-A1BA-1BB0A06D6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4668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C2165-0658-42B4-9F41-53E875105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22D186-EF71-4A0D-BE28-FB82B47C9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BAAC27-ACFD-4564-AE58-76FAA70556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E8C882-9588-4371-9E1E-B7B436313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788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B4718F-2F53-4281-B7DE-7A2B5D093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C72929-2829-481F-A5E3-780E88E87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14A2E-D313-4A73-BF34-BEBEA3C71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2303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0E8025-5430-4918-9B2A-5570E1AB8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36E9B-14F3-4C28-BBDD-234DF599CE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8D826-897D-4486-B109-BEC94557D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92C7C0-5355-40B0-AF1B-BE4C8656E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4DCEB3-D720-4FBC-B866-E6505FAFC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1248DD-006F-4827-BDD0-8E87D5E3D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439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149F8-2631-4037-B541-97A6B98B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21CA85-165B-4742-AB39-8A1BAA51E7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7152A-B371-45C0-A2E4-CE5A6C8D37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11FEED-C805-4E00-A3E8-CF82FF630C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3/21/2019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52AF8-A19D-4AB0-863D-185AF800A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2191EC-7B07-4660-876B-21EF3A8047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2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4B99E0-7745-4058-9432-D5534E7F8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9A10BA-AC1A-45E2-BC37-AC500F31C2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807185-49C5-4F68-B869-45477FBD50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3/21/2019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AC453-9E72-4BD3-9FE3-7E17D860BF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D6C8C5-0FA1-4F0F-8D45-7576D9FB6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66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19" r:id="rId1"/>
    <p:sldLayoutId id="2147484320" r:id="rId2"/>
    <p:sldLayoutId id="2147484321" r:id="rId3"/>
    <p:sldLayoutId id="2147484322" r:id="rId4"/>
    <p:sldLayoutId id="2147484323" r:id="rId5"/>
    <p:sldLayoutId id="2147484324" r:id="rId6"/>
    <p:sldLayoutId id="2147484325" r:id="rId7"/>
    <p:sldLayoutId id="2147484326" r:id="rId8"/>
    <p:sldLayoutId id="2147484327" r:id="rId9"/>
    <p:sldLayoutId id="2147484328" r:id="rId10"/>
    <p:sldLayoutId id="2147484329" r:id="rId11"/>
    <p:sldLayoutId id="2147484330" r:id="rId12"/>
    <p:sldLayoutId id="2147484331" r:id="rId13"/>
    <p:sldLayoutId id="2147484332" r:id="rId14"/>
    <p:sldLayoutId id="214748433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ailyerosion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gi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milford.nserl.purdue.edu/ol/wepp/wepp1.php" TargetMode="Externa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7BF9C-CA8A-4B37-9ABF-21553AFF27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3877"/>
            <a:ext cx="3494362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WEPP Watershed/Field </a:t>
            </a:r>
            <a:r>
              <a:rPr lang="en-US" sz="3700" dirty="0">
                <a:solidFill>
                  <a:schemeClr val="accent1"/>
                </a:solidFill>
              </a:rPr>
              <a:t>I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nterface for Spatial </a:t>
            </a:r>
            <a:r>
              <a:rPr lang="en-US" sz="3700" dirty="0">
                <a:solidFill>
                  <a:schemeClr val="accent1"/>
                </a:solidFill>
              </a:rPr>
              <a:t>S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oil </a:t>
            </a:r>
            <a:r>
              <a:rPr lang="en-US" sz="3700" dirty="0">
                <a:solidFill>
                  <a:schemeClr val="accent1"/>
                </a:solidFill>
              </a:rPr>
              <a:t>L</a:t>
            </a:r>
            <a:r>
              <a:rPr lang="en-US" sz="3700" b="0" i="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oss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4810F1-F0EF-406C-801C-475147DB12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76031" y="963877"/>
            <a:ext cx="6377769" cy="493024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Jim Frankenberger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Olaf David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Dennis Flanagan</a:t>
            </a:r>
          </a:p>
          <a:p>
            <a:pPr indent="-228600" algn="l">
              <a:buFont typeface="Arial" panose="020B0604020202020204" pitchFamily="34" charset="0"/>
              <a:buChar char="•"/>
            </a:pPr>
            <a:r>
              <a:rPr lang="en-US"/>
              <a:t>March 21, 2019</a:t>
            </a:r>
          </a:p>
        </p:txBody>
      </p:sp>
    </p:spTree>
    <p:extLst>
      <p:ext uri="{BB962C8B-B14F-4D97-AF65-F5344CB8AC3E}">
        <p14:creationId xmlns:p14="http://schemas.microsoft.com/office/powerpoint/2010/main" val="2562842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48214" y="609600"/>
            <a:ext cx="10264021" cy="1143000"/>
          </a:xfrm>
        </p:spPr>
        <p:txBody>
          <a:bodyPr>
            <a:noAutofit/>
          </a:bodyPr>
          <a:lstStyle/>
          <a:p>
            <a:r>
              <a:rPr lang="en-US" dirty="0"/>
              <a:t>WEPP Hillslope Representative Profile</a:t>
            </a:r>
          </a:p>
        </p:txBody>
      </p:sp>
      <p:sp>
        <p:nvSpPr>
          <p:cNvPr id="43011" name="Rectangle 1027"/>
          <p:cNvSpPr>
            <a:spLocks noChangeArrowheads="1"/>
          </p:cNvSpPr>
          <p:nvPr/>
        </p:nvSpPr>
        <p:spPr bwMode="auto">
          <a:xfrm>
            <a:off x="5289550" y="2667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2" name="Rectangle 1028"/>
          <p:cNvSpPr>
            <a:spLocks noChangeArrowheads="1"/>
          </p:cNvSpPr>
          <p:nvPr/>
        </p:nvSpPr>
        <p:spPr bwMode="auto">
          <a:xfrm>
            <a:off x="5518150" y="2819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3" name="Rectangle 1029"/>
          <p:cNvSpPr>
            <a:spLocks noChangeArrowheads="1"/>
          </p:cNvSpPr>
          <p:nvPr/>
        </p:nvSpPr>
        <p:spPr bwMode="auto">
          <a:xfrm>
            <a:off x="5746750" y="29718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Rectangle 1030"/>
          <p:cNvSpPr>
            <a:spLocks noChangeArrowheads="1"/>
          </p:cNvSpPr>
          <p:nvPr/>
        </p:nvSpPr>
        <p:spPr bwMode="auto">
          <a:xfrm>
            <a:off x="5975350" y="3200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Rectangle 1031"/>
          <p:cNvSpPr>
            <a:spLocks noChangeArrowheads="1"/>
          </p:cNvSpPr>
          <p:nvPr/>
        </p:nvSpPr>
        <p:spPr bwMode="auto">
          <a:xfrm>
            <a:off x="6203950" y="3429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6" name="Rectangle 1032"/>
          <p:cNvSpPr>
            <a:spLocks noChangeArrowheads="1"/>
          </p:cNvSpPr>
          <p:nvPr/>
        </p:nvSpPr>
        <p:spPr bwMode="auto">
          <a:xfrm>
            <a:off x="6432550" y="35052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7" name="Rectangle 1033"/>
          <p:cNvSpPr>
            <a:spLocks noChangeArrowheads="1"/>
          </p:cNvSpPr>
          <p:nvPr/>
        </p:nvSpPr>
        <p:spPr bwMode="auto">
          <a:xfrm>
            <a:off x="6661150" y="36576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8" name="Rectangle 1034"/>
          <p:cNvSpPr>
            <a:spLocks noChangeArrowheads="1"/>
          </p:cNvSpPr>
          <p:nvPr/>
        </p:nvSpPr>
        <p:spPr bwMode="auto">
          <a:xfrm>
            <a:off x="6889750" y="38100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9" name="Rectangle 1035"/>
          <p:cNvSpPr>
            <a:spLocks noChangeArrowheads="1"/>
          </p:cNvSpPr>
          <p:nvPr/>
        </p:nvSpPr>
        <p:spPr bwMode="auto">
          <a:xfrm>
            <a:off x="7118350" y="38862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0" name="Rectangle 1036"/>
          <p:cNvSpPr>
            <a:spLocks noChangeArrowheads="1"/>
          </p:cNvSpPr>
          <p:nvPr/>
        </p:nvSpPr>
        <p:spPr bwMode="auto">
          <a:xfrm>
            <a:off x="7346950" y="3962400"/>
            <a:ext cx="228600" cy="228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1" name="AutoShape 1037"/>
          <p:cNvSpPr>
            <a:spLocks noChangeArrowheads="1"/>
          </p:cNvSpPr>
          <p:nvPr/>
        </p:nvSpPr>
        <p:spPr bwMode="auto">
          <a:xfrm>
            <a:off x="6584950" y="3048000"/>
            <a:ext cx="762000" cy="304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2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038"/>
          <p:cNvSpPr>
            <a:spLocks noChangeShapeType="1"/>
          </p:cNvSpPr>
          <p:nvPr/>
        </p:nvSpPr>
        <p:spPr bwMode="auto">
          <a:xfrm flipV="1">
            <a:off x="5365750" y="3276600"/>
            <a:ext cx="0" cy="914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3" name="Line 1039"/>
          <p:cNvSpPr>
            <a:spLocks noChangeShapeType="1"/>
          </p:cNvSpPr>
          <p:nvPr/>
        </p:nvSpPr>
        <p:spPr bwMode="auto">
          <a:xfrm>
            <a:off x="5365750" y="41910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4" name="Text Box 1040"/>
          <p:cNvSpPr txBox="1">
            <a:spLocks noChangeArrowheads="1"/>
          </p:cNvSpPr>
          <p:nvPr/>
        </p:nvSpPr>
        <p:spPr bwMode="auto">
          <a:xfrm>
            <a:off x="4968875" y="3470275"/>
            <a:ext cx="2856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z</a:t>
            </a:r>
          </a:p>
        </p:txBody>
      </p:sp>
      <p:sp>
        <p:nvSpPr>
          <p:cNvPr id="43025" name="Text Box 1041"/>
          <p:cNvSpPr txBox="1">
            <a:spLocks noChangeArrowheads="1"/>
          </p:cNvSpPr>
          <p:nvPr/>
        </p:nvSpPr>
        <p:spPr bwMode="auto">
          <a:xfrm>
            <a:off x="5921375" y="4114800"/>
            <a:ext cx="2359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l</a:t>
            </a:r>
          </a:p>
        </p:txBody>
      </p:sp>
      <p:sp>
        <p:nvSpPr>
          <p:cNvPr id="43026" name="Freeform 1042"/>
          <p:cNvSpPr>
            <a:spLocks/>
          </p:cNvSpPr>
          <p:nvPr/>
        </p:nvSpPr>
        <p:spPr bwMode="auto">
          <a:xfrm>
            <a:off x="7194550" y="2590800"/>
            <a:ext cx="19812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40" y="144"/>
              </a:cxn>
              <a:cxn ang="0">
                <a:pos x="432" y="480"/>
              </a:cxn>
              <a:cxn ang="0">
                <a:pos x="624" y="720"/>
              </a:cxn>
              <a:cxn ang="0">
                <a:pos x="1104" y="960"/>
              </a:cxn>
              <a:cxn ang="0">
                <a:pos x="1248" y="1008"/>
              </a:cxn>
            </a:cxnLst>
            <a:rect l="0" t="0" r="r" b="b"/>
            <a:pathLst>
              <a:path w="1248" h="1008">
                <a:moveTo>
                  <a:pt x="0" y="0"/>
                </a:moveTo>
                <a:cubicBezTo>
                  <a:pt x="84" y="32"/>
                  <a:pt x="168" y="64"/>
                  <a:pt x="240" y="144"/>
                </a:cubicBezTo>
                <a:cubicBezTo>
                  <a:pt x="312" y="224"/>
                  <a:pt x="368" y="384"/>
                  <a:pt x="432" y="480"/>
                </a:cubicBezTo>
                <a:cubicBezTo>
                  <a:pt x="496" y="576"/>
                  <a:pt x="512" y="640"/>
                  <a:pt x="624" y="720"/>
                </a:cubicBezTo>
                <a:cubicBezTo>
                  <a:pt x="736" y="800"/>
                  <a:pt x="1000" y="912"/>
                  <a:pt x="1104" y="960"/>
                </a:cubicBezTo>
                <a:cubicBezTo>
                  <a:pt x="1208" y="1008"/>
                  <a:pt x="1228" y="1008"/>
                  <a:pt x="1248" y="100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7" name="Freeform 1043"/>
          <p:cNvSpPr>
            <a:spLocks/>
          </p:cNvSpPr>
          <p:nvPr/>
        </p:nvSpPr>
        <p:spPr bwMode="auto">
          <a:xfrm>
            <a:off x="8664576" y="2590800"/>
            <a:ext cx="2003425" cy="1581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54" y="132"/>
              </a:cxn>
              <a:cxn ang="0">
                <a:pos x="446" y="468"/>
              </a:cxn>
              <a:cxn ang="0">
                <a:pos x="638" y="708"/>
              </a:cxn>
              <a:cxn ang="0">
                <a:pos x="1118" y="948"/>
              </a:cxn>
              <a:cxn ang="0">
                <a:pos x="1262" y="996"/>
              </a:cxn>
            </a:cxnLst>
            <a:rect l="0" t="0" r="r" b="b"/>
            <a:pathLst>
              <a:path w="1262" h="996">
                <a:moveTo>
                  <a:pt x="0" y="0"/>
                </a:moveTo>
                <a:cubicBezTo>
                  <a:pt x="40" y="22"/>
                  <a:pt x="180" y="54"/>
                  <a:pt x="254" y="132"/>
                </a:cubicBezTo>
                <a:cubicBezTo>
                  <a:pt x="328" y="210"/>
                  <a:pt x="382" y="372"/>
                  <a:pt x="446" y="468"/>
                </a:cubicBezTo>
                <a:cubicBezTo>
                  <a:pt x="510" y="564"/>
                  <a:pt x="526" y="628"/>
                  <a:pt x="638" y="708"/>
                </a:cubicBezTo>
                <a:cubicBezTo>
                  <a:pt x="750" y="788"/>
                  <a:pt x="1014" y="900"/>
                  <a:pt x="1118" y="948"/>
                </a:cubicBezTo>
                <a:cubicBezTo>
                  <a:pt x="1222" y="996"/>
                  <a:pt x="1242" y="996"/>
                  <a:pt x="1262" y="99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8" name="Line 1044"/>
          <p:cNvSpPr>
            <a:spLocks noChangeShapeType="1"/>
          </p:cNvSpPr>
          <p:nvPr/>
        </p:nvSpPr>
        <p:spPr bwMode="auto">
          <a:xfrm>
            <a:off x="7194551" y="2590800"/>
            <a:ext cx="1470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29" name="Line 1045"/>
          <p:cNvSpPr>
            <a:spLocks noChangeShapeType="1"/>
          </p:cNvSpPr>
          <p:nvPr/>
        </p:nvSpPr>
        <p:spPr bwMode="auto">
          <a:xfrm>
            <a:off x="9175750" y="41910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Oval 1046"/>
          <p:cNvSpPr>
            <a:spLocks noChangeArrowheads="1"/>
          </p:cNvSpPr>
          <p:nvPr/>
        </p:nvSpPr>
        <p:spPr bwMode="auto">
          <a:xfrm>
            <a:off x="7651750" y="3048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Oval 1047"/>
          <p:cNvSpPr>
            <a:spLocks noChangeArrowheads="1"/>
          </p:cNvSpPr>
          <p:nvPr/>
        </p:nvSpPr>
        <p:spPr bwMode="auto">
          <a:xfrm>
            <a:off x="7499350" y="2743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Oval 1048"/>
          <p:cNvSpPr>
            <a:spLocks noChangeArrowheads="1"/>
          </p:cNvSpPr>
          <p:nvPr/>
        </p:nvSpPr>
        <p:spPr bwMode="auto">
          <a:xfrm>
            <a:off x="7804150" y="3352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Oval 1049"/>
          <p:cNvSpPr>
            <a:spLocks noChangeArrowheads="1"/>
          </p:cNvSpPr>
          <p:nvPr/>
        </p:nvSpPr>
        <p:spPr bwMode="auto">
          <a:xfrm>
            <a:off x="8032750" y="36576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Oval 1050"/>
          <p:cNvSpPr>
            <a:spLocks noChangeArrowheads="1"/>
          </p:cNvSpPr>
          <p:nvPr/>
        </p:nvSpPr>
        <p:spPr bwMode="auto">
          <a:xfrm>
            <a:off x="8489950" y="38862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Oval 1051"/>
          <p:cNvSpPr>
            <a:spLocks noChangeArrowheads="1"/>
          </p:cNvSpPr>
          <p:nvPr/>
        </p:nvSpPr>
        <p:spPr bwMode="auto">
          <a:xfrm>
            <a:off x="7194550" y="25908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Oval 1052"/>
          <p:cNvSpPr>
            <a:spLocks noChangeArrowheads="1"/>
          </p:cNvSpPr>
          <p:nvPr/>
        </p:nvSpPr>
        <p:spPr bwMode="auto">
          <a:xfrm>
            <a:off x="9099550" y="419100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7" name="Freeform 1053"/>
          <p:cNvSpPr>
            <a:spLocks/>
          </p:cNvSpPr>
          <p:nvPr/>
        </p:nvSpPr>
        <p:spPr bwMode="auto">
          <a:xfrm>
            <a:off x="1752601" y="2667000"/>
            <a:ext cx="2219325" cy="1219200"/>
          </a:xfrm>
          <a:custGeom>
            <a:avLst/>
            <a:gdLst/>
            <a:ahLst/>
            <a:cxnLst>
              <a:cxn ang="0">
                <a:pos x="372" y="672"/>
              </a:cxn>
              <a:cxn ang="0">
                <a:pos x="93" y="480"/>
              </a:cxn>
              <a:cxn ang="0">
                <a:pos x="0" y="288"/>
              </a:cxn>
              <a:cxn ang="0">
                <a:pos x="186" y="144"/>
              </a:cxn>
              <a:cxn ang="0">
                <a:pos x="512" y="0"/>
              </a:cxn>
              <a:cxn ang="0">
                <a:pos x="977" y="48"/>
              </a:cxn>
              <a:cxn ang="0">
                <a:pos x="1302" y="48"/>
              </a:cxn>
              <a:cxn ang="0">
                <a:pos x="1398" y="238"/>
              </a:cxn>
              <a:cxn ang="0">
                <a:pos x="1354" y="427"/>
              </a:cxn>
              <a:cxn ang="0">
                <a:pos x="1198" y="549"/>
              </a:cxn>
              <a:cxn ang="0">
                <a:pos x="976" y="638"/>
              </a:cxn>
              <a:cxn ang="0">
                <a:pos x="837" y="768"/>
              </a:cxn>
              <a:cxn ang="0">
                <a:pos x="651" y="768"/>
              </a:cxn>
              <a:cxn ang="0">
                <a:pos x="419" y="720"/>
              </a:cxn>
              <a:cxn ang="0">
                <a:pos x="372" y="672"/>
              </a:cxn>
            </a:cxnLst>
            <a:rect l="0" t="0" r="r" b="b"/>
            <a:pathLst>
              <a:path w="1398" h="768">
                <a:moveTo>
                  <a:pt x="372" y="672"/>
                </a:moveTo>
                <a:lnTo>
                  <a:pt x="93" y="480"/>
                </a:lnTo>
                <a:lnTo>
                  <a:pt x="0" y="288"/>
                </a:lnTo>
                <a:lnTo>
                  <a:pt x="186" y="144"/>
                </a:lnTo>
                <a:lnTo>
                  <a:pt x="512" y="0"/>
                </a:lnTo>
                <a:lnTo>
                  <a:pt x="977" y="48"/>
                </a:lnTo>
                <a:lnTo>
                  <a:pt x="1302" y="48"/>
                </a:lnTo>
                <a:lnTo>
                  <a:pt x="1398" y="238"/>
                </a:lnTo>
                <a:lnTo>
                  <a:pt x="1354" y="427"/>
                </a:lnTo>
                <a:lnTo>
                  <a:pt x="1198" y="549"/>
                </a:lnTo>
                <a:lnTo>
                  <a:pt x="976" y="638"/>
                </a:lnTo>
                <a:lnTo>
                  <a:pt x="837" y="768"/>
                </a:lnTo>
                <a:lnTo>
                  <a:pt x="651" y="768"/>
                </a:lnTo>
                <a:lnTo>
                  <a:pt x="419" y="720"/>
                </a:lnTo>
                <a:lnTo>
                  <a:pt x="372" y="672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Line 1054"/>
          <p:cNvSpPr>
            <a:spLocks noChangeShapeType="1"/>
          </p:cNvSpPr>
          <p:nvPr/>
        </p:nvSpPr>
        <p:spPr bwMode="auto">
          <a:xfrm>
            <a:off x="2286000" y="3962400"/>
            <a:ext cx="838200" cy="152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Freeform 1055"/>
          <p:cNvSpPr>
            <a:spLocks/>
          </p:cNvSpPr>
          <p:nvPr/>
        </p:nvSpPr>
        <p:spPr bwMode="auto">
          <a:xfrm>
            <a:off x="1905000" y="3200400"/>
            <a:ext cx="533400" cy="609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96"/>
              </a:cxn>
              <a:cxn ang="0">
                <a:pos x="144" y="192"/>
              </a:cxn>
              <a:cxn ang="0">
                <a:pos x="288" y="240"/>
              </a:cxn>
              <a:cxn ang="0">
                <a:pos x="336" y="336"/>
              </a:cxn>
            </a:cxnLst>
            <a:rect l="0" t="0" r="r" b="b"/>
            <a:pathLst>
              <a:path w="336" h="336">
                <a:moveTo>
                  <a:pt x="0" y="0"/>
                </a:moveTo>
                <a:cubicBezTo>
                  <a:pt x="12" y="32"/>
                  <a:pt x="24" y="64"/>
                  <a:pt x="48" y="96"/>
                </a:cubicBezTo>
                <a:cubicBezTo>
                  <a:pt x="72" y="128"/>
                  <a:pt x="104" y="168"/>
                  <a:pt x="144" y="192"/>
                </a:cubicBezTo>
                <a:cubicBezTo>
                  <a:pt x="184" y="216"/>
                  <a:pt x="256" y="216"/>
                  <a:pt x="288" y="240"/>
                </a:cubicBezTo>
                <a:cubicBezTo>
                  <a:pt x="320" y="264"/>
                  <a:pt x="328" y="312"/>
                  <a:pt x="336" y="33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0" name="Freeform 1056"/>
          <p:cNvSpPr>
            <a:spLocks/>
          </p:cNvSpPr>
          <p:nvPr/>
        </p:nvSpPr>
        <p:spPr bwMode="auto">
          <a:xfrm>
            <a:off x="2057400" y="2971800"/>
            <a:ext cx="482600" cy="838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48"/>
              </a:cxn>
              <a:cxn ang="0">
                <a:pos x="96" y="192"/>
              </a:cxn>
              <a:cxn ang="0">
                <a:pos x="192" y="288"/>
              </a:cxn>
              <a:cxn ang="0">
                <a:pos x="288" y="384"/>
              </a:cxn>
              <a:cxn ang="0">
                <a:pos x="288" y="528"/>
              </a:cxn>
            </a:cxnLst>
            <a:rect l="0" t="0" r="r" b="b"/>
            <a:pathLst>
              <a:path w="304" h="528">
                <a:moveTo>
                  <a:pt x="0" y="0"/>
                </a:moveTo>
                <a:cubicBezTo>
                  <a:pt x="16" y="8"/>
                  <a:pt x="32" y="16"/>
                  <a:pt x="48" y="48"/>
                </a:cubicBezTo>
                <a:cubicBezTo>
                  <a:pt x="64" y="80"/>
                  <a:pt x="72" y="152"/>
                  <a:pt x="96" y="192"/>
                </a:cubicBezTo>
                <a:cubicBezTo>
                  <a:pt x="120" y="232"/>
                  <a:pt x="160" y="256"/>
                  <a:pt x="192" y="288"/>
                </a:cubicBezTo>
                <a:cubicBezTo>
                  <a:pt x="224" y="320"/>
                  <a:pt x="272" y="344"/>
                  <a:pt x="288" y="384"/>
                </a:cubicBezTo>
                <a:cubicBezTo>
                  <a:pt x="304" y="424"/>
                  <a:pt x="296" y="476"/>
                  <a:pt x="288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1" name="Freeform 1057"/>
          <p:cNvSpPr>
            <a:spLocks/>
          </p:cNvSpPr>
          <p:nvPr/>
        </p:nvSpPr>
        <p:spPr bwMode="auto">
          <a:xfrm>
            <a:off x="2425700" y="2895600"/>
            <a:ext cx="317500" cy="9906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192"/>
              </a:cxn>
              <a:cxn ang="0">
                <a:pos x="56" y="288"/>
              </a:cxn>
              <a:cxn ang="0">
                <a:pos x="152" y="432"/>
              </a:cxn>
              <a:cxn ang="0">
                <a:pos x="152" y="528"/>
              </a:cxn>
            </a:cxnLst>
            <a:rect l="0" t="0" r="r" b="b"/>
            <a:pathLst>
              <a:path w="168" h="528">
                <a:moveTo>
                  <a:pt x="8" y="0"/>
                </a:moveTo>
                <a:cubicBezTo>
                  <a:pt x="4" y="72"/>
                  <a:pt x="0" y="144"/>
                  <a:pt x="8" y="192"/>
                </a:cubicBezTo>
                <a:cubicBezTo>
                  <a:pt x="16" y="240"/>
                  <a:pt x="32" y="248"/>
                  <a:pt x="56" y="288"/>
                </a:cubicBezTo>
                <a:cubicBezTo>
                  <a:pt x="80" y="328"/>
                  <a:pt x="136" y="392"/>
                  <a:pt x="152" y="432"/>
                </a:cubicBezTo>
                <a:cubicBezTo>
                  <a:pt x="168" y="472"/>
                  <a:pt x="152" y="504"/>
                  <a:pt x="152" y="52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2" name="Freeform 1058"/>
          <p:cNvSpPr>
            <a:spLocks/>
          </p:cNvSpPr>
          <p:nvPr/>
        </p:nvSpPr>
        <p:spPr bwMode="auto">
          <a:xfrm>
            <a:off x="2667000" y="2743200"/>
            <a:ext cx="241300" cy="1143000"/>
          </a:xfrm>
          <a:custGeom>
            <a:avLst/>
            <a:gdLst/>
            <a:ahLst/>
            <a:cxnLst>
              <a:cxn ang="0">
                <a:pos x="48" y="0"/>
              </a:cxn>
              <a:cxn ang="0">
                <a:pos x="0" y="240"/>
              </a:cxn>
              <a:cxn ang="0">
                <a:pos x="48" y="336"/>
              </a:cxn>
              <a:cxn ang="0">
                <a:pos x="144" y="528"/>
              </a:cxn>
              <a:cxn ang="0">
                <a:pos x="96" y="720"/>
              </a:cxn>
            </a:cxnLst>
            <a:rect l="0" t="0" r="r" b="b"/>
            <a:pathLst>
              <a:path w="152" h="720">
                <a:moveTo>
                  <a:pt x="48" y="0"/>
                </a:moveTo>
                <a:cubicBezTo>
                  <a:pt x="24" y="92"/>
                  <a:pt x="0" y="184"/>
                  <a:pt x="0" y="240"/>
                </a:cubicBezTo>
                <a:cubicBezTo>
                  <a:pt x="0" y="296"/>
                  <a:pt x="24" y="288"/>
                  <a:pt x="48" y="336"/>
                </a:cubicBezTo>
                <a:cubicBezTo>
                  <a:pt x="72" y="384"/>
                  <a:pt x="136" y="464"/>
                  <a:pt x="144" y="528"/>
                </a:cubicBezTo>
                <a:cubicBezTo>
                  <a:pt x="152" y="592"/>
                  <a:pt x="124" y="656"/>
                  <a:pt x="96" y="72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3" name="Freeform 1059"/>
          <p:cNvSpPr>
            <a:spLocks/>
          </p:cNvSpPr>
          <p:nvPr/>
        </p:nvSpPr>
        <p:spPr bwMode="auto">
          <a:xfrm>
            <a:off x="2895600" y="2895600"/>
            <a:ext cx="457200" cy="990600"/>
          </a:xfrm>
          <a:custGeom>
            <a:avLst/>
            <a:gdLst/>
            <a:ahLst/>
            <a:cxnLst>
              <a:cxn ang="0">
                <a:pos x="288" y="0"/>
              </a:cxn>
              <a:cxn ang="0">
                <a:pos x="144" y="144"/>
              </a:cxn>
              <a:cxn ang="0">
                <a:pos x="96" y="288"/>
              </a:cxn>
              <a:cxn ang="0">
                <a:pos x="96" y="432"/>
              </a:cxn>
              <a:cxn ang="0">
                <a:pos x="0" y="624"/>
              </a:cxn>
            </a:cxnLst>
            <a:rect l="0" t="0" r="r" b="b"/>
            <a:pathLst>
              <a:path w="288" h="624">
                <a:moveTo>
                  <a:pt x="288" y="0"/>
                </a:moveTo>
                <a:cubicBezTo>
                  <a:pt x="232" y="48"/>
                  <a:pt x="176" y="96"/>
                  <a:pt x="144" y="144"/>
                </a:cubicBezTo>
                <a:cubicBezTo>
                  <a:pt x="112" y="192"/>
                  <a:pt x="104" y="240"/>
                  <a:pt x="96" y="288"/>
                </a:cubicBezTo>
                <a:cubicBezTo>
                  <a:pt x="88" y="336"/>
                  <a:pt x="112" y="376"/>
                  <a:pt x="96" y="432"/>
                </a:cubicBezTo>
                <a:cubicBezTo>
                  <a:pt x="80" y="488"/>
                  <a:pt x="40" y="556"/>
                  <a:pt x="0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4" name="Freeform 1060"/>
          <p:cNvSpPr>
            <a:spLocks/>
          </p:cNvSpPr>
          <p:nvPr/>
        </p:nvSpPr>
        <p:spPr bwMode="auto">
          <a:xfrm>
            <a:off x="2971800" y="2971800"/>
            <a:ext cx="838200" cy="990600"/>
          </a:xfrm>
          <a:custGeom>
            <a:avLst/>
            <a:gdLst/>
            <a:ahLst/>
            <a:cxnLst>
              <a:cxn ang="0">
                <a:pos x="528" y="0"/>
              </a:cxn>
              <a:cxn ang="0">
                <a:pos x="480" y="192"/>
              </a:cxn>
              <a:cxn ang="0">
                <a:pos x="336" y="288"/>
              </a:cxn>
              <a:cxn ang="0">
                <a:pos x="144" y="384"/>
              </a:cxn>
              <a:cxn ang="0">
                <a:pos x="0" y="624"/>
              </a:cxn>
            </a:cxnLst>
            <a:rect l="0" t="0" r="r" b="b"/>
            <a:pathLst>
              <a:path w="528" h="624">
                <a:moveTo>
                  <a:pt x="528" y="0"/>
                </a:moveTo>
                <a:cubicBezTo>
                  <a:pt x="520" y="72"/>
                  <a:pt x="512" y="144"/>
                  <a:pt x="480" y="192"/>
                </a:cubicBezTo>
                <a:cubicBezTo>
                  <a:pt x="448" y="240"/>
                  <a:pt x="392" y="256"/>
                  <a:pt x="336" y="288"/>
                </a:cubicBezTo>
                <a:cubicBezTo>
                  <a:pt x="280" y="320"/>
                  <a:pt x="200" y="328"/>
                  <a:pt x="144" y="384"/>
                </a:cubicBezTo>
                <a:cubicBezTo>
                  <a:pt x="88" y="440"/>
                  <a:pt x="44" y="532"/>
                  <a:pt x="0" y="624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AutoShape 1061"/>
          <p:cNvSpPr>
            <a:spLocks noChangeArrowheads="1"/>
          </p:cNvSpPr>
          <p:nvPr/>
        </p:nvSpPr>
        <p:spPr bwMode="auto">
          <a:xfrm>
            <a:off x="4191000" y="3048000"/>
            <a:ext cx="762000" cy="304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tx2"/>
          </a:solidFill>
          <a:ln w="9525">
            <a:solidFill>
              <a:srgbClr val="02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Text Box 1062"/>
          <p:cNvSpPr txBox="1">
            <a:spLocks noChangeArrowheads="1"/>
          </p:cNvSpPr>
          <p:nvPr/>
        </p:nvSpPr>
        <p:spPr bwMode="auto">
          <a:xfrm>
            <a:off x="1981200" y="4800601"/>
            <a:ext cx="78486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Determined using all </a:t>
            </a:r>
            <a:r>
              <a:rPr lang="en-US" sz="2800" dirty="0" err="1"/>
              <a:t>flowpaths</a:t>
            </a:r>
            <a:r>
              <a:rPr lang="en-US" sz="2800" dirty="0"/>
              <a:t> in a </a:t>
            </a:r>
            <a:r>
              <a:rPr lang="en-US" sz="2800" dirty="0" err="1"/>
              <a:t>subcatchment</a:t>
            </a:r>
            <a:r>
              <a:rPr lang="en-US" sz="2800" dirty="0"/>
              <a:t>.</a:t>
            </a:r>
          </a:p>
          <a:p>
            <a:pPr>
              <a:spcBef>
                <a:spcPct val="50000"/>
              </a:spcBef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073" y="274638"/>
            <a:ext cx="10694020" cy="639762"/>
          </a:xfrm>
        </p:spPr>
        <p:txBody>
          <a:bodyPr>
            <a:normAutofit fontScale="90000"/>
          </a:bodyPr>
          <a:lstStyle/>
          <a:p>
            <a:r>
              <a:rPr lang="en-US" dirty="0"/>
              <a:t>Shape of one representative </a:t>
            </a:r>
            <a:r>
              <a:rPr lang="en-US" dirty="0" err="1"/>
              <a:t>hillslope</a:t>
            </a:r>
            <a:endParaRPr lang="en-US" dirty="0"/>
          </a:p>
        </p:txBody>
      </p:sp>
      <p:pic>
        <p:nvPicPr>
          <p:cNvPr id="4" name="Content Placeholder 3" descr="one-rep-hi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0401" y="985196"/>
            <a:ext cx="5172431" cy="5140968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5715000" y="2971800"/>
            <a:ext cx="1981200" cy="1600200"/>
          </a:xfrm>
          <a:prstGeom prst="straightConnector1">
            <a:avLst/>
          </a:prstGeom>
          <a:ln w="317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91735-C599-47F7-965C-BADD244AB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384342"/>
            <a:ext cx="10364451" cy="1043015"/>
          </a:xfrm>
        </p:spPr>
        <p:txBody>
          <a:bodyPr/>
          <a:lstStyle/>
          <a:p>
            <a:r>
              <a:rPr lang="en-US" dirty="0"/>
              <a:t>Runoff output Map</a:t>
            </a:r>
          </a:p>
        </p:txBody>
      </p:sp>
      <p:pic>
        <p:nvPicPr>
          <p:cNvPr id="4" name="Content Placeholder 3" descr="runoff.jpg">
            <a:extLst>
              <a:ext uri="{FF2B5EF4-FFF2-40B4-BE49-F238E27FC236}">
                <a16:creationId xmlns:a16="http://schemas.microsoft.com/office/drawing/2014/main" id="{23179E28-87CA-4B17-9A97-D0A9A787795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227" y="1427357"/>
            <a:ext cx="6016168" cy="5264148"/>
          </a:xfrm>
        </p:spPr>
      </p:pic>
    </p:spTree>
    <p:extLst>
      <p:ext uri="{BB962C8B-B14F-4D97-AF65-F5344CB8AC3E}">
        <p14:creationId xmlns:p14="http://schemas.microsoft.com/office/powerpoint/2010/main" val="42667527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76E5-6E50-461A-A57A-616BBDE0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WEPP Model setup options</a:t>
            </a:r>
          </a:p>
        </p:txBody>
      </p:sp>
      <p:pic>
        <p:nvPicPr>
          <p:cNvPr id="4" name="Content Placeholder 3" descr="output-html.jpg">
            <a:extLst>
              <a:ext uri="{FF2B5EF4-FFF2-40B4-BE49-F238E27FC236}">
                <a16:creationId xmlns:a16="http://schemas.microsoft.com/office/drawing/2014/main" id="{77AFD2C1-1240-4ECF-91B8-E9043D7E312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913774" y="1927275"/>
            <a:ext cx="10861179" cy="3807655"/>
          </a:xfrm>
        </p:spPr>
      </p:pic>
    </p:spTree>
    <p:extLst>
      <p:ext uri="{BB962C8B-B14F-4D97-AF65-F5344CB8AC3E}">
        <p14:creationId xmlns:p14="http://schemas.microsoft.com/office/powerpoint/2010/main" val="3711557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29F7D-C37A-41BC-949D-98CC37888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364451" cy="798088"/>
          </a:xfrm>
        </p:spPr>
        <p:txBody>
          <a:bodyPr/>
          <a:lstStyle/>
          <a:p>
            <a:r>
              <a:rPr lang="en-US" dirty="0"/>
              <a:t>WEPP model setup options</a:t>
            </a:r>
          </a:p>
        </p:txBody>
      </p:sp>
      <p:pic>
        <p:nvPicPr>
          <p:cNvPr id="4" name="Content Placeholder 3" descr="right-html.jpg">
            <a:extLst>
              <a:ext uri="{FF2B5EF4-FFF2-40B4-BE49-F238E27FC236}">
                <a16:creationId xmlns:a16="http://schemas.microsoft.com/office/drawing/2014/main" id="{9BC8681B-8275-4D70-A4DE-5434EBA5E6C8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2690" y="1416605"/>
            <a:ext cx="5410884" cy="5429042"/>
          </a:xfrm>
        </p:spPr>
      </p:pic>
    </p:spTree>
    <p:extLst>
      <p:ext uri="{BB962C8B-B14F-4D97-AF65-F5344CB8AC3E}">
        <p14:creationId xmlns:p14="http://schemas.microsoft.com/office/powerpoint/2010/main" val="1929667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CF3FF-E424-4EC4-A0EC-0C7967B3A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software pieces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AB295-72AC-4AD0-8BB9-D63F028B1C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b="1" dirty="0" err="1"/>
              <a:t>OpenLayers+Google</a:t>
            </a:r>
            <a:r>
              <a:rPr lang="en-US" b="1" dirty="0"/>
              <a:t> </a:t>
            </a:r>
            <a:r>
              <a:rPr lang="en-US" b="1" dirty="0" err="1"/>
              <a:t>Images+MapServer</a:t>
            </a:r>
            <a:r>
              <a:rPr lang="en-US" b="1" dirty="0"/>
              <a:t> </a:t>
            </a:r>
            <a:r>
              <a:rPr lang="en-US" dirty="0"/>
              <a:t>– Allows user to locate area of interest, assemble grids, visualize outputs. </a:t>
            </a:r>
          </a:p>
          <a:p>
            <a:pPr>
              <a:lnSpc>
                <a:spcPct val="90000"/>
              </a:lnSpc>
            </a:pPr>
            <a:r>
              <a:rPr lang="en-US" b="1" dirty="0"/>
              <a:t>GDAL</a:t>
            </a:r>
            <a:r>
              <a:rPr lang="en-US" dirty="0"/>
              <a:t> – Geospatial Data Abstraction Library, GIS processing functions.</a:t>
            </a:r>
          </a:p>
          <a:p>
            <a:pPr>
              <a:lnSpc>
                <a:spcPct val="90000"/>
              </a:lnSpc>
            </a:pPr>
            <a:r>
              <a:rPr lang="en-US" b="1" dirty="0"/>
              <a:t>TOPAZ</a:t>
            </a:r>
            <a:r>
              <a:rPr lang="en-US" dirty="0"/>
              <a:t> – Performs DEM analysis, watershed delineation, </a:t>
            </a:r>
            <a:r>
              <a:rPr lang="en-US" dirty="0" err="1"/>
              <a:t>subcatchments</a:t>
            </a:r>
            <a:r>
              <a:rPr lang="en-US" dirty="0"/>
              <a:t>, flow direction, channel network. </a:t>
            </a:r>
          </a:p>
          <a:p>
            <a:pPr>
              <a:lnSpc>
                <a:spcPct val="90000"/>
              </a:lnSpc>
            </a:pPr>
            <a:r>
              <a:rPr lang="en-US" b="1" dirty="0" err="1"/>
              <a:t>Prepwepp</a:t>
            </a:r>
            <a:r>
              <a:rPr lang="en-US" dirty="0"/>
              <a:t> – Builds WEPP inputs from grids, runs WEPP model, produces output maps.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194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8"/>
          <p:cNvSpPr txBox="1">
            <a:spLocks noGrp="1"/>
          </p:cNvSpPr>
          <p:nvPr>
            <p:ph type="title"/>
          </p:nvPr>
        </p:nvSpPr>
        <p:spPr>
          <a:xfrm>
            <a:off x="554183" y="345751"/>
            <a:ext cx="11083636" cy="89617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 dirty="0" smtClean="0"/>
              <a:t>Catena – CSU </a:t>
            </a:r>
            <a:endParaRPr dirty="0"/>
          </a:p>
        </p:txBody>
      </p:sp>
      <p:sp>
        <p:nvSpPr>
          <p:cNvPr id="148" name="Google Shape;148;p28"/>
          <p:cNvSpPr txBox="1">
            <a:spLocks noGrp="1"/>
          </p:cNvSpPr>
          <p:nvPr>
            <p:ph type="body" idx="1"/>
          </p:nvPr>
        </p:nvSpPr>
        <p:spPr>
          <a:xfrm>
            <a:off x="487071" y="1305957"/>
            <a:ext cx="11083636" cy="209118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pPr marL="463006" indent="-463006">
              <a:spcBef>
                <a:spcPts val="0"/>
              </a:spcBef>
            </a:pPr>
            <a:r>
              <a:rPr lang="en-US" dirty="0"/>
              <a:t>Lightweight web-based GIS core platform</a:t>
            </a:r>
          </a:p>
          <a:p>
            <a:pPr marL="463006" indent="-463006">
              <a:spcBef>
                <a:spcPts val="0"/>
              </a:spcBef>
            </a:pPr>
            <a:r>
              <a:rPr lang="en-US" dirty="0"/>
              <a:t>Software framework &amp; libraries for geospatial applications</a:t>
            </a:r>
          </a:p>
          <a:p>
            <a:pPr marL="463006" indent="-463006">
              <a:spcBef>
                <a:spcPts val="0"/>
              </a:spcBef>
            </a:pPr>
            <a:r>
              <a:rPr lang="en-US" dirty="0"/>
              <a:t>Plugin-based architecture - use as much or as little as you need</a:t>
            </a:r>
          </a:p>
          <a:p>
            <a:pPr marL="463006" indent="-463006">
              <a:spcBef>
                <a:spcPts val="0"/>
              </a:spcBef>
            </a:pPr>
            <a:r>
              <a:rPr lang="en-US" dirty="0"/>
              <a:t>Focus on the app, not the framework</a:t>
            </a:r>
          </a:p>
          <a:p>
            <a:pPr marL="463006" indent="-463006">
              <a:spcBef>
                <a:spcPts val="0"/>
              </a:spcBef>
            </a:pPr>
            <a:r>
              <a:rPr lang="en-US" dirty="0"/>
              <a:t>Core components</a:t>
            </a:r>
          </a:p>
          <a:p>
            <a:pPr marL="1080345" lvl="1" indent="-463006"/>
            <a:r>
              <a:rPr lang="en-US" dirty="0"/>
              <a:t>GIS</a:t>
            </a:r>
          </a:p>
          <a:p>
            <a:pPr marL="1080345" lvl="1" indent="-463006"/>
            <a:r>
              <a:rPr lang="en-US" dirty="0"/>
              <a:t>Compute (CSIP)</a:t>
            </a:r>
          </a:p>
          <a:p>
            <a:pPr marL="1080345" lvl="1" indent="-463006"/>
            <a:r>
              <a:rPr lang="en-US" dirty="0"/>
              <a:t>Content Management</a:t>
            </a:r>
          </a:p>
          <a:p>
            <a:pPr marL="1080345" lvl="1" indent="-463006"/>
            <a:r>
              <a:rPr lang="en-US" dirty="0"/>
              <a:t>Collaboration</a:t>
            </a:r>
          </a:p>
          <a:p>
            <a:pPr marL="676911" indent="-463006"/>
            <a:r>
              <a:rPr lang="en-US" dirty="0"/>
              <a:t>Direct data source access</a:t>
            </a:r>
          </a:p>
          <a:p>
            <a:pPr marL="676911" indent="-463006"/>
            <a:r>
              <a:rPr lang="en-US" dirty="0"/>
              <a:t>Workflow support</a:t>
            </a:r>
          </a:p>
          <a:p>
            <a:pPr marL="676911" indent="-463006"/>
            <a:r>
              <a:rPr lang="en-US" dirty="0"/>
              <a:t>Modular and microservices application approach for core Components, GIS, Data, Models</a:t>
            </a:r>
          </a:p>
          <a:p>
            <a:pPr marL="676911" indent="-463006"/>
            <a:r>
              <a:rPr lang="en-US" dirty="0"/>
              <a:t>Horizontal/Vertical scaling</a:t>
            </a:r>
          </a:p>
          <a:p>
            <a:pPr marL="676911" indent="-463006"/>
            <a:r>
              <a:rPr lang="en-US" dirty="0"/>
              <a:t>Brushing and Linking</a:t>
            </a:r>
          </a:p>
          <a:p>
            <a:pPr marL="676911" indent="-463006"/>
            <a:r>
              <a:rPr lang="en-US" dirty="0"/>
              <a:t>Contemporary Architecture / UI </a:t>
            </a:r>
          </a:p>
          <a:p>
            <a:pPr marL="676911" indent="-463006"/>
            <a:endParaRPr lang="en-US" dirty="0"/>
          </a:p>
        </p:txBody>
      </p:sp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4288A663-B917-4306-A564-771D6461F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3744" y="2457350"/>
            <a:ext cx="6105766" cy="2485533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4"/>
          <p:cNvSpPr txBox="1">
            <a:spLocks noGrp="1"/>
          </p:cNvSpPr>
          <p:nvPr>
            <p:ph type="title"/>
          </p:nvPr>
        </p:nvSpPr>
        <p:spPr>
          <a:xfrm>
            <a:off x="554183" y="798757"/>
            <a:ext cx="11083765" cy="89629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Libraries</a:t>
            </a:r>
            <a:endParaRPr/>
          </a:p>
        </p:txBody>
      </p:sp>
      <p:sp>
        <p:nvSpPr>
          <p:cNvPr id="352" name="Google Shape;352;p54"/>
          <p:cNvSpPr txBox="1">
            <a:spLocks noGrp="1"/>
          </p:cNvSpPr>
          <p:nvPr>
            <p:ph type="body" idx="1"/>
          </p:nvPr>
        </p:nvSpPr>
        <p:spPr>
          <a:xfrm>
            <a:off x="554183" y="2195191"/>
            <a:ext cx="10725353" cy="343535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pPr marL="463005" indent="-463005"/>
            <a:r>
              <a:rPr lang="en-US" dirty="0"/>
              <a:t>Leaflet: 1.2.0</a:t>
            </a:r>
            <a:endParaRPr dirty="0"/>
          </a:p>
          <a:p>
            <a:pPr marL="463005" indent="-463005"/>
            <a:r>
              <a:rPr lang="en-US" dirty="0" err="1"/>
              <a:t>OpenLayers</a:t>
            </a:r>
            <a:r>
              <a:rPr lang="en-US" dirty="0"/>
              <a:t>: 4.4.2</a:t>
            </a:r>
            <a:endParaRPr dirty="0"/>
          </a:p>
          <a:p>
            <a:pPr marL="463005" indent="-463005"/>
            <a:r>
              <a:rPr lang="en-US" dirty="0"/>
              <a:t>Redis: 2.10.5</a:t>
            </a:r>
            <a:endParaRPr dirty="0"/>
          </a:p>
          <a:p>
            <a:pPr marL="463005" indent="-463005"/>
            <a:r>
              <a:rPr lang="en-US" dirty="0"/>
              <a:t>MongoDB: 3.6</a:t>
            </a:r>
          </a:p>
          <a:p>
            <a:pPr marL="463005" indent="-463005"/>
            <a:r>
              <a:rPr lang="en-US" dirty="0"/>
              <a:t>Django</a:t>
            </a:r>
            <a:endParaRPr dirty="0"/>
          </a:p>
        </p:txBody>
      </p:sp>
      <p:pic>
        <p:nvPicPr>
          <p:cNvPr id="353" name="Google Shape;35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82287" y="502412"/>
            <a:ext cx="6206293" cy="586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66"/>
          <p:cNvSpPr txBox="1">
            <a:spLocks noGrp="1"/>
          </p:cNvSpPr>
          <p:nvPr>
            <p:ph type="title"/>
          </p:nvPr>
        </p:nvSpPr>
        <p:spPr>
          <a:xfrm>
            <a:off x="475742" y="395345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Catena Applications</a:t>
            </a:r>
            <a:endParaRPr/>
          </a:p>
        </p:txBody>
      </p:sp>
      <p:sp>
        <p:nvSpPr>
          <p:cNvPr id="437" name="Google Shape;437;p66"/>
          <p:cNvSpPr/>
          <p:nvPr/>
        </p:nvSpPr>
        <p:spPr>
          <a:xfrm>
            <a:off x="4011816" y="1180694"/>
            <a:ext cx="3473735" cy="705971"/>
          </a:xfrm>
          <a:prstGeom prst="rect">
            <a:avLst/>
          </a:prstGeom>
          <a:solidFill>
            <a:srgbClr val="A4C2F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80669" tIns="80669" rIns="80669" bIns="80669" anchor="ctr" anchorCtr="0">
            <a:noAutofit/>
          </a:bodyPr>
          <a:lstStyle/>
          <a:p>
            <a:pPr algn="ctr"/>
            <a:r>
              <a:rPr lang="en-US" sz="2118"/>
              <a:t>Catena Platform</a:t>
            </a:r>
            <a:endParaRPr sz="2118"/>
          </a:p>
        </p:txBody>
      </p:sp>
      <p:pic>
        <p:nvPicPr>
          <p:cNvPr id="438" name="Google Shape;438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8253" y="1652684"/>
            <a:ext cx="2478476" cy="1322469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66"/>
          <p:cNvSpPr txBox="1"/>
          <p:nvPr/>
        </p:nvSpPr>
        <p:spPr>
          <a:xfrm>
            <a:off x="8131477" y="1245712"/>
            <a:ext cx="3059206" cy="75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669" tIns="80669" rIns="80669" bIns="80669" anchor="t" anchorCtr="0">
            <a:noAutofit/>
          </a:bodyPr>
          <a:lstStyle/>
          <a:p>
            <a:r>
              <a:rPr lang="en-US" sz="1588" dirty="0"/>
              <a:t>Cadel</a:t>
            </a:r>
            <a:endParaRPr sz="1588" dirty="0"/>
          </a:p>
        </p:txBody>
      </p:sp>
      <p:cxnSp>
        <p:nvCxnSpPr>
          <p:cNvPr id="440" name="Google Shape;440;p66"/>
          <p:cNvCxnSpPr>
            <a:cxnSpLocks/>
            <a:stCxn id="437" idx="2"/>
            <a:endCxn id="438" idx="1"/>
          </p:cNvCxnSpPr>
          <p:nvPr/>
        </p:nvCxnSpPr>
        <p:spPr>
          <a:xfrm rot="16200000" flipH="1">
            <a:off x="6769841" y="865507"/>
            <a:ext cx="427254" cy="2469569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pic>
        <p:nvPicPr>
          <p:cNvPr id="441" name="Google Shape;441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46983" y="3438719"/>
            <a:ext cx="1656826" cy="1163576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66"/>
          <p:cNvSpPr txBox="1"/>
          <p:nvPr/>
        </p:nvSpPr>
        <p:spPr>
          <a:xfrm>
            <a:off x="8247529" y="3057719"/>
            <a:ext cx="3059206" cy="470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669" tIns="80669" rIns="80669" bIns="80669" anchor="t" anchorCtr="0">
            <a:noAutofit/>
          </a:bodyPr>
          <a:lstStyle/>
          <a:p>
            <a:r>
              <a:rPr lang="en-US" sz="1588"/>
              <a:t>FICUS</a:t>
            </a:r>
            <a:endParaRPr sz="1588"/>
          </a:p>
        </p:txBody>
      </p:sp>
      <p:cxnSp>
        <p:nvCxnSpPr>
          <p:cNvPr id="443" name="Google Shape;443;p66"/>
          <p:cNvCxnSpPr>
            <a:cxnSpLocks/>
            <a:stCxn id="437" idx="2"/>
            <a:endCxn id="441" idx="1"/>
          </p:cNvCxnSpPr>
          <p:nvPr/>
        </p:nvCxnSpPr>
        <p:spPr>
          <a:xfrm rot="16200000" flipH="1">
            <a:off x="5980912" y="1654436"/>
            <a:ext cx="2133842" cy="2598299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pic>
        <p:nvPicPr>
          <p:cNvPr id="444" name="Google Shape;444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1706" y="3181986"/>
            <a:ext cx="4901051" cy="3051529"/>
          </a:xfrm>
          <a:prstGeom prst="rect">
            <a:avLst/>
          </a:prstGeom>
          <a:noFill/>
          <a:ln>
            <a:noFill/>
          </a:ln>
        </p:spPr>
      </p:pic>
      <p:sp>
        <p:nvSpPr>
          <p:cNvPr id="445" name="Google Shape;445;p66"/>
          <p:cNvSpPr txBox="1"/>
          <p:nvPr/>
        </p:nvSpPr>
        <p:spPr>
          <a:xfrm>
            <a:off x="145676" y="2693581"/>
            <a:ext cx="3059206" cy="470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669" tIns="80669" rIns="80669" bIns="80669" anchor="t" anchorCtr="0">
            <a:noAutofit/>
          </a:bodyPr>
          <a:lstStyle/>
          <a:p>
            <a:r>
              <a:rPr lang="en-US" sz="1588"/>
              <a:t>Catena GIS</a:t>
            </a:r>
            <a:endParaRPr sz="1588"/>
          </a:p>
        </p:txBody>
      </p:sp>
      <p:cxnSp>
        <p:nvCxnSpPr>
          <p:cNvPr id="446" name="Google Shape;446;p66"/>
          <p:cNvCxnSpPr>
            <a:stCxn id="437" idx="2"/>
            <a:endCxn id="444" idx="3"/>
          </p:cNvCxnSpPr>
          <p:nvPr/>
        </p:nvCxnSpPr>
        <p:spPr>
          <a:xfrm rot="5400000">
            <a:off x="4015178" y="2974245"/>
            <a:ext cx="2821086" cy="645927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sp>
        <p:nvSpPr>
          <p:cNvPr id="13" name="Google Shape;439;p66">
            <a:extLst>
              <a:ext uri="{FF2B5EF4-FFF2-40B4-BE49-F238E27FC236}">
                <a16:creationId xmlns:a16="http://schemas.microsoft.com/office/drawing/2014/main" id="{94013370-FB28-4BAC-871B-2C94E36C1CF3}"/>
              </a:ext>
            </a:extLst>
          </p:cNvPr>
          <p:cNvSpPr txBox="1"/>
          <p:nvPr/>
        </p:nvSpPr>
        <p:spPr>
          <a:xfrm>
            <a:off x="8197027" y="4623952"/>
            <a:ext cx="3059206" cy="753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0669" tIns="80669" rIns="80669" bIns="80669" anchor="t" anchorCtr="0">
            <a:noAutofit/>
          </a:bodyPr>
          <a:lstStyle/>
          <a:p>
            <a:r>
              <a:rPr lang="en-US" sz="1588" dirty="0"/>
              <a:t>CLASIC</a:t>
            </a:r>
          </a:p>
          <a:p>
            <a:endParaRPr sz="1588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D3D29AC-B508-422A-B083-4D117FD5DA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779"/>
          <a:stretch/>
        </p:blipFill>
        <p:spPr>
          <a:xfrm>
            <a:off x="8346983" y="4988899"/>
            <a:ext cx="1593810" cy="11439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7" name="Google Shape;443;p66">
            <a:extLst>
              <a:ext uri="{FF2B5EF4-FFF2-40B4-BE49-F238E27FC236}">
                <a16:creationId xmlns:a16="http://schemas.microsoft.com/office/drawing/2014/main" id="{9E34C34A-237F-4CA7-B5AC-37D85F9E8F99}"/>
              </a:ext>
            </a:extLst>
          </p:cNvPr>
          <p:cNvCxnSpPr>
            <a:cxnSpLocks/>
            <a:stCxn id="437" idx="2"/>
            <a:endCxn id="14" idx="1"/>
          </p:cNvCxnSpPr>
          <p:nvPr/>
        </p:nvCxnSpPr>
        <p:spPr>
          <a:xfrm rot="16200000" flipH="1">
            <a:off x="5210731" y="2424617"/>
            <a:ext cx="3674204" cy="2598299"/>
          </a:xfrm>
          <a:prstGeom prst="bentConnector2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CEB044-AD42-4239-A7E1-F73BF80D9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3" y="1610561"/>
            <a:ext cx="4081867" cy="4572752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Purpose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Delineating a watershed’s boundaries and a set of internal response elements or polygons with geospatial attribute tables is an essential part of generating input parameter sets for distributed hydrological models.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Cadel implements a generic methodology of such a delineation process and services workflow. The current version produces specific topology and routing input files for the Agricultural Ecosystem Services (</a:t>
            </a:r>
            <a:r>
              <a:rPr lang="en-US" dirty="0" err="1"/>
              <a:t>AgES</a:t>
            </a:r>
            <a:r>
              <a:rPr lang="en-US" dirty="0"/>
              <a:t>) distributed watershed model. Attributes assigned to each HRU include terrain attributes with optional soil, land use, and hydrogeologic identifiers provides as geospatial input layers.</a:t>
            </a:r>
          </a:p>
          <a:p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CSIP services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err="1"/>
              <a:t>csip</a:t>
            </a:r>
            <a:r>
              <a:rPr lang="en-US" dirty="0"/>
              <a:t>-watershed</a:t>
            </a:r>
          </a:p>
          <a:p>
            <a:pPr marL="218758" lvl="1">
              <a:spcBef>
                <a:spcPts val="0"/>
              </a:spcBef>
              <a:spcAft>
                <a:spcPts val="600"/>
              </a:spcAft>
            </a:pPr>
            <a:r>
              <a:rPr lang="en-US" dirty="0" err="1"/>
              <a:t>TauDEM</a:t>
            </a:r>
            <a:r>
              <a:rPr lang="en-US" dirty="0"/>
              <a:t> Method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Flow direction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Flow accumulation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Stream raster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Stream network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 err="1"/>
              <a:t>Peuker</a:t>
            </a:r>
            <a:r>
              <a:rPr lang="en-US" sz="1200" dirty="0"/>
              <a:t>-Douglas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Gage watershed</a:t>
            </a:r>
          </a:p>
          <a:p>
            <a:pPr marL="402336" lvl="2">
              <a:lnSpc>
                <a:spcPct val="100000"/>
              </a:lnSpc>
              <a:spcBef>
                <a:spcPts val="0"/>
              </a:spcBef>
            </a:pPr>
            <a:r>
              <a:rPr lang="en-US" sz="1200" dirty="0"/>
              <a:t>etc.</a:t>
            </a:r>
          </a:p>
          <a:p>
            <a:pPr marL="218758" lvl="1">
              <a:spcBef>
                <a:spcPts val="0"/>
              </a:spcBef>
              <a:spcAft>
                <a:spcPts val="600"/>
              </a:spcAft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38D97E-7D01-456B-9574-0F2A92956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Catchment Delineation - Cadel (ARS)</a:t>
            </a:r>
          </a:p>
        </p:txBody>
      </p:sp>
      <p:pic>
        <p:nvPicPr>
          <p:cNvPr id="3074" name="Picture 2" descr="https://alm.engr.colostate.edu/cb/displayDocument/Topology.jpg?raw=true&amp;doc_id=44607">
            <a:extLst>
              <a:ext uri="{FF2B5EF4-FFF2-40B4-BE49-F238E27FC236}">
                <a16:creationId xmlns:a16="http://schemas.microsoft.com/office/drawing/2014/main" id="{8A799CFE-839A-41A1-A174-20ADF8FECF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" t="10528" r="34124" b="4187"/>
          <a:stretch/>
        </p:blipFill>
        <p:spPr bwMode="auto">
          <a:xfrm>
            <a:off x="5124679" y="1610561"/>
            <a:ext cx="6462887" cy="4633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out">
            <a:extLst>
              <a:ext uri="{FF2B5EF4-FFF2-40B4-BE49-F238E27FC236}">
                <a16:creationId xmlns:a16="http://schemas.microsoft.com/office/drawing/2014/main" id="{470F47E2-EF83-4447-95D7-80200D956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715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904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0415F-6D86-45F5-BAFB-05623A0AF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3E7308-9025-4A2A-9D50-5AC5D750B1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Web based application to run WEPP watershed simulations</a:t>
            </a:r>
          </a:p>
          <a:p>
            <a:r>
              <a:rPr lang="en-US" dirty="0"/>
              <a:t>Web based application to run several hillslope profiles for spatial soil loss</a:t>
            </a:r>
          </a:p>
          <a:p>
            <a:r>
              <a:rPr lang="en-US" dirty="0"/>
              <a:t>Generate slope profiles from DEM’s</a:t>
            </a:r>
          </a:p>
          <a:p>
            <a:r>
              <a:rPr lang="en-US" dirty="0"/>
              <a:t>Use existing CSIP services for managements (CRLMOD), soils and climates.</a:t>
            </a:r>
          </a:p>
          <a:p>
            <a:r>
              <a:rPr lang="en-US" dirty="0"/>
              <a:t>Develop new service for WEPP watershed model</a:t>
            </a:r>
          </a:p>
          <a:p>
            <a:r>
              <a:rPr lang="en-US" dirty="0"/>
              <a:t>WEPP watershed services run on CSU and NRCS CSIP platform</a:t>
            </a:r>
          </a:p>
          <a:p>
            <a:r>
              <a:rPr lang="en-US" dirty="0"/>
              <a:t>Use CSU </a:t>
            </a:r>
            <a:r>
              <a:rPr lang="en-US" dirty="0" err="1"/>
              <a:t>eRAMS</a:t>
            </a:r>
            <a:r>
              <a:rPr lang="en-US" dirty="0"/>
              <a:t>/Catena platform for user interface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730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Google Shape;451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63233" y="2200941"/>
            <a:ext cx="5619728" cy="2998588"/>
          </a:xfrm>
          <a:prstGeom prst="rect">
            <a:avLst/>
          </a:prstGeom>
          <a:noFill/>
          <a:ln>
            <a:noFill/>
          </a:ln>
        </p:spPr>
      </p:pic>
      <p:sp>
        <p:nvSpPr>
          <p:cNvPr id="452" name="Google Shape;452;p67"/>
          <p:cNvSpPr txBox="1">
            <a:spLocks noGrp="1"/>
          </p:cNvSpPr>
          <p:nvPr>
            <p:ph type="title"/>
          </p:nvPr>
        </p:nvSpPr>
        <p:spPr>
          <a:xfrm>
            <a:off x="464536" y="641875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 dirty="0"/>
              <a:t>Catchment Delineation CADEL</a:t>
            </a:r>
            <a:endParaRPr dirty="0"/>
          </a:p>
        </p:txBody>
      </p:sp>
      <p:pic>
        <p:nvPicPr>
          <p:cNvPr id="453" name="Google Shape;453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751" y="2227611"/>
            <a:ext cx="5519801" cy="29452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68"/>
          <p:cNvSpPr txBox="1">
            <a:spLocks noGrp="1"/>
          </p:cNvSpPr>
          <p:nvPr>
            <p:ph type="title"/>
          </p:nvPr>
        </p:nvSpPr>
        <p:spPr>
          <a:xfrm>
            <a:off x="464536" y="641875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Catchment Delineation </a:t>
            </a:r>
            <a:endParaRPr/>
          </a:p>
        </p:txBody>
      </p:sp>
      <p:pic>
        <p:nvPicPr>
          <p:cNvPr id="459" name="Google Shape;459;p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6647" y="1612963"/>
            <a:ext cx="8695765" cy="46399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8682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7149D7-8F07-4285-8B30-C86720ACB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4" y="1604211"/>
            <a:ext cx="4310466" cy="4572752"/>
          </a:xfrm>
        </p:spPr>
        <p:txBody>
          <a:bodyPr/>
          <a:lstStyle/>
          <a:p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Purpose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The “Framework for Integrating Complex Uncertain Systems” (FICUS) is a computational framework to support federated models of complex uncertain systems and enable information support for multiple interconnected social, infrastructural, and environmental models.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FICUS research goals are to develop a neighborhood scale geo-temporal analysis tool quantifying data and application uncertainty and forecasting near future environmental, social, and infrastructural change.</a:t>
            </a:r>
          </a:p>
          <a:p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CSIP Services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err="1"/>
              <a:t>csip-transims</a:t>
            </a:r>
            <a:endParaRPr lang="en-US" dirty="0"/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err="1"/>
              <a:t>csip</a:t>
            </a:r>
            <a:r>
              <a:rPr lang="en-US" dirty="0"/>
              <a:t>-HISSA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09083F-9D31-4BB5-8B6E-985A49396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Framework for Integrating Complex Uncertain Systems FICUS (USACE)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12794C-26B0-486A-AC27-A6559C64A9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889"/>
          <a:stretch/>
        </p:blipFill>
        <p:spPr>
          <a:xfrm>
            <a:off x="5208739" y="1604211"/>
            <a:ext cx="6378827" cy="4572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973791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69"/>
          <p:cNvSpPr txBox="1">
            <a:spLocks noGrp="1"/>
          </p:cNvSpPr>
          <p:nvPr>
            <p:ph type="title"/>
          </p:nvPr>
        </p:nvSpPr>
        <p:spPr>
          <a:xfrm>
            <a:off x="621419" y="821162"/>
            <a:ext cx="11671412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Framework for Integrating the Complexity of Uncertain Systems (FICUS)</a:t>
            </a:r>
            <a:endParaRPr/>
          </a:p>
        </p:txBody>
      </p:sp>
      <p:sp>
        <p:nvSpPr>
          <p:cNvPr id="465" name="Google Shape;465;p69"/>
          <p:cNvSpPr txBox="1">
            <a:spLocks noGrp="1"/>
          </p:cNvSpPr>
          <p:nvPr>
            <p:ph type="body" idx="1"/>
          </p:nvPr>
        </p:nvSpPr>
        <p:spPr>
          <a:xfrm>
            <a:off x="554183" y="2195191"/>
            <a:ext cx="11083765" cy="2091176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pPr marL="0" indent="0">
              <a:buNone/>
            </a:pPr>
            <a:r>
              <a:rPr lang="en-US"/>
              <a:t>Feature Animation</a:t>
            </a:r>
            <a:endParaRPr/>
          </a:p>
          <a:p>
            <a:pPr marL="0" indent="0">
              <a:buNone/>
            </a:pPr>
            <a:r>
              <a:rPr lang="en-US"/>
              <a:t>Statistics</a:t>
            </a:r>
            <a:endParaRPr/>
          </a:p>
          <a:p>
            <a:pPr marL="0" indent="0">
              <a:buNone/>
            </a:pPr>
            <a:endParaRPr/>
          </a:p>
        </p:txBody>
      </p:sp>
      <p:pic>
        <p:nvPicPr>
          <p:cNvPr id="466" name="Google Shape;466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28030" y="1770089"/>
            <a:ext cx="6308913" cy="44307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70"/>
          <p:cNvSpPr txBox="1">
            <a:spLocks noGrp="1"/>
          </p:cNvSpPr>
          <p:nvPr>
            <p:ph type="title"/>
          </p:nvPr>
        </p:nvSpPr>
        <p:spPr>
          <a:xfrm>
            <a:off x="3406588" y="1013030"/>
            <a:ext cx="8220176" cy="699353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endParaRPr/>
          </a:p>
        </p:txBody>
      </p:sp>
      <p:pic>
        <p:nvPicPr>
          <p:cNvPr id="472" name="Google Shape;47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6590" y="550963"/>
            <a:ext cx="8119550" cy="4805448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70"/>
          <p:cNvSpPr txBox="1">
            <a:spLocks noGrp="1"/>
          </p:cNvSpPr>
          <p:nvPr>
            <p:ph type="title"/>
          </p:nvPr>
        </p:nvSpPr>
        <p:spPr>
          <a:xfrm>
            <a:off x="554183" y="798757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FICUS</a:t>
            </a:r>
            <a:endParaRPr/>
          </a:p>
        </p:txBody>
      </p:sp>
      <p:sp>
        <p:nvSpPr>
          <p:cNvPr id="474" name="Google Shape;474;p70"/>
          <p:cNvSpPr txBox="1">
            <a:spLocks noGrp="1"/>
          </p:cNvSpPr>
          <p:nvPr>
            <p:ph type="body" idx="1"/>
          </p:nvPr>
        </p:nvSpPr>
        <p:spPr>
          <a:xfrm>
            <a:off x="374889" y="2183985"/>
            <a:ext cx="2919893" cy="2091176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pPr marL="0" indent="0">
              <a:buNone/>
            </a:pPr>
            <a:r>
              <a:rPr lang="en-US" dirty="0"/>
              <a:t>Brushing</a:t>
            </a:r>
            <a:endParaRPr dirty="0"/>
          </a:p>
          <a:p>
            <a:pPr marL="0" indent="0">
              <a:buNone/>
            </a:pPr>
            <a:r>
              <a:rPr lang="en-US" dirty="0" err="1"/>
              <a:t>Mapextend</a:t>
            </a:r>
            <a:endParaRPr dirty="0"/>
          </a:p>
          <a:p>
            <a:pPr marL="0" indent="0">
              <a:buNone/>
            </a:pPr>
            <a:r>
              <a:rPr lang="en-US" dirty="0"/>
              <a:t>Feature selection</a:t>
            </a:r>
            <a:endParaRPr dirty="0"/>
          </a:p>
          <a:p>
            <a:pPr marL="0" indent="0">
              <a:buNone/>
            </a:pPr>
            <a:r>
              <a:rPr lang="en-US" dirty="0"/>
              <a:t>Analysis (Gray Swan stats)</a:t>
            </a:r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7A0919-9C3F-4722-97EA-F0FD7D3D7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434" y="1604211"/>
            <a:ext cx="3938538" cy="4572752"/>
          </a:xfrm>
        </p:spPr>
        <p:txBody>
          <a:bodyPr/>
          <a:lstStyle/>
          <a:p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Purpose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Community-enabled Lifecycle Analysis of Stormwater Infrastructure Costs (CLASIC) is a screening tool utilizing a lifecycle cost framework to support stormwater infrastructure decisions on extent and combinations of green, hybrid green-gray, and gray infrastructure practices.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/>
              <a:t>Users can create scenarios of stormwater control measures including climate and land use projections to assess lifecycle costs, performance, and co-benefits associated with those scenarios.</a:t>
            </a:r>
          </a:p>
          <a:p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CSIP – Services</a:t>
            </a:r>
          </a:p>
          <a:p>
            <a:pPr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 err="1"/>
              <a:t>csip-swmm</a:t>
            </a:r>
            <a:r>
              <a:rPr lang="en-US" dirty="0"/>
              <a:t>:  Storm Water Management Model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74EE3B-4F38-4BE7-9FC6-8605B6AF3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Community-enabled Lifecycle Analysis of Stormwater Infrastructure Costs (EPA)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6B14F6-DBC3-4646-B23F-86740659C7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79"/>
          <a:stretch/>
        </p:blipFill>
        <p:spPr>
          <a:xfrm>
            <a:off x="5216506" y="1604210"/>
            <a:ext cx="6371060" cy="457275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02473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71"/>
          <p:cNvSpPr txBox="1">
            <a:spLocks noGrp="1"/>
          </p:cNvSpPr>
          <p:nvPr>
            <p:ph type="title"/>
          </p:nvPr>
        </p:nvSpPr>
        <p:spPr>
          <a:xfrm>
            <a:off x="554183" y="798757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endParaRPr dirty="0"/>
          </a:p>
          <a:p>
            <a:endParaRPr dirty="0"/>
          </a:p>
          <a:p>
            <a:r>
              <a:rPr lang="en-US" dirty="0"/>
              <a:t>Catena GIS</a:t>
            </a:r>
            <a:endParaRPr dirty="0"/>
          </a:p>
        </p:txBody>
      </p:sp>
      <p:pic>
        <p:nvPicPr>
          <p:cNvPr id="481" name="Google Shape;481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331" y="3179339"/>
            <a:ext cx="4737397" cy="2962478"/>
          </a:xfrm>
          <a:prstGeom prst="rect">
            <a:avLst/>
          </a:prstGeom>
          <a:noFill/>
          <a:ln>
            <a:noFill/>
          </a:ln>
        </p:spPr>
      </p:pic>
      <p:pic>
        <p:nvPicPr>
          <p:cNvPr id="482" name="Google Shape;482;p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66765" y="989052"/>
            <a:ext cx="6122999" cy="3812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72"/>
          <p:cNvSpPr txBox="1">
            <a:spLocks noGrp="1"/>
          </p:cNvSpPr>
          <p:nvPr>
            <p:ph type="title"/>
          </p:nvPr>
        </p:nvSpPr>
        <p:spPr>
          <a:xfrm>
            <a:off x="498153" y="388000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Layer Management</a:t>
            </a:r>
            <a:endParaRPr/>
          </a:p>
        </p:txBody>
      </p:sp>
      <p:pic>
        <p:nvPicPr>
          <p:cNvPr id="488" name="Google Shape;488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2029" y="2737105"/>
            <a:ext cx="5516580" cy="34647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89" name="Google Shape;489;p72"/>
          <p:cNvPicPr preferRelativeResize="0"/>
          <p:nvPr/>
        </p:nvPicPr>
        <p:blipFill rotWithShape="1">
          <a:blip r:embed="rId4">
            <a:alphaModFix/>
          </a:blip>
          <a:srcRect t="5775"/>
          <a:stretch/>
        </p:blipFill>
        <p:spPr>
          <a:xfrm>
            <a:off x="8313331" y="618199"/>
            <a:ext cx="3593560" cy="5401235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72"/>
          <p:cNvSpPr txBox="1">
            <a:spLocks noGrp="1"/>
          </p:cNvSpPr>
          <p:nvPr>
            <p:ph type="body" idx="1"/>
          </p:nvPr>
        </p:nvSpPr>
        <p:spPr>
          <a:xfrm>
            <a:off x="442124" y="1284294"/>
            <a:ext cx="11083765" cy="2091176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pPr marL="0" indent="0">
              <a:buNone/>
            </a:pPr>
            <a:r>
              <a:rPr lang="en-US"/>
              <a:t>Layer Grouping, Tagging</a:t>
            </a:r>
            <a:endParaRPr/>
          </a:p>
          <a:p>
            <a:pPr marL="0" indent="0">
              <a:buNone/>
            </a:pPr>
            <a:r>
              <a:rPr lang="en-US"/>
              <a:t>Meta data</a:t>
            </a:r>
            <a:endParaRPr/>
          </a:p>
          <a:p>
            <a:pPr marL="0" indent="0">
              <a:buNone/>
            </a:pPr>
            <a:r>
              <a:rPr lang="en-US"/>
              <a:t>Public Data Sources</a:t>
            </a:r>
            <a:endParaRPr/>
          </a:p>
          <a:p>
            <a:pPr marL="0" indent="0">
              <a:buNone/>
            </a:pPr>
            <a:r>
              <a:rPr lang="en-US"/>
              <a:t>Properties</a:t>
            </a:r>
            <a:endParaRPr/>
          </a:p>
          <a:p>
            <a:pPr marL="0" indent="0">
              <a:buNone/>
            </a:pPr>
            <a:r>
              <a:rPr lang="en-US"/>
              <a:t>Classification</a:t>
            </a:r>
            <a:endParaRPr/>
          </a:p>
          <a:p>
            <a:pPr marL="0" indent="0">
              <a:buNone/>
            </a:pPr>
            <a:endParaRPr/>
          </a:p>
        </p:txBody>
      </p:sp>
      <p:pic>
        <p:nvPicPr>
          <p:cNvPr id="491" name="Google Shape;491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51177" y="528824"/>
            <a:ext cx="2073089" cy="2208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73"/>
          <p:cNvSpPr txBox="1">
            <a:spLocks noGrp="1"/>
          </p:cNvSpPr>
          <p:nvPr>
            <p:ph type="title"/>
          </p:nvPr>
        </p:nvSpPr>
        <p:spPr>
          <a:xfrm>
            <a:off x="554183" y="798757"/>
            <a:ext cx="11083765" cy="896294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b" anchorCtr="0">
            <a:noAutofit/>
          </a:bodyPr>
          <a:lstStyle/>
          <a:p>
            <a:r>
              <a:rPr lang="en-US"/>
              <a:t>Geoprocessing</a:t>
            </a:r>
            <a:endParaRPr/>
          </a:p>
        </p:txBody>
      </p:sp>
      <p:pic>
        <p:nvPicPr>
          <p:cNvPr id="497" name="Google Shape;497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72486" y="1695045"/>
            <a:ext cx="5375471" cy="4272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98" name="Google Shape;498;p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52677" y="457529"/>
            <a:ext cx="3185272" cy="36811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99" name="Google Shape;499;p73"/>
          <p:cNvCxnSpPr>
            <a:stCxn id="498" idx="1"/>
          </p:cNvCxnSpPr>
          <p:nvPr/>
        </p:nvCxnSpPr>
        <p:spPr>
          <a:xfrm flipH="1">
            <a:off x="6686559" y="2298095"/>
            <a:ext cx="1766118" cy="2582206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500" name="Google Shape;500;p73"/>
          <p:cNvSpPr txBox="1">
            <a:spLocks noGrp="1"/>
          </p:cNvSpPr>
          <p:nvPr>
            <p:ph type="body" idx="1"/>
          </p:nvPr>
        </p:nvSpPr>
        <p:spPr>
          <a:xfrm>
            <a:off x="262830" y="2785750"/>
            <a:ext cx="11083765" cy="2091176"/>
          </a:xfrm>
          <a:prstGeom prst="rect">
            <a:avLst/>
          </a:prstGeom>
        </p:spPr>
        <p:txBody>
          <a:bodyPr spcFirstLastPara="1" vert="horz" wrap="square" lIns="80669" tIns="80669" rIns="80669" bIns="80669" rtlCol="0" anchor="t" anchorCtr="0">
            <a:noAutofit/>
          </a:bodyPr>
          <a:lstStyle/>
          <a:p>
            <a:r>
              <a:rPr lang="en-US"/>
              <a:t>Search for a tool</a:t>
            </a:r>
            <a:endParaRPr/>
          </a:p>
          <a:p>
            <a:pPr marL="0" indent="0">
              <a:buNone/>
            </a:pP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Placeholder 2"/>
          <p:cNvSpPr>
            <a:spLocks noGrp="1"/>
          </p:cNvSpPr>
          <p:nvPr>
            <p:ph idx="1"/>
          </p:nvPr>
        </p:nvSpPr>
        <p:spPr>
          <a:xfrm>
            <a:off x="1638300" y="914400"/>
            <a:ext cx="8915400" cy="5715000"/>
          </a:xfrm>
          <a:solidFill>
            <a:schemeClr val="bg1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sz="3300" dirty="0"/>
              <a:t>Developed by Iowa State University</a:t>
            </a:r>
          </a:p>
          <a:p>
            <a:r>
              <a:rPr lang="en-US" sz="3300" dirty="0">
                <a:hlinkClick r:id="rId2"/>
              </a:rPr>
              <a:t>https://www.dailyerosion.org/</a:t>
            </a:r>
            <a:endParaRPr lang="en-US" sz="3300" dirty="0"/>
          </a:p>
          <a:p>
            <a:r>
              <a:rPr lang="en-US" sz="3300" dirty="0"/>
              <a:t>Modern spatial data and remote sensing makes it </a:t>
            </a:r>
            <a:r>
              <a:rPr lang="en-US" sz="3300" i="1" dirty="0"/>
              <a:t>possible</a:t>
            </a:r>
            <a:r>
              <a:rPr lang="en-US" sz="3300" dirty="0"/>
              <a:t> to generate high-resolution inputs for Water Erosion Prediction Project (WEPP) model</a:t>
            </a:r>
          </a:p>
          <a:p>
            <a:pPr lvl="1"/>
            <a:r>
              <a:rPr lang="en-US" sz="3100" dirty="0"/>
              <a:t>Use discrete </a:t>
            </a:r>
            <a:r>
              <a:rPr lang="en-US" sz="3100" dirty="0" err="1"/>
              <a:t>flowpaths</a:t>
            </a:r>
            <a:r>
              <a:rPr lang="en-US" sz="3100" dirty="0"/>
              <a:t> from LiDAR-derived DEM</a:t>
            </a:r>
          </a:p>
          <a:p>
            <a:pPr lvl="2"/>
            <a:r>
              <a:rPr lang="en-US" sz="2700" dirty="0"/>
              <a:t>Overlay on other appropriate data sources</a:t>
            </a:r>
          </a:p>
          <a:p>
            <a:pPr lvl="1"/>
            <a:r>
              <a:rPr lang="en-US" sz="3100" dirty="0"/>
              <a:t>Use a HUC12 watershed spatial framework with approximately 125 </a:t>
            </a:r>
            <a:r>
              <a:rPr lang="en-US" sz="3100" dirty="0" err="1"/>
              <a:t>flowpaths</a:t>
            </a:r>
            <a:r>
              <a:rPr lang="en-US" sz="3100" dirty="0"/>
              <a:t> per watershed</a:t>
            </a:r>
          </a:p>
          <a:p>
            <a:pPr lvl="2"/>
            <a:r>
              <a:rPr lang="en-US" sz="2700" dirty="0"/>
              <a:t>2,500 HUC12 watersheds</a:t>
            </a:r>
          </a:p>
          <a:p>
            <a:pPr lvl="3"/>
            <a:r>
              <a:rPr lang="en-US" sz="2300" dirty="0"/>
              <a:t>Each approximately 100 km</a:t>
            </a:r>
            <a:r>
              <a:rPr lang="en-US" sz="2300" baseline="30000" dirty="0"/>
              <a:t>2</a:t>
            </a:r>
          </a:p>
          <a:p>
            <a:pPr lvl="3"/>
            <a:r>
              <a:rPr lang="en-US" sz="2300" dirty="0"/>
              <a:t>Over 280,000 </a:t>
            </a:r>
            <a:r>
              <a:rPr lang="en-US" sz="2300" dirty="0" err="1"/>
              <a:t>flowpaths</a:t>
            </a:r>
            <a:r>
              <a:rPr lang="en-US" sz="2300" dirty="0"/>
              <a:t> modeled daily</a:t>
            </a:r>
            <a:endParaRPr lang="en-US" sz="2300" baseline="30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79863" y="0"/>
            <a:ext cx="10660566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88008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68664-0699-47A6-BF5D-9B798A864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723093-0862-4195-B826-14E090B8944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WEPP watershed model is included with hillslope model currently deployed</a:t>
            </a:r>
          </a:p>
          <a:p>
            <a:r>
              <a:rPr lang="en-US" dirty="0"/>
              <a:t>Need to develop CSIP service link with WEPP watershed FORTRAN model</a:t>
            </a:r>
          </a:p>
          <a:p>
            <a:r>
              <a:rPr lang="en-US" dirty="0"/>
              <a:t>Just starting to look at design for software components</a:t>
            </a:r>
          </a:p>
          <a:p>
            <a:r>
              <a:rPr lang="en-US" dirty="0"/>
              <a:t>Will be able to reuse some code from existing WEPP web watershed project</a:t>
            </a:r>
          </a:p>
          <a:p>
            <a:r>
              <a:rPr lang="en-US" dirty="0"/>
              <a:t>CSU will be working on User interface and NSERL on WEPP watershed web service – awaiting ARS funds to be transferred to CSU</a:t>
            </a:r>
          </a:p>
          <a:p>
            <a:r>
              <a:rPr lang="en-US" dirty="0"/>
              <a:t>Initial prototype with limited features scheduled for September 2019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85161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BF002-11D3-4271-98FE-A2CBDB7F2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3ADF88-EE48-4823-84EE-A180DFF3D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627627-1D10-489C-8513-E9EECE0BD5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850" y="323850"/>
            <a:ext cx="107823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2735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828800" y="1691790"/>
            <a:ext cx="2057400" cy="946926"/>
          </a:xfr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/>
              <a:t>NEXRAD Precipitation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1" y="152401"/>
            <a:ext cx="2031999" cy="1523999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131" y="2971800"/>
            <a:ext cx="3794139" cy="213360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200" y="4038600"/>
            <a:ext cx="2641600" cy="19812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364" y="152400"/>
            <a:ext cx="1509304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4033" y="147722"/>
            <a:ext cx="1600200" cy="1528679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82000" y="152400"/>
            <a:ext cx="2057401" cy="153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3886201" y="1684228"/>
            <a:ext cx="522695" cy="12736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311233" y="1676400"/>
            <a:ext cx="17368" cy="129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7645763" y="1676400"/>
            <a:ext cx="736236" cy="1295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840668" y="1676400"/>
            <a:ext cx="3332" cy="1290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2338121" y="3677435"/>
            <a:ext cx="19800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000" b="1" dirty="0">
                <a:ln w="18000">
                  <a:solidFill>
                    <a:schemeClr val="bg2"/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WEPP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446184" y="1676401"/>
            <a:ext cx="1345017" cy="83099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/>
              <a:t>LiDAR</a:t>
            </a:r>
            <a:r>
              <a:rPr lang="en-US" sz="2400" dirty="0"/>
              <a:t> Elevation</a:t>
            </a: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6265452" y="1660575"/>
            <a:ext cx="1472608" cy="83099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 err="1"/>
              <a:t>gSSURGO</a:t>
            </a:r>
            <a:r>
              <a:rPr lang="en-US" sz="2400" dirty="0"/>
              <a:t> Soils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458200" y="1693801"/>
            <a:ext cx="1981201" cy="120032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dirty="0"/>
              <a:t>Field-scale Land-use &amp; Management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1584" y="4817468"/>
            <a:ext cx="2710801" cy="1888133"/>
          </a:xfrm>
          <a:prstGeom prst="rect">
            <a:avLst/>
          </a:prstGeom>
        </p:spPr>
      </p:pic>
      <p:sp>
        <p:nvSpPr>
          <p:cNvPr id="10" name="Bent Arrow 9"/>
          <p:cNvSpPr/>
          <p:nvPr/>
        </p:nvSpPr>
        <p:spPr>
          <a:xfrm rot="10800000">
            <a:off x="4352385" y="5105401"/>
            <a:ext cx="764095" cy="1066800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Bent Arrow 26"/>
          <p:cNvSpPr/>
          <p:nvPr/>
        </p:nvSpPr>
        <p:spPr>
          <a:xfrm rot="10800000" flipH="1">
            <a:off x="7239000" y="5105400"/>
            <a:ext cx="774105" cy="1089601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4331365" y="5105400"/>
            <a:ext cx="3737905" cy="1791260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dirty="0"/>
              <a:t>Runoff</a:t>
            </a:r>
          </a:p>
          <a:p>
            <a:pPr marL="0" indent="0" algn="ctr">
              <a:buNone/>
            </a:pPr>
            <a:r>
              <a:rPr lang="en-US" sz="2400" b="1" dirty="0"/>
              <a:t>Detachment</a:t>
            </a:r>
          </a:p>
          <a:p>
            <a:pPr marL="0" indent="0" algn="ctr">
              <a:buNone/>
            </a:pPr>
            <a:r>
              <a:rPr lang="en-US" sz="2400" b="1" dirty="0"/>
              <a:t>Delivery</a:t>
            </a:r>
          </a:p>
          <a:p>
            <a:pPr marL="0" indent="0" algn="ctr">
              <a:buNone/>
            </a:pPr>
            <a:r>
              <a:rPr lang="en-US" sz="2400" b="1" dirty="0"/>
              <a:t>Soil Moisture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E0C00F-8631-46A5-91F1-641614F355BE}"/>
              </a:ext>
            </a:extLst>
          </p:cNvPr>
          <p:cNvSpPr txBox="1"/>
          <p:nvPr/>
        </p:nvSpPr>
        <p:spPr>
          <a:xfrm>
            <a:off x="309509" y="2975340"/>
            <a:ext cx="39656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34554505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679" y="76200"/>
            <a:ext cx="10615960" cy="715962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cs typeface="Calibri" pitchFamily="34" charset="0"/>
              </a:rPr>
              <a:t>IOWA Daily erosion Project  Hillslope Profiles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944280"/>
            <a:ext cx="5029200" cy="5559552"/>
          </a:xfrm>
          <a:solidFill>
            <a:schemeClr val="bg1">
              <a:alpha val="40000"/>
            </a:schemeClr>
          </a:solidFill>
        </p:spPr>
        <p:txBody>
          <a:bodyPr>
            <a:normAutofit/>
          </a:bodyPr>
          <a:lstStyle/>
          <a:p>
            <a:r>
              <a:rPr lang="en-US" sz="2600" dirty="0"/>
              <a:t>Hydrologic enforcement cuts across impediments to flow</a:t>
            </a:r>
          </a:p>
          <a:p>
            <a:pPr lvl="1"/>
            <a:r>
              <a:rPr lang="en-US" dirty="0"/>
              <a:t>Too many </a:t>
            </a:r>
            <a:r>
              <a:rPr lang="en-US" dirty="0" err="1"/>
              <a:t>flowpaths</a:t>
            </a:r>
            <a:r>
              <a:rPr lang="en-US" dirty="0"/>
              <a:t> for WEPP requires random sampling</a:t>
            </a:r>
          </a:p>
          <a:p>
            <a:pPr lvl="1"/>
            <a:r>
              <a:rPr lang="en-US" dirty="0"/>
              <a:t>Enables stratification of watersheds into </a:t>
            </a:r>
            <a:r>
              <a:rPr lang="en-US" dirty="0" err="1"/>
              <a:t>subcatchments</a:t>
            </a:r>
            <a:endParaRPr lang="en-US" dirty="0"/>
          </a:p>
          <a:p>
            <a:pPr lvl="2">
              <a:defRPr/>
            </a:pPr>
            <a:r>
              <a:rPr lang="en-US" dirty="0" err="1"/>
              <a:t>TauDEM</a:t>
            </a:r>
            <a:r>
              <a:rPr lang="en-US" dirty="0"/>
              <a:t> </a:t>
            </a:r>
            <a:r>
              <a:rPr lang="en-US" dirty="0" err="1"/>
              <a:t>Peuker</a:t>
            </a:r>
            <a:r>
              <a:rPr lang="en-US" dirty="0"/>
              <a:t>-Douglas method constant drop stream analysis</a:t>
            </a:r>
          </a:p>
          <a:p>
            <a:pPr lvl="2">
              <a:defRPr/>
            </a:pPr>
            <a:r>
              <a:rPr lang="en-US" dirty="0"/>
              <a:t>125 sub-catchments per HUC12</a:t>
            </a:r>
          </a:p>
          <a:p>
            <a:pPr lvl="1">
              <a:defRPr/>
            </a:pPr>
            <a:r>
              <a:rPr lang="en-US" dirty="0"/>
              <a:t>Select 1 AG </a:t>
            </a:r>
            <a:r>
              <a:rPr lang="en-US" dirty="0" err="1"/>
              <a:t>flowpath</a:t>
            </a:r>
            <a:r>
              <a:rPr lang="en-US" dirty="0"/>
              <a:t> per sub-catchment</a:t>
            </a:r>
          </a:p>
          <a:p>
            <a:pPr lvl="1">
              <a:defRPr/>
            </a:pPr>
            <a:r>
              <a:rPr lang="en-US" dirty="0"/>
              <a:t>Stops at impediments to flow; terraces, roads, non-Ag land, concentrated flow</a:t>
            </a:r>
          </a:p>
          <a:p>
            <a:pPr lvl="1">
              <a:defRPr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5230" y="952186"/>
            <a:ext cx="4192770" cy="5551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385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535259" y="81328"/>
            <a:ext cx="10883590" cy="1311128"/>
          </a:xfrm>
        </p:spPr>
        <p:txBody>
          <a:bodyPr wrap="square">
            <a:spAutoFit/>
          </a:bodyPr>
          <a:lstStyle/>
          <a:p>
            <a:r>
              <a:rPr lang="en-US" altLang="en-US" dirty="0"/>
              <a:t>Iowa Daily Erosion Project</a:t>
            </a:r>
            <a:br>
              <a:rPr lang="en-US" altLang="en-US" dirty="0"/>
            </a:br>
            <a:r>
              <a:rPr lang="en-US" altLang="en-US" dirty="0"/>
              <a:t>Sub-catchments &amp; </a:t>
            </a:r>
            <a:r>
              <a:rPr lang="en-US" altLang="en-US" dirty="0" err="1"/>
              <a:t>Flowpaths</a:t>
            </a:r>
            <a:endParaRPr lang="en-US" alt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538" y="2206625"/>
            <a:ext cx="4945062" cy="4635500"/>
          </a:xfrm>
          <a:prstGeom prst="rect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</p:pic>
      <p:pic>
        <p:nvPicPr>
          <p:cNvPr id="35844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235076"/>
            <a:ext cx="4129088" cy="38703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903539" y="4648200"/>
            <a:ext cx="2092325" cy="2133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8458200" y="2057402"/>
            <a:ext cx="152400" cy="3047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848601" y="1828801"/>
            <a:ext cx="1894237" cy="30777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Subcatchment</a:t>
            </a:r>
            <a:r>
              <a:rPr lang="en-US" sz="1400" dirty="0"/>
              <a:t> Boundary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8305800" y="2723932"/>
            <a:ext cx="304800" cy="7619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534400" y="2514655"/>
            <a:ext cx="1252266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Flowpath</a:t>
            </a:r>
            <a:endParaRPr lang="en-US" sz="1400" dirty="0"/>
          </a:p>
          <a:p>
            <a:r>
              <a:rPr lang="en-US" sz="1400" dirty="0"/>
              <a:t>(Not modeled)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907596" y="3000266"/>
            <a:ext cx="188657" cy="1953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620001" y="3200400"/>
            <a:ext cx="952505" cy="523220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err="1"/>
              <a:t>Flowpath</a:t>
            </a:r>
            <a:endParaRPr lang="en-US" sz="1400" dirty="0"/>
          </a:p>
          <a:p>
            <a:r>
              <a:rPr lang="en-US" sz="1400" dirty="0"/>
              <a:t>(Modeled)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01" y="5357337"/>
            <a:ext cx="2850589" cy="954107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1 random </a:t>
            </a:r>
            <a:r>
              <a:rPr lang="en-US" sz="1400" dirty="0" err="1"/>
              <a:t>flowpath</a:t>
            </a:r>
            <a:r>
              <a:rPr lang="en-US" sz="1400" dirty="0"/>
              <a:t> per </a:t>
            </a:r>
            <a:r>
              <a:rPr lang="en-US" sz="1400" dirty="0" err="1"/>
              <a:t>subcatchment</a:t>
            </a:r>
            <a:endParaRPr lang="en-US" sz="1400" dirty="0"/>
          </a:p>
          <a:p>
            <a:r>
              <a:rPr lang="en-US" sz="1400" dirty="0"/>
              <a:t>Must be on agricultural land</a:t>
            </a:r>
          </a:p>
          <a:p>
            <a:r>
              <a:rPr lang="en-US" sz="1400" dirty="0"/>
              <a:t>Approximately 10-100 m long</a:t>
            </a:r>
          </a:p>
          <a:p>
            <a:r>
              <a:rPr lang="en-US" sz="1400" dirty="0"/>
              <a:t>Only modeled in sheet/rill flow</a:t>
            </a:r>
          </a:p>
        </p:txBody>
      </p:sp>
    </p:spTree>
    <p:extLst>
      <p:ext uri="{BB962C8B-B14F-4D97-AF65-F5344CB8AC3E}">
        <p14:creationId xmlns:p14="http://schemas.microsoft.com/office/powerpoint/2010/main" val="171615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0CA36F-4420-482C-97EF-D6A4E5288E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59595-D66A-423C-9BE9-D6350870AB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75" y="1773045"/>
            <a:ext cx="10364452" cy="459430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Should we have Selective sampling of </a:t>
            </a:r>
            <a:r>
              <a:rPr lang="en-US" dirty="0" err="1"/>
              <a:t>flowpaths</a:t>
            </a:r>
            <a:r>
              <a:rPr lang="en-US" dirty="0"/>
              <a:t> similar to the Iowa daily project to provide better response? </a:t>
            </a:r>
          </a:p>
          <a:p>
            <a:r>
              <a:rPr lang="en-US" dirty="0"/>
              <a:t>Full </a:t>
            </a:r>
            <a:r>
              <a:rPr lang="en-US" dirty="0" err="1"/>
              <a:t>flowpath</a:t>
            </a:r>
            <a:r>
              <a:rPr lang="en-US" dirty="0"/>
              <a:t> simulations on field level for spatial soil loss (non watershed).</a:t>
            </a:r>
          </a:p>
          <a:p>
            <a:r>
              <a:rPr lang="en-US" dirty="0"/>
              <a:t>Full </a:t>
            </a:r>
            <a:r>
              <a:rPr lang="en-US" dirty="0" err="1"/>
              <a:t>flowpath</a:t>
            </a:r>
            <a:r>
              <a:rPr lang="en-US" dirty="0"/>
              <a:t> simulations for larger areas may not be practical requiring thousands of model runs. </a:t>
            </a:r>
          </a:p>
          <a:p>
            <a:r>
              <a:rPr lang="en-US" dirty="0"/>
              <a:t>WEPP watershed simulations, representative hillslopes to generate inputs to channels. </a:t>
            </a:r>
          </a:p>
          <a:p>
            <a:r>
              <a:rPr lang="en-US" dirty="0"/>
              <a:t>Will eventually need </a:t>
            </a:r>
            <a:r>
              <a:rPr lang="en-US" dirty="0" err="1"/>
              <a:t>Taudem</a:t>
            </a:r>
            <a:r>
              <a:rPr lang="en-US" dirty="0"/>
              <a:t> to replace Topaz for watershed delineation. </a:t>
            </a:r>
          </a:p>
          <a:p>
            <a:r>
              <a:rPr lang="en-US" dirty="0"/>
              <a:t>Appropriate DEM scale to use 10m, 3m Lidar for small areas.</a:t>
            </a:r>
          </a:p>
          <a:p>
            <a:r>
              <a:rPr lang="en-US" dirty="0"/>
              <a:t>Scope of features</a:t>
            </a:r>
          </a:p>
        </p:txBody>
      </p:sp>
    </p:spTree>
    <p:extLst>
      <p:ext uri="{BB962C8B-B14F-4D97-AF65-F5344CB8AC3E}">
        <p14:creationId xmlns:p14="http://schemas.microsoft.com/office/powerpoint/2010/main" val="38153865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8B72-2126-4A86-999C-220AE9349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84551-AF8D-4715-BBE1-A290489996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625853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2102E-E778-4771-BB8E-C74BAF698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AB12D-6225-458F-B685-45D68ABCF5E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Existing WEPP watershed web interface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CSU </a:t>
            </a:r>
            <a:r>
              <a:rPr lang="en-US" dirty="0" err="1"/>
              <a:t>eRAMS</a:t>
            </a:r>
            <a:r>
              <a:rPr lang="en-US" dirty="0"/>
              <a:t>/Catena platform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Iowa Daily Erosion Project</a:t>
            </a:r>
          </a:p>
        </p:txBody>
      </p:sp>
    </p:spTree>
    <p:extLst>
      <p:ext uri="{BB962C8B-B14F-4D97-AF65-F5344CB8AC3E}">
        <p14:creationId xmlns:p14="http://schemas.microsoft.com/office/powerpoint/2010/main" val="345965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624E0-82CA-4D5D-8D49-33FE18796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Existing WEPP watershed web interface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9325C-5AD3-400B-B278-F10F0652997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13774" y="1672684"/>
            <a:ext cx="10363826" cy="423746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Developed around 2010</a:t>
            </a:r>
          </a:p>
          <a:p>
            <a:r>
              <a:rPr lang="en-US" dirty="0"/>
              <a:t>Single server, not </a:t>
            </a:r>
            <a:r>
              <a:rPr lang="en-US" dirty="0" err="1"/>
              <a:t>scaleable</a:t>
            </a:r>
            <a:endParaRPr lang="en-US" dirty="0"/>
          </a:p>
          <a:p>
            <a:r>
              <a:rPr lang="en-US" dirty="0"/>
              <a:t>Uses </a:t>
            </a:r>
            <a:r>
              <a:rPr lang="en-US" dirty="0" err="1"/>
              <a:t>Mapserver</a:t>
            </a:r>
            <a:r>
              <a:rPr lang="en-US" dirty="0"/>
              <a:t>, PHP, HTML, </a:t>
            </a:r>
            <a:r>
              <a:rPr lang="en-US" dirty="0" err="1"/>
              <a:t>javascript</a:t>
            </a:r>
            <a:r>
              <a:rPr lang="en-US" dirty="0"/>
              <a:t> for user interface</a:t>
            </a:r>
          </a:p>
          <a:p>
            <a:r>
              <a:rPr lang="en-US" dirty="0"/>
              <a:t>User selects model inputs. Very limited editing allowed.</a:t>
            </a:r>
          </a:p>
          <a:p>
            <a:r>
              <a:rPr lang="en-US" dirty="0"/>
              <a:t>Simulations are run on servers. Results are displayed in users web browser window.</a:t>
            </a:r>
          </a:p>
          <a:p>
            <a:r>
              <a:rPr lang="en-US" dirty="0"/>
              <a:t>Run lengths are limited to provide reasonable response times.</a:t>
            </a:r>
          </a:p>
          <a:p>
            <a:r>
              <a:rPr lang="en-US" dirty="0"/>
              <a:t>Each user session has a unique area on the server where model inputs and outputs are processed.</a:t>
            </a:r>
          </a:p>
          <a:p>
            <a:r>
              <a:rPr lang="en-US" u="sng" dirty="0">
                <a:hlinkClick r:id="rId2"/>
              </a:rPr>
              <a:t>http://milford.nserl.purdue.edu/ol/wepp/wepp1.php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74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15E90-049A-46D3-A256-4E878B35F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407963"/>
            <a:ext cx="10364451" cy="886265"/>
          </a:xfrm>
        </p:spPr>
        <p:txBody>
          <a:bodyPr/>
          <a:lstStyle/>
          <a:p>
            <a:r>
              <a:rPr lang="en-US" dirty="0" err="1"/>
              <a:t>Flowpath</a:t>
            </a:r>
            <a:r>
              <a:rPr lang="en-US" dirty="0"/>
              <a:t> erosion output map</a:t>
            </a:r>
          </a:p>
        </p:txBody>
      </p:sp>
      <p:pic>
        <p:nvPicPr>
          <p:cNvPr id="4" name="Content Placeholder 3" descr="flowpaths.jpg">
            <a:extLst>
              <a:ext uri="{FF2B5EF4-FFF2-40B4-BE49-F238E27FC236}">
                <a16:creationId xmlns:a16="http://schemas.microsoft.com/office/drawing/2014/main" id="{089D8568-CF7A-4F4E-9855-E60CDBC6886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1204" y="1294228"/>
            <a:ext cx="6171781" cy="5287731"/>
          </a:xfrm>
        </p:spPr>
      </p:pic>
    </p:spTree>
    <p:extLst>
      <p:ext uri="{BB962C8B-B14F-4D97-AF65-F5344CB8AC3E}">
        <p14:creationId xmlns:p14="http://schemas.microsoft.com/office/powerpoint/2010/main" val="140533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E473F-50D1-4286-9C95-794AB63C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Hillslope erosion output Map</a:t>
            </a:r>
          </a:p>
        </p:txBody>
      </p:sp>
      <p:pic>
        <p:nvPicPr>
          <p:cNvPr id="4" name="Content Placeholder 3" descr="hillslopes.jpg">
            <a:extLst>
              <a:ext uri="{FF2B5EF4-FFF2-40B4-BE49-F238E27FC236}">
                <a16:creationId xmlns:a16="http://schemas.microsoft.com/office/drawing/2014/main" id="{42AD0804-5C1D-4498-9CC8-6B5668EA91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3028" y="1785539"/>
            <a:ext cx="5591840" cy="489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130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23967" y="961572"/>
            <a:ext cx="8157093" cy="548640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3815E90-049A-46D3-A256-4E878B35F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547" y="0"/>
            <a:ext cx="10364451" cy="886265"/>
          </a:xfrm>
        </p:spPr>
        <p:txBody>
          <a:bodyPr/>
          <a:lstStyle/>
          <a:p>
            <a:r>
              <a:rPr lang="en-US" dirty="0" smtClean="0"/>
              <a:t>Future – only present for results for area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057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reeform 1026"/>
          <p:cNvSpPr>
            <a:spLocks/>
          </p:cNvSpPr>
          <p:nvPr/>
        </p:nvSpPr>
        <p:spPr bwMode="auto">
          <a:xfrm>
            <a:off x="2614614" y="2228850"/>
            <a:ext cx="4129087" cy="3989388"/>
          </a:xfrm>
          <a:custGeom>
            <a:avLst/>
            <a:gdLst/>
            <a:ahLst/>
            <a:cxnLst>
              <a:cxn ang="0">
                <a:pos x="2439" y="310"/>
              </a:cxn>
              <a:cxn ang="0">
                <a:pos x="2520" y="444"/>
              </a:cxn>
              <a:cxn ang="0">
                <a:pos x="2575" y="595"/>
              </a:cxn>
              <a:cxn ang="0">
                <a:pos x="2601" y="757"/>
              </a:cxn>
              <a:cxn ang="0">
                <a:pos x="2598" y="927"/>
              </a:cxn>
              <a:cxn ang="0">
                <a:pos x="2569" y="1106"/>
              </a:cxn>
              <a:cxn ang="0">
                <a:pos x="2514" y="1287"/>
              </a:cxn>
              <a:cxn ang="0">
                <a:pos x="2434" y="1469"/>
              </a:cxn>
              <a:cxn ang="0">
                <a:pos x="2330" y="1647"/>
              </a:cxn>
              <a:cxn ang="0">
                <a:pos x="2200" y="1820"/>
              </a:cxn>
              <a:cxn ang="0">
                <a:pos x="2045" y="1985"/>
              </a:cxn>
              <a:cxn ang="0">
                <a:pos x="1875" y="2133"/>
              </a:cxn>
              <a:cxn ang="0">
                <a:pos x="1694" y="2256"/>
              </a:cxn>
              <a:cxn ang="0">
                <a:pos x="1509" y="2357"/>
              </a:cxn>
              <a:cxn ang="0">
                <a:pos x="1322" y="2435"/>
              </a:cxn>
              <a:cxn ang="0">
                <a:pos x="1135" y="2485"/>
              </a:cxn>
              <a:cxn ang="0">
                <a:pos x="951" y="2510"/>
              </a:cxn>
              <a:cxn ang="0">
                <a:pos x="772" y="2510"/>
              </a:cxn>
              <a:cxn ang="0">
                <a:pos x="605" y="2485"/>
              </a:cxn>
              <a:cxn ang="0">
                <a:pos x="452" y="2432"/>
              </a:cxn>
              <a:cxn ang="0">
                <a:pos x="314" y="2351"/>
              </a:cxn>
              <a:cxn ang="0">
                <a:pos x="196" y="2245"/>
              </a:cxn>
              <a:cxn ang="0">
                <a:pos x="104" y="2116"/>
              </a:cxn>
              <a:cxn ang="0">
                <a:pos x="41" y="1971"/>
              </a:cxn>
              <a:cxn ang="0">
                <a:pos x="6" y="1812"/>
              </a:cxn>
              <a:cxn ang="0">
                <a:pos x="0" y="1645"/>
              </a:cxn>
              <a:cxn ang="0">
                <a:pos x="20" y="1466"/>
              </a:cxn>
              <a:cxn ang="0">
                <a:pos x="67" y="1287"/>
              </a:cxn>
              <a:cxn ang="0">
                <a:pos x="139" y="1106"/>
              </a:cxn>
              <a:cxn ang="0">
                <a:pos x="234" y="924"/>
              </a:cxn>
              <a:cxn ang="0">
                <a:pos x="355" y="748"/>
              </a:cxn>
              <a:cxn ang="0">
                <a:pos x="501" y="581"/>
              </a:cxn>
              <a:cxn ang="0">
                <a:pos x="668" y="427"/>
              </a:cxn>
              <a:cxn ang="0">
                <a:pos x="847" y="296"/>
              </a:cxn>
              <a:cxn ang="0">
                <a:pos x="1028" y="187"/>
              </a:cxn>
              <a:cxn ang="0">
                <a:pos x="1218" y="103"/>
              </a:cxn>
              <a:cxn ang="0">
                <a:pos x="1406" y="42"/>
              </a:cxn>
              <a:cxn ang="0">
                <a:pos x="1590" y="8"/>
              </a:cxn>
              <a:cxn ang="0">
                <a:pos x="1771" y="0"/>
              </a:cxn>
              <a:cxn ang="0">
                <a:pos x="1941" y="17"/>
              </a:cxn>
              <a:cxn ang="0">
                <a:pos x="2100" y="62"/>
              </a:cxn>
              <a:cxn ang="0">
                <a:pos x="2244" y="131"/>
              </a:cxn>
              <a:cxn ang="0">
                <a:pos x="2370" y="229"/>
              </a:cxn>
            </a:cxnLst>
            <a:rect l="0" t="0" r="r" b="b"/>
            <a:pathLst>
              <a:path w="2601" h="2513">
                <a:moveTo>
                  <a:pt x="2370" y="229"/>
                </a:moveTo>
                <a:lnTo>
                  <a:pt x="2405" y="268"/>
                </a:lnTo>
                <a:lnTo>
                  <a:pt x="2439" y="310"/>
                </a:lnTo>
                <a:lnTo>
                  <a:pt x="2471" y="352"/>
                </a:lnTo>
                <a:lnTo>
                  <a:pt x="2497" y="397"/>
                </a:lnTo>
                <a:lnTo>
                  <a:pt x="2520" y="444"/>
                </a:lnTo>
                <a:lnTo>
                  <a:pt x="2543" y="491"/>
                </a:lnTo>
                <a:lnTo>
                  <a:pt x="2560" y="542"/>
                </a:lnTo>
                <a:lnTo>
                  <a:pt x="2575" y="595"/>
                </a:lnTo>
                <a:lnTo>
                  <a:pt x="2586" y="648"/>
                </a:lnTo>
                <a:lnTo>
                  <a:pt x="2595" y="701"/>
                </a:lnTo>
                <a:lnTo>
                  <a:pt x="2601" y="757"/>
                </a:lnTo>
                <a:lnTo>
                  <a:pt x="2601" y="813"/>
                </a:lnTo>
                <a:lnTo>
                  <a:pt x="2601" y="871"/>
                </a:lnTo>
                <a:lnTo>
                  <a:pt x="2598" y="927"/>
                </a:lnTo>
                <a:lnTo>
                  <a:pt x="2592" y="986"/>
                </a:lnTo>
                <a:lnTo>
                  <a:pt x="2581" y="1047"/>
                </a:lnTo>
                <a:lnTo>
                  <a:pt x="2569" y="1106"/>
                </a:lnTo>
                <a:lnTo>
                  <a:pt x="2555" y="1167"/>
                </a:lnTo>
                <a:lnTo>
                  <a:pt x="2534" y="1226"/>
                </a:lnTo>
                <a:lnTo>
                  <a:pt x="2514" y="1287"/>
                </a:lnTo>
                <a:lnTo>
                  <a:pt x="2491" y="1349"/>
                </a:lnTo>
                <a:lnTo>
                  <a:pt x="2462" y="1407"/>
                </a:lnTo>
                <a:lnTo>
                  <a:pt x="2434" y="1469"/>
                </a:lnTo>
                <a:lnTo>
                  <a:pt x="2402" y="1527"/>
                </a:lnTo>
                <a:lnTo>
                  <a:pt x="2367" y="1589"/>
                </a:lnTo>
                <a:lnTo>
                  <a:pt x="2330" y="1647"/>
                </a:lnTo>
                <a:lnTo>
                  <a:pt x="2290" y="1706"/>
                </a:lnTo>
                <a:lnTo>
                  <a:pt x="2244" y="1765"/>
                </a:lnTo>
                <a:lnTo>
                  <a:pt x="2200" y="1820"/>
                </a:lnTo>
                <a:lnTo>
                  <a:pt x="2151" y="1876"/>
                </a:lnTo>
                <a:lnTo>
                  <a:pt x="2100" y="1932"/>
                </a:lnTo>
                <a:lnTo>
                  <a:pt x="2045" y="1985"/>
                </a:lnTo>
                <a:lnTo>
                  <a:pt x="1990" y="2035"/>
                </a:lnTo>
                <a:lnTo>
                  <a:pt x="1933" y="2086"/>
                </a:lnTo>
                <a:lnTo>
                  <a:pt x="1875" y="2133"/>
                </a:lnTo>
                <a:lnTo>
                  <a:pt x="1815" y="2178"/>
                </a:lnTo>
                <a:lnTo>
                  <a:pt x="1754" y="2217"/>
                </a:lnTo>
                <a:lnTo>
                  <a:pt x="1694" y="2256"/>
                </a:lnTo>
                <a:lnTo>
                  <a:pt x="1633" y="2292"/>
                </a:lnTo>
                <a:lnTo>
                  <a:pt x="1573" y="2326"/>
                </a:lnTo>
                <a:lnTo>
                  <a:pt x="1509" y="2357"/>
                </a:lnTo>
                <a:lnTo>
                  <a:pt x="1446" y="2384"/>
                </a:lnTo>
                <a:lnTo>
                  <a:pt x="1383" y="2410"/>
                </a:lnTo>
                <a:lnTo>
                  <a:pt x="1322" y="2435"/>
                </a:lnTo>
                <a:lnTo>
                  <a:pt x="1259" y="2454"/>
                </a:lnTo>
                <a:lnTo>
                  <a:pt x="1195" y="2471"/>
                </a:lnTo>
                <a:lnTo>
                  <a:pt x="1135" y="2485"/>
                </a:lnTo>
                <a:lnTo>
                  <a:pt x="1072" y="2496"/>
                </a:lnTo>
                <a:lnTo>
                  <a:pt x="1011" y="2505"/>
                </a:lnTo>
                <a:lnTo>
                  <a:pt x="951" y="2510"/>
                </a:lnTo>
                <a:lnTo>
                  <a:pt x="890" y="2513"/>
                </a:lnTo>
                <a:lnTo>
                  <a:pt x="830" y="2513"/>
                </a:lnTo>
                <a:lnTo>
                  <a:pt x="772" y="2510"/>
                </a:lnTo>
                <a:lnTo>
                  <a:pt x="714" y="2505"/>
                </a:lnTo>
                <a:lnTo>
                  <a:pt x="660" y="2496"/>
                </a:lnTo>
                <a:lnTo>
                  <a:pt x="605" y="2485"/>
                </a:lnTo>
                <a:lnTo>
                  <a:pt x="553" y="2471"/>
                </a:lnTo>
                <a:lnTo>
                  <a:pt x="501" y="2451"/>
                </a:lnTo>
                <a:lnTo>
                  <a:pt x="452" y="2432"/>
                </a:lnTo>
                <a:lnTo>
                  <a:pt x="403" y="2410"/>
                </a:lnTo>
                <a:lnTo>
                  <a:pt x="357" y="2382"/>
                </a:lnTo>
                <a:lnTo>
                  <a:pt x="314" y="2351"/>
                </a:lnTo>
                <a:lnTo>
                  <a:pt x="271" y="2320"/>
                </a:lnTo>
                <a:lnTo>
                  <a:pt x="231" y="2284"/>
                </a:lnTo>
                <a:lnTo>
                  <a:pt x="196" y="2245"/>
                </a:lnTo>
                <a:lnTo>
                  <a:pt x="162" y="2203"/>
                </a:lnTo>
                <a:lnTo>
                  <a:pt x="130" y="2161"/>
                </a:lnTo>
                <a:lnTo>
                  <a:pt x="104" y="2116"/>
                </a:lnTo>
                <a:lnTo>
                  <a:pt x="81" y="2069"/>
                </a:lnTo>
                <a:lnTo>
                  <a:pt x="58" y="2022"/>
                </a:lnTo>
                <a:lnTo>
                  <a:pt x="41" y="1971"/>
                </a:lnTo>
                <a:lnTo>
                  <a:pt x="26" y="1918"/>
                </a:lnTo>
                <a:lnTo>
                  <a:pt x="15" y="1865"/>
                </a:lnTo>
                <a:lnTo>
                  <a:pt x="6" y="1812"/>
                </a:lnTo>
                <a:lnTo>
                  <a:pt x="0" y="1756"/>
                </a:lnTo>
                <a:lnTo>
                  <a:pt x="0" y="1700"/>
                </a:lnTo>
                <a:lnTo>
                  <a:pt x="0" y="1645"/>
                </a:lnTo>
                <a:lnTo>
                  <a:pt x="3" y="1586"/>
                </a:lnTo>
                <a:lnTo>
                  <a:pt x="9" y="1527"/>
                </a:lnTo>
                <a:lnTo>
                  <a:pt x="20" y="1466"/>
                </a:lnTo>
                <a:lnTo>
                  <a:pt x="32" y="1407"/>
                </a:lnTo>
                <a:lnTo>
                  <a:pt x="46" y="1346"/>
                </a:lnTo>
                <a:lnTo>
                  <a:pt x="67" y="1287"/>
                </a:lnTo>
                <a:lnTo>
                  <a:pt x="87" y="1226"/>
                </a:lnTo>
                <a:lnTo>
                  <a:pt x="110" y="1164"/>
                </a:lnTo>
                <a:lnTo>
                  <a:pt x="139" y="1106"/>
                </a:lnTo>
                <a:lnTo>
                  <a:pt x="167" y="1044"/>
                </a:lnTo>
                <a:lnTo>
                  <a:pt x="199" y="986"/>
                </a:lnTo>
                <a:lnTo>
                  <a:pt x="234" y="924"/>
                </a:lnTo>
                <a:lnTo>
                  <a:pt x="271" y="866"/>
                </a:lnTo>
                <a:lnTo>
                  <a:pt x="311" y="807"/>
                </a:lnTo>
                <a:lnTo>
                  <a:pt x="355" y="748"/>
                </a:lnTo>
                <a:lnTo>
                  <a:pt x="401" y="693"/>
                </a:lnTo>
                <a:lnTo>
                  <a:pt x="450" y="637"/>
                </a:lnTo>
                <a:lnTo>
                  <a:pt x="501" y="581"/>
                </a:lnTo>
                <a:lnTo>
                  <a:pt x="556" y="528"/>
                </a:lnTo>
                <a:lnTo>
                  <a:pt x="611" y="478"/>
                </a:lnTo>
                <a:lnTo>
                  <a:pt x="668" y="427"/>
                </a:lnTo>
                <a:lnTo>
                  <a:pt x="726" y="380"/>
                </a:lnTo>
                <a:lnTo>
                  <a:pt x="786" y="335"/>
                </a:lnTo>
                <a:lnTo>
                  <a:pt x="847" y="296"/>
                </a:lnTo>
                <a:lnTo>
                  <a:pt x="907" y="257"/>
                </a:lnTo>
                <a:lnTo>
                  <a:pt x="968" y="221"/>
                </a:lnTo>
                <a:lnTo>
                  <a:pt x="1028" y="187"/>
                </a:lnTo>
                <a:lnTo>
                  <a:pt x="1092" y="156"/>
                </a:lnTo>
                <a:lnTo>
                  <a:pt x="1155" y="129"/>
                </a:lnTo>
                <a:lnTo>
                  <a:pt x="1218" y="103"/>
                </a:lnTo>
                <a:lnTo>
                  <a:pt x="1279" y="78"/>
                </a:lnTo>
                <a:lnTo>
                  <a:pt x="1342" y="59"/>
                </a:lnTo>
                <a:lnTo>
                  <a:pt x="1406" y="42"/>
                </a:lnTo>
                <a:lnTo>
                  <a:pt x="1466" y="28"/>
                </a:lnTo>
                <a:lnTo>
                  <a:pt x="1529" y="17"/>
                </a:lnTo>
                <a:lnTo>
                  <a:pt x="1590" y="8"/>
                </a:lnTo>
                <a:lnTo>
                  <a:pt x="1650" y="3"/>
                </a:lnTo>
                <a:lnTo>
                  <a:pt x="1711" y="0"/>
                </a:lnTo>
                <a:lnTo>
                  <a:pt x="1771" y="0"/>
                </a:lnTo>
                <a:lnTo>
                  <a:pt x="1829" y="3"/>
                </a:lnTo>
                <a:lnTo>
                  <a:pt x="1884" y="8"/>
                </a:lnTo>
                <a:lnTo>
                  <a:pt x="1941" y="17"/>
                </a:lnTo>
                <a:lnTo>
                  <a:pt x="1996" y="28"/>
                </a:lnTo>
                <a:lnTo>
                  <a:pt x="2048" y="42"/>
                </a:lnTo>
                <a:lnTo>
                  <a:pt x="2100" y="62"/>
                </a:lnTo>
                <a:lnTo>
                  <a:pt x="2149" y="81"/>
                </a:lnTo>
                <a:lnTo>
                  <a:pt x="2198" y="103"/>
                </a:lnTo>
                <a:lnTo>
                  <a:pt x="2244" y="131"/>
                </a:lnTo>
                <a:lnTo>
                  <a:pt x="2287" y="162"/>
                </a:lnTo>
                <a:lnTo>
                  <a:pt x="2330" y="193"/>
                </a:lnTo>
                <a:lnTo>
                  <a:pt x="2370" y="229"/>
                </a:lnTo>
                <a:close/>
              </a:path>
            </a:pathLst>
          </a:custGeom>
          <a:solidFill>
            <a:srgbClr val="B6D828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7" name="Freeform 1027"/>
          <p:cNvSpPr>
            <a:spLocks/>
          </p:cNvSpPr>
          <p:nvPr/>
        </p:nvSpPr>
        <p:spPr bwMode="auto">
          <a:xfrm>
            <a:off x="5834063" y="2565401"/>
            <a:ext cx="950912" cy="2841625"/>
          </a:xfrm>
          <a:custGeom>
            <a:avLst/>
            <a:gdLst/>
            <a:ahLst/>
            <a:cxnLst>
              <a:cxn ang="0">
                <a:pos x="89" y="1737"/>
              </a:cxn>
              <a:cxn ang="0">
                <a:pos x="193" y="1625"/>
              </a:cxn>
              <a:cxn ang="0">
                <a:pos x="282" y="1508"/>
              </a:cxn>
              <a:cxn ang="0">
                <a:pos x="360" y="1388"/>
              </a:cxn>
              <a:cxn ang="0">
                <a:pos x="429" y="1268"/>
              </a:cxn>
              <a:cxn ang="0">
                <a:pos x="486" y="1145"/>
              </a:cxn>
              <a:cxn ang="0">
                <a:pos x="532" y="1022"/>
              </a:cxn>
              <a:cxn ang="0">
                <a:pos x="567" y="899"/>
              </a:cxn>
              <a:cxn ang="0">
                <a:pos x="590" y="776"/>
              </a:cxn>
              <a:cxn ang="0">
                <a:pos x="599" y="659"/>
              </a:cxn>
              <a:cxn ang="0">
                <a:pos x="599" y="542"/>
              </a:cxn>
              <a:cxn ang="0">
                <a:pos x="584" y="430"/>
              </a:cxn>
              <a:cxn ang="0">
                <a:pos x="555" y="324"/>
              </a:cxn>
              <a:cxn ang="0">
                <a:pos x="515" y="221"/>
              </a:cxn>
              <a:cxn ang="0">
                <a:pos x="463" y="126"/>
              </a:cxn>
              <a:cxn ang="0">
                <a:pos x="397" y="39"/>
              </a:cxn>
              <a:cxn ang="0">
                <a:pos x="322" y="37"/>
              </a:cxn>
              <a:cxn ang="0">
                <a:pos x="391" y="112"/>
              </a:cxn>
              <a:cxn ang="0">
                <a:pos x="446" y="199"/>
              </a:cxn>
              <a:cxn ang="0">
                <a:pos x="489" y="291"/>
              </a:cxn>
              <a:cxn ang="0">
                <a:pos x="521" y="388"/>
              </a:cxn>
              <a:cxn ang="0">
                <a:pos x="541" y="492"/>
              </a:cxn>
              <a:cxn ang="0">
                <a:pos x="547" y="601"/>
              </a:cxn>
              <a:cxn ang="0">
                <a:pos x="544" y="715"/>
              </a:cxn>
              <a:cxn ang="0">
                <a:pos x="529" y="830"/>
              </a:cxn>
              <a:cxn ang="0">
                <a:pos x="501" y="947"/>
              </a:cxn>
              <a:cxn ang="0">
                <a:pos x="463" y="1067"/>
              </a:cxn>
              <a:cxn ang="0">
                <a:pos x="411" y="1187"/>
              </a:cxn>
              <a:cxn ang="0">
                <a:pos x="351" y="1304"/>
              </a:cxn>
              <a:cxn ang="0">
                <a:pos x="279" y="1421"/>
              </a:cxn>
              <a:cxn ang="0">
                <a:pos x="195" y="1536"/>
              </a:cxn>
              <a:cxn ang="0">
                <a:pos x="103" y="1648"/>
              </a:cxn>
              <a:cxn ang="0">
                <a:pos x="0" y="1756"/>
              </a:cxn>
            </a:cxnLst>
            <a:rect l="0" t="0" r="r" b="b"/>
            <a:pathLst>
              <a:path w="599" h="1790">
                <a:moveTo>
                  <a:pt x="34" y="1790"/>
                </a:moveTo>
                <a:lnTo>
                  <a:pt x="89" y="1737"/>
                </a:lnTo>
                <a:lnTo>
                  <a:pt x="141" y="1681"/>
                </a:lnTo>
                <a:lnTo>
                  <a:pt x="193" y="1625"/>
                </a:lnTo>
                <a:lnTo>
                  <a:pt x="239" y="1567"/>
                </a:lnTo>
                <a:lnTo>
                  <a:pt x="282" y="1508"/>
                </a:lnTo>
                <a:lnTo>
                  <a:pt x="322" y="1449"/>
                </a:lnTo>
                <a:lnTo>
                  <a:pt x="360" y="1388"/>
                </a:lnTo>
                <a:lnTo>
                  <a:pt x="397" y="1329"/>
                </a:lnTo>
                <a:lnTo>
                  <a:pt x="429" y="1268"/>
                </a:lnTo>
                <a:lnTo>
                  <a:pt x="460" y="1206"/>
                </a:lnTo>
                <a:lnTo>
                  <a:pt x="486" y="1145"/>
                </a:lnTo>
                <a:lnTo>
                  <a:pt x="512" y="1084"/>
                </a:lnTo>
                <a:lnTo>
                  <a:pt x="532" y="1022"/>
                </a:lnTo>
                <a:lnTo>
                  <a:pt x="550" y="961"/>
                </a:lnTo>
                <a:lnTo>
                  <a:pt x="567" y="899"/>
                </a:lnTo>
                <a:lnTo>
                  <a:pt x="578" y="838"/>
                </a:lnTo>
                <a:lnTo>
                  <a:pt x="590" y="776"/>
                </a:lnTo>
                <a:lnTo>
                  <a:pt x="596" y="718"/>
                </a:lnTo>
                <a:lnTo>
                  <a:pt x="599" y="659"/>
                </a:lnTo>
                <a:lnTo>
                  <a:pt x="599" y="601"/>
                </a:lnTo>
                <a:lnTo>
                  <a:pt x="599" y="542"/>
                </a:lnTo>
                <a:lnTo>
                  <a:pt x="593" y="486"/>
                </a:lnTo>
                <a:lnTo>
                  <a:pt x="584" y="430"/>
                </a:lnTo>
                <a:lnTo>
                  <a:pt x="573" y="377"/>
                </a:lnTo>
                <a:lnTo>
                  <a:pt x="555" y="324"/>
                </a:lnTo>
                <a:lnTo>
                  <a:pt x="538" y="271"/>
                </a:lnTo>
                <a:lnTo>
                  <a:pt x="515" y="221"/>
                </a:lnTo>
                <a:lnTo>
                  <a:pt x="492" y="173"/>
                </a:lnTo>
                <a:lnTo>
                  <a:pt x="463" y="126"/>
                </a:lnTo>
                <a:lnTo>
                  <a:pt x="432" y="84"/>
                </a:lnTo>
                <a:lnTo>
                  <a:pt x="397" y="39"/>
                </a:lnTo>
                <a:lnTo>
                  <a:pt x="360" y="0"/>
                </a:lnTo>
                <a:lnTo>
                  <a:pt x="322" y="37"/>
                </a:lnTo>
                <a:lnTo>
                  <a:pt x="357" y="73"/>
                </a:lnTo>
                <a:lnTo>
                  <a:pt x="391" y="112"/>
                </a:lnTo>
                <a:lnTo>
                  <a:pt x="420" y="154"/>
                </a:lnTo>
                <a:lnTo>
                  <a:pt x="446" y="199"/>
                </a:lnTo>
                <a:lnTo>
                  <a:pt x="469" y="243"/>
                </a:lnTo>
                <a:lnTo>
                  <a:pt x="489" y="291"/>
                </a:lnTo>
                <a:lnTo>
                  <a:pt x="506" y="338"/>
                </a:lnTo>
                <a:lnTo>
                  <a:pt x="521" y="388"/>
                </a:lnTo>
                <a:lnTo>
                  <a:pt x="532" y="439"/>
                </a:lnTo>
                <a:lnTo>
                  <a:pt x="541" y="492"/>
                </a:lnTo>
                <a:lnTo>
                  <a:pt x="547" y="545"/>
                </a:lnTo>
                <a:lnTo>
                  <a:pt x="547" y="601"/>
                </a:lnTo>
                <a:lnTo>
                  <a:pt x="547" y="656"/>
                </a:lnTo>
                <a:lnTo>
                  <a:pt x="544" y="715"/>
                </a:lnTo>
                <a:lnTo>
                  <a:pt x="538" y="771"/>
                </a:lnTo>
                <a:lnTo>
                  <a:pt x="529" y="830"/>
                </a:lnTo>
                <a:lnTo>
                  <a:pt x="515" y="888"/>
                </a:lnTo>
                <a:lnTo>
                  <a:pt x="501" y="947"/>
                </a:lnTo>
                <a:lnTo>
                  <a:pt x="483" y="1008"/>
                </a:lnTo>
                <a:lnTo>
                  <a:pt x="463" y="1067"/>
                </a:lnTo>
                <a:lnTo>
                  <a:pt x="437" y="1125"/>
                </a:lnTo>
                <a:lnTo>
                  <a:pt x="411" y="1187"/>
                </a:lnTo>
                <a:lnTo>
                  <a:pt x="383" y="1246"/>
                </a:lnTo>
                <a:lnTo>
                  <a:pt x="351" y="1304"/>
                </a:lnTo>
                <a:lnTo>
                  <a:pt x="316" y="1363"/>
                </a:lnTo>
                <a:lnTo>
                  <a:pt x="279" y="1421"/>
                </a:lnTo>
                <a:lnTo>
                  <a:pt x="239" y="1480"/>
                </a:lnTo>
                <a:lnTo>
                  <a:pt x="195" y="1536"/>
                </a:lnTo>
                <a:lnTo>
                  <a:pt x="152" y="1592"/>
                </a:lnTo>
                <a:lnTo>
                  <a:pt x="103" y="1648"/>
                </a:lnTo>
                <a:lnTo>
                  <a:pt x="51" y="1703"/>
                </a:lnTo>
                <a:lnTo>
                  <a:pt x="0" y="1756"/>
                </a:lnTo>
                <a:lnTo>
                  <a:pt x="34" y="179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8" name="Freeform 1028"/>
          <p:cNvSpPr>
            <a:spLocks/>
          </p:cNvSpPr>
          <p:nvPr/>
        </p:nvSpPr>
        <p:spPr bwMode="auto">
          <a:xfrm>
            <a:off x="2952750" y="5353051"/>
            <a:ext cx="2935288" cy="904875"/>
          </a:xfrm>
          <a:custGeom>
            <a:avLst/>
            <a:gdLst/>
            <a:ahLst/>
            <a:cxnLst>
              <a:cxn ang="0">
                <a:pos x="41" y="369"/>
              </a:cxn>
              <a:cxn ang="0">
                <a:pos x="130" y="436"/>
              </a:cxn>
              <a:cxn ang="0">
                <a:pos x="228" y="486"/>
              </a:cxn>
              <a:cxn ang="0">
                <a:pos x="332" y="525"/>
              </a:cxn>
              <a:cxn ang="0">
                <a:pos x="441" y="553"/>
              </a:cxn>
              <a:cxn ang="0">
                <a:pos x="559" y="567"/>
              </a:cxn>
              <a:cxn ang="0">
                <a:pos x="677" y="570"/>
              </a:cxn>
              <a:cxn ang="0">
                <a:pos x="801" y="562"/>
              </a:cxn>
              <a:cxn ang="0">
                <a:pos x="925" y="542"/>
              </a:cxn>
              <a:cxn ang="0">
                <a:pos x="1054" y="509"/>
              </a:cxn>
              <a:cxn ang="0">
                <a:pos x="1181" y="467"/>
              </a:cxn>
              <a:cxn ang="0">
                <a:pos x="1308" y="411"/>
              </a:cxn>
              <a:cxn ang="0">
                <a:pos x="1435" y="347"/>
              </a:cxn>
              <a:cxn ang="0">
                <a:pos x="1558" y="271"/>
              </a:cxn>
              <a:cxn ang="0">
                <a:pos x="1676" y="185"/>
              </a:cxn>
              <a:cxn ang="0">
                <a:pos x="1794" y="87"/>
              </a:cxn>
              <a:cxn ang="0">
                <a:pos x="1815" y="0"/>
              </a:cxn>
              <a:cxn ang="0">
                <a:pos x="1702" y="98"/>
              </a:cxn>
              <a:cxn ang="0">
                <a:pos x="1587" y="188"/>
              </a:cxn>
              <a:cxn ang="0">
                <a:pos x="1469" y="269"/>
              </a:cxn>
              <a:cxn ang="0">
                <a:pos x="1345" y="336"/>
              </a:cxn>
              <a:cxn ang="0">
                <a:pos x="1224" y="394"/>
              </a:cxn>
              <a:cxn ang="0">
                <a:pos x="1100" y="442"/>
              </a:cxn>
              <a:cxn ang="0">
                <a:pos x="977" y="478"/>
              </a:cxn>
              <a:cxn ang="0">
                <a:pos x="856" y="503"/>
              </a:cxn>
              <a:cxn ang="0">
                <a:pos x="735" y="517"/>
              </a:cxn>
              <a:cxn ang="0">
                <a:pos x="620" y="520"/>
              </a:cxn>
              <a:cxn ang="0">
                <a:pos x="507" y="511"/>
              </a:cxn>
              <a:cxn ang="0">
                <a:pos x="398" y="492"/>
              </a:cxn>
              <a:cxn ang="0">
                <a:pos x="297" y="461"/>
              </a:cxn>
              <a:cxn ang="0">
                <a:pos x="202" y="419"/>
              </a:cxn>
              <a:cxn ang="0">
                <a:pos x="116" y="363"/>
              </a:cxn>
              <a:cxn ang="0">
                <a:pos x="38" y="296"/>
              </a:cxn>
            </a:cxnLst>
            <a:rect l="0" t="0" r="r" b="b"/>
            <a:pathLst>
              <a:path w="1849" h="570">
                <a:moveTo>
                  <a:pt x="0" y="333"/>
                </a:moveTo>
                <a:lnTo>
                  <a:pt x="41" y="369"/>
                </a:lnTo>
                <a:lnTo>
                  <a:pt x="84" y="405"/>
                </a:lnTo>
                <a:lnTo>
                  <a:pt x="130" y="436"/>
                </a:lnTo>
                <a:lnTo>
                  <a:pt x="179" y="461"/>
                </a:lnTo>
                <a:lnTo>
                  <a:pt x="228" y="486"/>
                </a:lnTo>
                <a:lnTo>
                  <a:pt x="280" y="509"/>
                </a:lnTo>
                <a:lnTo>
                  <a:pt x="332" y="525"/>
                </a:lnTo>
                <a:lnTo>
                  <a:pt x="386" y="542"/>
                </a:lnTo>
                <a:lnTo>
                  <a:pt x="441" y="553"/>
                </a:lnTo>
                <a:lnTo>
                  <a:pt x="499" y="562"/>
                </a:lnTo>
                <a:lnTo>
                  <a:pt x="559" y="567"/>
                </a:lnTo>
                <a:lnTo>
                  <a:pt x="617" y="570"/>
                </a:lnTo>
                <a:lnTo>
                  <a:pt x="677" y="570"/>
                </a:lnTo>
                <a:lnTo>
                  <a:pt x="738" y="567"/>
                </a:lnTo>
                <a:lnTo>
                  <a:pt x="801" y="562"/>
                </a:lnTo>
                <a:lnTo>
                  <a:pt x="864" y="553"/>
                </a:lnTo>
                <a:lnTo>
                  <a:pt x="925" y="542"/>
                </a:lnTo>
                <a:lnTo>
                  <a:pt x="988" y="525"/>
                </a:lnTo>
                <a:lnTo>
                  <a:pt x="1054" y="509"/>
                </a:lnTo>
                <a:lnTo>
                  <a:pt x="1118" y="489"/>
                </a:lnTo>
                <a:lnTo>
                  <a:pt x="1181" y="467"/>
                </a:lnTo>
                <a:lnTo>
                  <a:pt x="1244" y="442"/>
                </a:lnTo>
                <a:lnTo>
                  <a:pt x="1308" y="411"/>
                </a:lnTo>
                <a:lnTo>
                  <a:pt x="1371" y="380"/>
                </a:lnTo>
                <a:lnTo>
                  <a:pt x="1435" y="347"/>
                </a:lnTo>
                <a:lnTo>
                  <a:pt x="1495" y="310"/>
                </a:lnTo>
                <a:lnTo>
                  <a:pt x="1558" y="271"/>
                </a:lnTo>
                <a:lnTo>
                  <a:pt x="1619" y="229"/>
                </a:lnTo>
                <a:lnTo>
                  <a:pt x="1676" y="185"/>
                </a:lnTo>
                <a:lnTo>
                  <a:pt x="1737" y="137"/>
                </a:lnTo>
                <a:lnTo>
                  <a:pt x="1794" y="87"/>
                </a:lnTo>
                <a:lnTo>
                  <a:pt x="1849" y="34"/>
                </a:lnTo>
                <a:lnTo>
                  <a:pt x="1815" y="0"/>
                </a:lnTo>
                <a:lnTo>
                  <a:pt x="1760" y="51"/>
                </a:lnTo>
                <a:lnTo>
                  <a:pt x="1702" y="98"/>
                </a:lnTo>
                <a:lnTo>
                  <a:pt x="1645" y="146"/>
                </a:lnTo>
                <a:lnTo>
                  <a:pt x="1587" y="188"/>
                </a:lnTo>
                <a:lnTo>
                  <a:pt x="1527" y="229"/>
                </a:lnTo>
                <a:lnTo>
                  <a:pt x="1469" y="269"/>
                </a:lnTo>
                <a:lnTo>
                  <a:pt x="1409" y="302"/>
                </a:lnTo>
                <a:lnTo>
                  <a:pt x="1345" y="336"/>
                </a:lnTo>
                <a:lnTo>
                  <a:pt x="1285" y="366"/>
                </a:lnTo>
                <a:lnTo>
                  <a:pt x="1224" y="394"/>
                </a:lnTo>
                <a:lnTo>
                  <a:pt x="1161" y="419"/>
                </a:lnTo>
                <a:lnTo>
                  <a:pt x="1100" y="442"/>
                </a:lnTo>
                <a:lnTo>
                  <a:pt x="1037" y="461"/>
                </a:lnTo>
                <a:lnTo>
                  <a:pt x="977" y="478"/>
                </a:lnTo>
                <a:lnTo>
                  <a:pt x="916" y="492"/>
                </a:lnTo>
                <a:lnTo>
                  <a:pt x="856" y="503"/>
                </a:lnTo>
                <a:lnTo>
                  <a:pt x="795" y="511"/>
                </a:lnTo>
                <a:lnTo>
                  <a:pt x="735" y="517"/>
                </a:lnTo>
                <a:lnTo>
                  <a:pt x="677" y="520"/>
                </a:lnTo>
                <a:lnTo>
                  <a:pt x="620" y="520"/>
                </a:lnTo>
                <a:lnTo>
                  <a:pt x="562" y="517"/>
                </a:lnTo>
                <a:lnTo>
                  <a:pt x="507" y="511"/>
                </a:lnTo>
                <a:lnTo>
                  <a:pt x="453" y="503"/>
                </a:lnTo>
                <a:lnTo>
                  <a:pt x="398" y="492"/>
                </a:lnTo>
                <a:lnTo>
                  <a:pt x="349" y="478"/>
                </a:lnTo>
                <a:lnTo>
                  <a:pt x="297" y="461"/>
                </a:lnTo>
                <a:lnTo>
                  <a:pt x="251" y="442"/>
                </a:lnTo>
                <a:lnTo>
                  <a:pt x="202" y="419"/>
                </a:lnTo>
                <a:lnTo>
                  <a:pt x="159" y="391"/>
                </a:lnTo>
                <a:lnTo>
                  <a:pt x="116" y="363"/>
                </a:lnTo>
                <a:lnTo>
                  <a:pt x="75" y="333"/>
                </a:lnTo>
                <a:lnTo>
                  <a:pt x="38" y="296"/>
                </a:lnTo>
                <a:lnTo>
                  <a:pt x="0" y="333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89" name="Freeform 1029"/>
          <p:cNvSpPr>
            <a:spLocks/>
          </p:cNvSpPr>
          <p:nvPr/>
        </p:nvSpPr>
        <p:spPr bwMode="auto">
          <a:xfrm>
            <a:off x="2573338" y="3040064"/>
            <a:ext cx="950912" cy="2841625"/>
          </a:xfrm>
          <a:custGeom>
            <a:avLst/>
            <a:gdLst/>
            <a:ahLst/>
            <a:cxnLst>
              <a:cxn ang="0">
                <a:pos x="510" y="53"/>
              </a:cxn>
              <a:cxn ang="0">
                <a:pos x="406" y="165"/>
              </a:cxn>
              <a:cxn ang="0">
                <a:pos x="317" y="282"/>
              </a:cxn>
              <a:cxn ang="0">
                <a:pos x="239" y="402"/>
              </a:cxn>
              <a:cxn ang="0">
                <a:pos x="170" y="522"/>
              </a:cxn>
              <a:cxn ang="0">
                <a:pos x="113" y="645"/>
              </a:cxn>
              <a:cxn ang="0">
                <a:pos x="67" y="768"/>
              </a:cxn>
              <a:cxn ang="0">
                <a:pos x="32" y="891"/>
              </a:cxn>
              <a:cxn ang="0">
                <a:pos x="9" y="1014"/>
              </a:cxn>
              <a:cxn ang="0">
                <a:pos x="0" y="1131"/>
              </a:cxn>
              <a:cxn ang="0">
                <a:pos x="0" y="1248"/>
              </a:cxn>
              <a:cxn ang="0">
                <a:pos x="15" y="1360"/>
              </a:cxn>
              <a:cxn ang="0">
                <a:pos x="44" y="1466"/>
              </a:cxn>
              <a:cxn ang="0">
                <a:pos x="84" y="1569"/>
              </a:cxn>
              <a:cxn ang="0">
                <a:pos x="136" y="1664"/>
              </a:cxn>
              <a:cxn ang="0">
                <a:pos x="202" y="1751"/>
              </a:cxn>
              <a:cxn ang="0">
                <a:pos x="277" y="1753"/>
              </a:cxn>
              <a:cxn ang="0">
                <a:pos x="208" y="1678"/>
              </a:cxn>
              <a:cxn ang="0">
                <a:pos x="153" y="1591"/>
              </a:cxn>
              <a:cxn ang="0">
                <a:pos x="110" y="1499"/>
              </a:cxn>
              <a:cxn ang="0">
                <a:pos x="78" y="1402"/>
              </a:cxn>
              <a:cxn ang="0">
                <a:pos x="58" y="1298"/>
              </a:cxn>
              <a:cxn ang="0">
                <a:pos x="52" y="1189"/>
              </a:cxn>
              <a:cxn ang="0">
                <a:pos x="55" y="1075"/>
              </a:cxn>
              <a:cxn ang="0">
                <a:pos x="70" y="960"/>
              </a:cxn>
              <a:cxn ang="0">
                <a:pos x="98" y="843"/>
              </a:cxn>
              <a:cxn ang="0">
                <a:pos x="136" y="723"/>
              </a:cxn>
              <a:cxn ang="0">
                <a:pos x="188" y="603"/>
              </a:cxn>
              <a:cxn ang="0">
                <a:pos x="248" y="486"/>
              </a:cxn>
              <a:cxn ang="0">
                <a:pos x="320" y="369"/>
              </a:cxn>
              <a:cxn ang="0">
                <a:pos x="404" y="254"/>
              </a:cxn>
              <a:cxn ang="0">
                <a:pos x="496" y="142"/>
              </a:cxn>
              <a:cxn ang="0">
                <a:pos x="599" y="34"/>
              </a:cxn>
            </a:cxnLst>
            <a:rect l="0" t="0" r="r" b="b"/>
            <a:pathLst>
              <a:path w="599" h="1790">
                <a:moveTo>
                  <a:pt x="565" y="0"/>
                </a:moveTo>
                <a:lnTo>
                  <a:pt x="510" y="53"/>
                </a:lnTo>
                <a:lnTo>
                  <a:pt x="458" y="109"/>
                </a:lnTo>
                <a:lnTo>
                  <a:pt x="406" y="165"/>
                </a:lnTo>
                <a:lnTo>
                  <a:pt x="360" y="223"/>
                </a:lnTo>
                <a:lnTo>
                  <a:pt x="317" y="282"/>
                </a:lnTo>
                <a:lnTo>
                  <a:pt x="277" y="341"/>
                </a:lnTo>
                <a:lnTo>
                  <a:pt x="239" y="402"/>
                </a:lnTo>
                <a:lnTo>
                  <a:pt x="202" y="461"/>
                </a:lnTo>
                <a:lnTo>
                  <a:pt x="170" y="522"/>
                </a:lnTo>
                <a:lnTo>
                  <a:pt x="139" y="584"/>
                </a:lnTo>
                <a:lnTo>
                  <a:pt x="113" y="645"/>
                </a:lnTo>
                <a:lnTo>
                  <a:pt x="87" y="706"/>
                </a:lnTo>
                <a:lnTo>
                  <a:pt x="67" y="768"/>
                </a:lnTo>
                <a:lnTo>
                  <a:pt x="49" y="829"/>
                </a:lnTo>
                <a:lnTo>
                  <a:pt x="32" y="891"/>
                </a:lnTo>
                <a:lnTo>
                  <a:pt x="21" y="952"/>
                </a:lnTo>
                <a:lnTo>
                  <a:pt x="9" y="1014"/>
                </a:lnTo>
                <a:lnTo>
                  <a:pt x="3" y="1072"/>
                </a:lnTo>
                <a:lnTo>
                  <a:pt x="0" y="1131"/>
                </a:lnTo>
                <a:lnTo>
                  <a:pt x="0" y="1189"/>
                </a:lnTo>
                <a:lnTo>
                  <a:pt x="0" y="1248"/>
                </a:lnTo>
                <a:lnTo>
                  <a:pt x="6" y="1304"/>
                </a:lnTo>
                <a:lnTo>
                  <a:pt x="15" y="1360"/>
                </a:lnTo>
                <a:lnTo>
                  <a:pt x="26" y="1413"/>
                </a:lnTo>
                <a:lnTo>
                  <a:pt x="44" y="1466"/>
                </a:lnTo>
                <a:lnTo>
                  <a:pt x="61" y="1519"/>
                </a:lnTo>
                <a:lnTo>
                  <a:pt x="84" y="1569"/>
                </a:lnTo>
                <a:lnTo>
                  <a:pt x="107" y="1617"/>
                </a:lnTo>
                <a:lnTo>
                  <a:pt x="136" y="1664"/>
                </a:lnTo>
                <a:lnTo>
                  <a:pt x="167" y="1706"/>
                </a:lnTo>
                <a:lnTo>
                  <a:pt x="202" y="1751"/>
                </a:lnTo>
                <a:lnTo>
                  <a:pt x="239" y="1790"/>
                </a:lnTo>
                <a:lnTo>
                  <a:pt x="277" y="1753"/>
                </a:lnTo>
                <a:lnTo>
                  <a:pt x="242" y="1717"/>
                </a:lnTo>
                <a:lnTo>
                  <a:pt x="208" y="1678"/>
                </a:lnTo>
                <a:lnTo>
                  <a:pt x="179" y="1636"/>
                </a:lnTo>
                <a:lnTo>
                  <a:pt x="153" y="1591"/>
                </a:lnTo>
                <a:lnTo>
                  <a:pt x="130" y="1547"/>
                </a:lnTo>
                <a:lnTo>
                  <a:pt x="110" y="1499"/>
                </a:lnTo>
                <a:lnTo>
                  <a:pt x="93" y="1452"/>
                </a:lnTo>
                <a:lnTo>
                  <a:pt x="78" y="1402"/>
                </a:lnTo>
                <a:lnTo>
                  <a:pt x="67" y="1351"/>
                </a:lnTo>
                <a:lnTo>
                  <a:pt x="58" y="1298"/>
                </a:lnTo>
                <a:lnTo>
                  <a:pt x="52" y="1245"/>
                </a:lnTo>
                <a:lnTo>
                  <a:pt x="52" y="1189"/>
                </a:lnTo>
                <a:lnTo>
                  <a:pt x="52" y="1134"/>
                </a:lnTo>
                <a:lnTo>
                  <a:pt x="55" y="1075"/>
                </a:lnTo>
                <a:lnTo>
                  <a:pt x="61" y="1019"/>
                </a:lnTo>
                <a:lnTo>
                  <a:pt x="70" y="960"/>
                </a:lnTo>
                <a:lnTo>
                  <a:pt x="84" y="902"/>
                </a:lnTo>
                <a:lnTo>
                  <a:pt x="98" y="843"/>
                </a:lnTo>
                <a:lnTo>
                  <a:pt x="116" y="782"/>
                </a:lnTo>
                <a:lnTo>
                  <a:pt x="136" y="723"/>
                </a:lnTo>
                <a:lnTo>
                  <a:pt x="162" y="665"/>
                </a:lnTo>
                <a:lnTo>
                  <a:pt x="188" y="603"/>
                </a:lnTo>
                <a:lnTo>
                  <a:pt x="216" y="544"/>
                </a:lnTo>
                <a:lnTo>
                  <a:pt x="248" y="486"/>
                </a:lnTo>
                <a:lnTo>
                  <a:pt x="283" y="427"/>
                </a:lnTo>
                <a:lnTo>
                  <a:pt x="320" y="369"/>
                </a:lnTo>
                <a:lnTo>
                  <a:pt x="360" y="310"/>
                </a:lnTo>
                <a:lnTo>
                  <a:pt x="404" y="254"/>
                </a:lnTo>
                <a:lnTo>
                  <a:pt x="447" y="198"/>
                </a:lnTo>
                <a:lnTo>
                  <a:pt x="496" y="142"/>
                </a:lnTo>
                <a:lnTo>
                  <a:pt x="548" y="87"/>
                </a:lnTo>
                <a:lnTo>
                  <a:pt x="599" y="34"/>
                </a:lnTo>
                <a:lnTo>
                  <a:pt x="565" y="0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0" name="Freeform 1030"/>
          <p:cNvSpPr>
            <a:spLocks/>
          </p:cNvSpPr>
          <p:nvPr/>
        </p:nvSpPr>
        <p:spPr bwMode="auto">
          <a:xfrm>
            <a:off x="3470275" y="2189164"/>
            <a:ext cx="2935288" cy="904875"/>
          </a:xfrm>
          <a:custGeom>
            <a:avLst/>
            <a:gdLst/>
            <a:ahLst/>
            <a:cxnLst>
              <a:cxn ang="0">
                <a:pos x="1808" y="201"/>
              </a:cxn>
              <a:cxn ang="0">
                <a:pos x="1719" y="134"/>
              </a:cxn>
              <a:cxn ang="0">
                <a:pos x="1621" y="84"/>
              </a:cxn>
              <a:cxn ang="0">
                <a:pos x="1517" y="45"/>
              </a:cxn>
              <a:cxn ang="0">
                <a:pos x="1408" y="17"/>
              </a:cxn>
              <a:cxn ang="0">
                <a:pos x="1290" y="3"/>
              </a:cxn>
              <a:cxn ang="0">
                <a:pos x="1172" y="0"/>
              </a:cxn>
              <a:cxn ang="0">
                <a:pos x="1048" y="8"/>
              </a:cxn>
              <a:cxn ang="0">
                <a:pos x="924" y="28"/>
              </a:cxn>
              <a:cxn ang="0">
                <a:pos x="795" y="61"/>
              </a:cxn>
              <a:cxn ang="0">
                <a:pos x="668" y="103"/>
              </a:cxn>
              <a:cxn ang="0">
                <a:pos x="541" y="159"/>
              </a:cxn>
              <a:cxn ang="0">
                <a:pos x="414" y="223"/>
              </a:cxn>
              <a:cxn ang="0">
                <a:pos x="291" y="299"/>
              </a:cxn>
              <a:cxn ang="0">
                <a:pos x="173" y="385"/>
              </a:cxn>
              <a:cxn ang="0">
                <a:pos x="55" y="483"/>
              </a:cxn>
              <a:cxn ang="0">
                <a:pos x="34" y="570"/>
              </a:cxn>
              <a:cxn ang="0">
                <a:pos x="147" y="472"/>
              </a:cxn>
              <a:cxn ang="0">
                <a:pos x="262" y="382"/>
              </a:cxn>
              <a:cxn ang="0">
                <a:pos x="380" y="301"/>
              </a:cxn>
              <a:cxn ang="0">
                <a:pos x="504" y="234"/>
              </a:cxn>
              <a:cxn ang="0">
                <a:pos x="625" y="176"/>
              </a:cxn>
              <a:cxn ang="0">
                <a:pos x="749" y="128"/>
              </a:cxn>
              <a:cxn ang="0">
                <a:pos x="872" y="92"/>
              </a:cxn>
              <a:cxn ang="0">
                <a:pos x="993" y="67"/>
              </a:cxn>
              <a:cxn ang="0">
                <a:pos x="1114" y="53"/>
              </a:cxn>
              <a:cxn ang="0">
                <a:pos x="1229" y="50"/>
              </a:cxn>
              <a:cxn ang="0">
                <a:pos x="1342" y="59"/>
              </a:cxn>
              <a:cxn ang="0">
                <a:pos x="1451" y="78"/>
              </a:cxn>
              <a:cxn ang="0">
                <a:pos x="1552" y="109"/>
              </a:cxn>
              <a:cxn ang="0">
                <a:pos x="1647" y="151"/>
              </a:cxn>
              <a:cxn ang="0">
                <a:pos x="1733" y="207"/>
              </a:cxn>
              <a:cxn ang="0">
                <a:pos x="1811" y="274"/>
              </a:cxn>
            </a:cxnLst>
            <a:rect l="0" t="0" r="r" b="b"/>
            <a:pathLst>
              <a:path w="1849" h="570">
                <a:moveTo>
                  <a:pt x="1849" y="237"/>
                </a:moveTo>
                <a:lnTo>
                  <a:pt x="1808" y="201"/>
                </a:lnTo>
                <a:lnTo>
                  <a:pt x="1765" y="167"/>
                </a:lnTo>
                <a:lnTo>
                  <a:pt x="1719" y="134"/>
                </a:lnTo>
                <a:lnTo>
                  <a:pt x="1670" y="109"/>
                </a:lnTo>
                <a:lnTo>
                  <a:pt x="1621" y="84"/>
                </a:lnTo>
                <a:lnTo>
                  <a:pt x="1569" y="61"/>
                </a:lnTo>
                <a:lnTo>
                  <a:pt x="1517" y="45"/>
                </a:lnTo>
                <a:lnTo>
                  <a:pt x="1463" y="28"/>
                </a:lnTo>
                <a:lnTo>
                  <a:pt x="1408" y="17"/>
                </a:lnTo>
                <a:lnTo>
                  <a:pt x="1350" y="8"/>
                </a:lnTo>
                <a:lnTo>
                  <a:pt x="1290" y="3"/>
                </a:lnTo>
                <a:lnTo>
                  <a:pt x="1232" y="0"/>
                </a:lnTo>
                <a:lnTo>
                  <a:pt x="1172" y="0"/>
                </a:lnTo>
                <a:lnTo>
                  <a:pt x="1111" y="3"/>
                </a:lnTo>
                <a:lnTo>
                  <a:pt x="1048" y="8"/>
                </a:lnTo>
                <a:lnTo>
                  <a:pt x="985" y="17"/>
                </a:lnTo>
                <a:lnTo>
                  <a:pt x="924" y="28"/>
                </a:lnTo>
                <a:lnTo>
                  <a:pt x="861" y="45"/>
                </a:lnTo>
                <a:lnTo>
                  <a:pt x="795" y="61"/>
                </a:lnTo>
                <a:lnTo>
                  <a:pt x="731" y="81"/>
                </a:lnTo>
                <a:lnTo>
                  <a:pt x="668" y="103"/>
                </a:lnTo>
                <a:lnTo>
                  <a:pt x="605" y="128"/>
                </a:lnTo>
                <a:lnTo>
                  <a:pt x="541" y="159"/>
                </a:lnTo>
                <a:lnTo>
                  <a:pt x="478" y="190"/>
                </a:lnTo>
                <a:lnTo>
                  <a:pt x="414" y="223"/>
                </a:lnTo>
                <a:lnTo>
                  <a:pt x="354" y="260"/>
                </a:lnTo>
                <a:lnTo>
                  <a:pt x="291" y="299"/>
                </a:lnTo>
                <a:lnTo>
                  <a:pt x="230" y="341"/>
                </a:lnTo>
                <a:lnTo>
                  <a:pt x="173" y="385"/>
                </a:lnTo>
                <a:lnTo>
                  <a:pt x="112" y="433"/>
                </a:lnTo>
                <a:lnTo>
                  <a:pt x="55" y="483"/>
                </a:lnTo>
                <a:lnTo>
                  <a:pt x="0" y="536"/>
                </a:lnTo>
                <a:lnTo>
                  <a:pt x="34" y="570"/>
                </a:lnTo>
                <a:lnTo>
                  <a:pt x="89" y="519"/>
                </a:lnTo>
                <a:lnTo>
                  <a:pt x="147" y="472"/>
                </a:lnTo>
                <a:lnTo>
                  <a:pt x="204" y="424"/>
                </a:lnTo>
                <a:lnTo>
                  <a:pt x="262" y="382"/>
                </a:lnTo>
                <a:lnTo>
                  <a:pt x="322" y="341"/>
                </a:lnTo>
                <a:lnTo>
                  <a:pt x="380" y="301"/>
                </a:lnTo>
                <a:lnTo>
                  <a:pt x="440" y="268"/>
                </a:lnTo>
                <a:lnTo>
                  <a:pt x="504" y="234"/>
                </a:lnTo>
                <a:lnTo>
                  <a:pt x="564" y="204"/>
                </a:lnTo>
                <a:lnTo>
                  <a:pt x="625" y="176"/>
                </a:lnTo>
                <a:lnTo>
                  <a:pt x="688" y="151"/>
                </a:lnTo>
                <a:lnTo>
                  <a:pt x="749" y="128"/>
                </a:lnTo>
                <a:lnTo>
                  <a:pt x="812" y="109"/>
                </a:lnTo>
                <a:lnTo>
                  <a:pt x="872" y="92"/>
                </a:lnTo>
                <a:lnTo>
                  <a:pt x="933" y="78"/>
                </a:lnTo>
                <a:lnTo>
                  <a:pt x="993" y="67"/>
                </a:lnTo>
                <a:lnTo>
                  <a:pt x="1054" y="59"/>
                </a:lnTo>
                <a:lnTo>
                  <a:pt x="1114" y="53"/>
                </a:lnTo>
                <a:lnTo>
                  <a:pt x="1172" y="50"/>
                </a:lnTo>
                <a:lnTo>
                  <a:pt x="1229" y="50"/>
                </a:lnTo>
                <a:lnTo>
                  <a:pt x="1287" y="53"/>
                </a:lnTo>
                <a:lnTo>
                  <a:pt x="1342" y="59"/>
                </a:lnTo>
                <a:lnTo>
                  <a:pt x="1396" y="67"/>
                </a:lnTo>
                <a:lnTo>
                  <a:pt x="1451" y="78"/>
                </a:lnTo>
                <a:lnTo>
                  <a:pt x="1500" y="92"/>
                </a:lnTo>
                <a:lnTo>
                  <a:pt x="1552" y="109"/>
                </a:lnTo>
                <a:lnTo>
                  <a:pt x="1598" y="128"/>
                </a:lnTo>
                <a:lnTo>
                  <a:pt x="1647" y="151"/>
                </a:lnTo>
                <a:lnTo>
                  <a:pt x="1690" y="179"/>
                </a:lnTo>
                <a:lnTo>
                  <a:pt x="1733" y="207"/>
                </a:lnTo>
                <a:lnTo>
                  <a:pt x="1774" y="237"/>
                </a:lnTo>
                <a:lnTo>
                  <a:pt x="1811" y="274"/>
                </a:lnTo>
                <a:lnTo>
                  <a:pt x="1849" y="237"/>
                </a:lnTo>
                <a:close/>
              </a:path>
            </a:pathLst>
          </a:custGeom>
          <a:solidFill>
            <a:srgbClr val="3399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1" name="Rectangle 1031"/>
          <p:cNvSpPr>
            <a:spLocks noChangeArrowheads="1"/>
          </p:cNvSpPr>
          <p:nvPr/>
        </p:nvSpPr>
        <p:spPr bwMode="auto">
          <a:xfrm>
            <a:off x="4594226" y="33988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2" name="Rectangle 1032"/>
          <p:cNvSpPr>
            <a:spLocks noChangeArrowheads="1"/>
          </p:cNvSpPr>
          <p:nvPr/>
        </p:nvSpPr>
        <p:spPr bwMode="auto">
          <a:xfrm>
            <a:off x="4594226" y="33988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3" name="Rectangle 1033"/>
          <p:cNvSpPr>
            <a:spLocks noChangeArrowheads="1"/>
          </p:cNvSpPr>
          <p:nvPr/>
        </p:nvSpPr>
        <p:spPr bwMode="auto">
          <a:xfrm>
            <a:off x="4416426" y="2881314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4" name="Rectangle 1034"/>
          <p:cNvSpPr>
            <a:spLocks noChangeArrowheads="1"/>
          </p:cNvSpPr>
          <p:nvPr/>
        </p:nvSpPr>
        <p:spPr bwMode="auto">
          <a:xfrm>
            <a:off x="4416426" y="2881314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5" name="Rectangle 1035"/>
          <p:cNvSpPr>
            <a:spLocks noChangeArrowheads="1"/>
          </p:cNvSpPr>
          <p:nvPr/>
        </p:nvSpPr>
        <p:spPr bwMode="auto">
          <a:xfrm>
            <a:off x="4508501" y="3136900"/>
            <a:ext cx="8572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Rectangle 1036"/>
          <p:cNvSpPr>
            <a:spLocks noChangeArrowheads="1"/>
          </p:cNvSpPr>
          <p:nvPr/>
        </p:nvSpPr>
        <p:spPr bwMode="auto">
          <a:xfrm>
            <a:off x="4508501" y="3136900"/>
            <a:ext cx="8572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Rectangle 1037"/>
          <p:cNvSpPr>
            <a:spLocks noChangeArrowheads="1"/>
          </p:cNvSpPr>
          <p:nvPr/>
        </p:nvSpPr>
        <p:spPr bwMode="auto">
          <a:xfrm>
            <a:off x="4773614" y="3656013"/>
            <a:ext cx="90487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8" name="Rectangle 1038"/>
          <p:cNvSpPr>
            <a:spLocks noChangeArrowheads="1"/>
          </p:cNvSpPr>
          <p:nvPr/>
        </p:nvSpPr>
        <p:spPr bwMode="auto">
          <a:xfrm>
            <a:off x="4773614" y="3656013"/>
            <a:ext cx="90487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9" name="Rectangle 1039"/>
          <p:cNvSpPr>
            <a:spLocks noChangeArrowheads="1"/>
          </p:cNvSpPr>
          <p:nvPr/>
        </p:nvSpPr>
        <p:spPr bwMode="auto">
          <a:xfrm>
            <a:off x="4508501" y="3314700"/>
            <a:ext cx="85725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0" name="Rectangle 1040"/>
          <p:cNvSpPr>
            <a:spLocks noChangeArrowheads="1"/>
          </p:cNvSpPr>
          <p:nvPr/>
        </p:nvSpPr>
        <p:spPr bwMode="auto">
          <a:xfrm>
            <a:off x="4508501" y="3314700"/>
            <a:ext cx="85725" cy="84138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1" name="Rectangle 1041"/>
          <p:cNvSpPr>
            <a:spLocks noChangeArrowheads="1"/>
          </p:cNvSpPr>
          <p:nvPr/>
        </p:nvSpPr>
        <p:spPr bwMode="auto">
          <a:xfrm>
            <a:off x="4773614" y="3833814"/>
            <a:ext cx="90487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2" name="Rectangle 1042"/>
          <p:cNvSpPr>
            <a:spLocks noChangeArrowheads="1"/>
          </p:cNvSpPr>
          <p:nvPr/>
        </p:nvSpPr>
        <p:spPr bwMode="auto">
          <a:xfrm>
            <a:off x="4773614" y="3833814"/>
            <a:ext cx="90487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3" name="Rectangle 1043"/>
          <p:cNvSpPr>
            <a:spLocks noChangeArrowheads="1"/>
          </p:cNvSpPr>
          <p:nvPr/>
        </p:nvSpPr>
        <p:spPr bwMode="auto">
          <a:xfrm>
            <a:off x="4329113" y="2795589"/>
            <a:ext cx="87312" cy="857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4" name="Rectangle 1044"/>
          <p:cNvSpPr>
            <a:spLocks noChangeArrowheads="1"/>
          </p:cNvSpPr>
          <p:nvPr/>
        </p:nvSpPr>
        <p:spPr bwMode="auto">
          <a:xfrm>
            <a:off x="4329113" y="2795589"/>
            <a:ext cx="87312" cy="85725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5" name="Rectangle 1045"/>
          <p:cNvSpPr>
            <a:spLocks noChangeArrowheads="1"/>
          </p:cNvSpPr>
          <p:nvPr/>
        </p:nvSpPr>
        <p:spPr bwMode="auto">
          <a:xfrm>
            <a:off x="4329113" y="2708276"/>
            <a:ext cx="87312" cy="87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6" name="Rectangle 1046"/>
          <p:cNvSpPr>
            <a:spLocks noChangeArrowheads="1"/>
          </p:cNvSpPr>
          <p:nvPr/>
        </p:nvSpPr>
        <p:spPr bwMode="auto">
          <a:xfrm>
            <a:off x="4329113" y="2708276"/>
            <a:ext cx="87312" cy="87313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7" name="Rectangle 1047"/>
          <p:cNvSpPr>
            <a:spLocks noChangeArrowheads="1"/>
          </p:cNvSpPr>
          <p:nvPr/>
        </p:nvSpPr>
        <p:spPr bwMode="auto">
          <a:xfrm>
            <a:off x="4416426" y="26241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8" name="Rectangle 1048"/>
          <p:cNvSpPr>
            <a:spLocks noChangeArrowheads="1"/>
          </p:cNvSpPr>
          <p:nvPr/>
        </p:nvSpPr>
        <p:spPr bwMode="auto">
          <a:xfrm>
            <a:off x="4416426" y="26241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09" name="Rectangle 1049"/>
          <p:cNvSpPr>
            <a:spLocks noChangeArrowheads="1"/>
          </p:cNvSpPr>
          <p:nvPr/>
        </p:nvSpPr>
        <p:spPr bwMode="auto">
          <a:xfrm>
            <a:off x="4416426" y="3052763"/>
            <a:ext cx="9207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0" name="Rectangle 1050"/>
          <p:cNvSpPr>
            <a:spLocks noChangeArrowheads="1"/>
          </p:cNvSpPr>
          <p:nvPr/>
        </p:nvSpPr>
        <p:spPr bwMode="auto">
          <a:xfrm>
            <a:off x="4416426" y="3052763"/>
            <a:ext cx="9207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1" name="Rectangle 1051"/>
          <p:cNvSpPr>
            <a:spLocks noChangeArrowheads="1"/>
          </p:cNvSpPr>
          <p:nvPr/>
        </p:nvSpPr>
        <p:spPr bwMode="auto">
          <a:xfrm>
            <a:off x="4686301" y="3571875"/>
            <a:ext cx="87313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2" name="Rectangle 1052"/>
          <p:cNvSpPr>
            <a:spLocks noChangeArrowheads="1"/>
          </p:cNvSpPr>
          <p:nvPr/>
        </p:nvSpPr>
        <p:spPr bwMode="auto">
          <a:xfrm>
            <a:off x="4686301" y="3571875"/>
            <a:ext cx="87313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3" name="Rectangle 1053"/>
          <p:cNvSpPr>
            <a:spLocks noChangeArrowheads="1"/>
          </p:cNvSpPr>
          <p:nvPr/>
        </p:nvSpPr>
        <p:spPr bwMode="auto">
          <a:xfrm>
            <a:off x="4594226" y="3487739"/>
            <a:ext cx="92075" cy="841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4" name="Rectangle 1054"/>
          <p:cNvSpPr>
            <a:spLocks noChangeArrowheads="1"/>
          </p:cNvSpPr>
          <p:nvPr/>
        </p:nvSpPr>
        <p:spPr bwMode="auto">
          <a:xfrm>
            <a:off x="4594226" y="3487739"/>
            <a:ext cx="92075" cy="84137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5" name="Rectangle 1055"/>
          <p:cNvSpPr>
            <a:spLocks noChangeArrowheads="1"/>
          </p:cNvSpPr>
          <p:nvPr/>
        </p:nvSpPr>
        <p:spPr bwMode="auto">
          <a:xfrm>
            <a:off x="4416426" y="2968625"/>
            <a:ext cx="92075" cy="841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6" name="Rectangle 1056"/>
          <p:cNvSpPr>
            <a:spLocks noChangeArrowheads="1"/>
          </p:cNvSpPr>
          <p:nvPr/>
        </p:nvSpPr>
        <p:spPr bwMode="auto">
          <a:xfrm>
            <a:off x="4416426" y="2968625"/>
            <a:ext cx="92075" cy="84138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7" name="Rectangle 1057"/>
          <p:cNvSpPr>
            <a:spLocks noChangeArrowheads="1"/>
          </p:cNvSpPr>
          <p:nvPr/>
        </p:nvSpPr>
        <p:spPr bwMode="auto">
          <a:xfrm>
            <a:off x="4508501" y="3225800"/>
            <a:ext cx="85725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8" name="Rectangle 1058"/>
          <p:cNvSpPr>
            <a:spLocks noChangeArrowheads="1"/>
          </p:cNvSpPr>
          <p:nvPr/>
        </p:nvSpPr>
        <p:spPr bwMode="auto">
          <a:xfrm>
            <a:off x="4508501" y="3225800"/>
            <a:ext cx="85725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19" name="Rectangle 1059"/>
          <p:cNvSpPr>
            <a:spLocks noChangeArrowheads="1"/>
          </p:cNvSpPr>
          <p:nvPr/>
        </p:nvSpPr>
        <p:spPr bwMode="auto">
          <a:xfrm>
            <a:off x="4773614" y="3744913"/>
            <a:ext cx="90487" cy="889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20" name="Rectangle 1060"/>
          <p:cNvSpPr>
            <a:spLocks noChangeArrowheads="1"/>
          </p:cNvSpPr>
          <p:nvPr/>
        </p:nvSpPr>
        <p:spPr bwMode="auto">
          <a:xfrm>
            <a:off x="4773614" y="3744913"/>
            <a:ext cx="90487" cy="88900"/>
          </a:xfrm>
          <a:prstGeom prst="rect">
            <a:avLst/>
          </a:prstGeom>
          <a:noFill/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1061"/>
          <p:cNvGrpSpPr>
            <a:grpSpLocks/>
          </p:cNvGrpSpPr>
          <p:nvPr/>
        </p:nvGrpSpPr>
        <p:grpSpPr bwMode="auto">
          <a:xfrm flipH="1">
            <a:off x="7966075" y="4478338"/>
            <a:ext cx="1828800" cy="1219200"/>
            <a:chOff x="4109" y="2796"/>
            <a:chExt cx="1152" cy="768"/>
          </a:xfrm>
        </p:grpSpPr>
        <p:sp>
          <p:nvSpPr>
            <p:cNvPr id="42022" name="Line 1062"/>
            <p:cNvSpPr>
              <a:spLocks noChangeShapeType="1"/>
            </p:cNvSpPr>
            <p:nvPr/>
          </p:nvSpPr>
          <p:spPr bwMode="auto">
            <a:xfrm>
              <a:off x="5261" y="2796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23" name="Line 1063"/>
            <p:cNvSpPr>
              <a:spLocks noChangeShapeType="1"/>
            </p:cNvSpPr>
            <p:nvPr/>
          </p:nvSpPr>
          <p:spPr bwMode="auto">
            <a:xfrm flipH="1">
              <a:off x="4109" y="3564"/>
              <a:ext cx="11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24" name="Freeform 1064"/>
          <p:cNvSpPr>
            <a:spLocks/>
          </p:cNvSpPr>
          <p:nvPr/>
        </p:nvSpPr>
        <p:spPr bwMode="auto">
          <a:xfrm flipH="1">
            <a:off x="7923213" y="4654550"/>
            <a:ext cx="1871662" cy="960438"/>
          </a:xfrm>
          <a:custGeom>
            <a:avLst/>
            <a:gdLst/>
            <a:ahLst/>
            <a:cxnLst>
              <a:cxn ang="0">
                <a:pos x="733" y="16"/>
              </a:cxn>
              <a:cxn ang="0">
                <a:pos x="645" y="38"/>
              </a:cxn>
              <a:cxn ang="0">
                <a:pos x="578" y="60"/>
              </a:cxn>
              <a:cxn ang="0">
                <a:pos x="533" y="105"/>
              </a:cxn>
              <a:cxn ang="0">
                <a:pos x="522" y="138"/>
              </a:cxn>
              <a:cxn ang="0">
                <a:pos x="433" y="194"/>
              </a:cxn>
              <a:cxn ang="0">
                <a:pos x="211" y="271"/>
              </a:cxn>
              <a:cxn ang="0">
                <a:pos x="111" y="327"/>
              </a:cxn>
              <a:cxn ang="0">
                <a:pos x="0" y="416"/>
              </a:cxn>
            </a:cxnLst>
            <a:rect l="0" t="0" r="r" b="b"/>
            <a:pathLst>
              <a:path w="786" h="416">
                <a:moveTo>
                  <a:pt x="733" y="16"/>
                </a:moveTo>
                <a:cubicBezTo>
                  <a:pt x="636" y="48"/>
                  <a:pt x="786" y="0"/>
                  <a:pt x="645" y="38"/>
                </a:cubicBezTo>
                <a:cubicBezTo>
                  <a:pt x="622" y="44"/>
                  <a:pt x="578" y="60"/>
                  <a:pt x="578" y="60"/>
                </a:cubicBezTo>
                <a:cubicBezTo>
                  <a:pt x="563" y="75"/>
                  <a:pt x="540" y="85"/>
                  <a:pt x="533" y="105"/>
                </a:cubicBezTo>
                <a:cubicBezTo>
                  <a:pt x="529" y="116"/>
                  <a:pt x="529" y="129"/>
                  <a:pt x="522" y="138"/>
                </a:cubicBezTo>
                <a:cubicBezTo>
                  <a:pt x="505" y="159"/>
                  <a:pt x="458" y="186"/>
                  <a:pt x="433" y="194"/>
                </a:cubicBezTo>
                <a:cubicBezTo>
                  <a:pt x="336" y="258"/>
                  <a:pt x="325" y="242"/>
                  <a:pt x="211" y="271"/>
                </a:cubicBezTo>
                <a:cubicBezTo>
                  <a:pt x="174" y="281"/>
                  <a:pt x="111" y="327"/>
                  <a:pt x="111" y="327"/>
                </a:cubicBezTo>
                <a:cubicBezTo>
                  <a:pt x="75" y="381"/>
                  <a:pt x="40" y="376"/>
                  <a:pt x="0" y="416"/>
                </a:cubicBezTo>
              </a:path>
            </a:pathLst>
          </a:custGeom>
          <a:noFill/>
          <a:ln w="38100">
            <a:solidFill>
              <a:srgbClr val="CCFF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5" name="Text Box 1065"/>
          <p:cNvSpPr txBox="1">
            <a:spLocks noChangeArrowheads="1"/>
          </p:cNvSpPr>
          <p:nvPr/>
        </p:nvSpPr>
        <p:spPr bwMode="auto">
          <a:xfrm>
            <a:off x="6672264" y="5808664"/>
            <a:ext cx="3546475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latin typeface="Arial" charset="0"/>
              </a:rPr>
              <a:t>Slope Profile of flowpath for WEPP run</a:t>
            </a:r>
            <a:endParaRPr lang="en-US"/>
          </a:p>
        </p:txBody>
      </p:sp>
      <p:sp>
        <p:nvSpPr>
          <p:cNvPr id="42026" name="Oval 1066"/>
          <p:cNvSpPr>
            <a:spLocks noChangeArrowheads="1"/>
          </p:cNvSpPr>
          <p:nvPr/>
        </p:nvSpPr>
        <p:spPr bwMode="auto">
          <a:xfrm>
            <a:off x="7239000" y="990601"/>
            <a:ext cx="2971800" cy="2881313"/>
          </a:xfrm>
          <a:prstGeom prst="ellipse">
            <a:avLst/>
          </a:prstGeom>
          <a:noFill/>
          <a:ln w="57150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7" name="Line 1067"/>
          <p:cNvSpPr>
            <a:spLocks noChangeShapeType="1"/>
          </p:cNvSpPr>
          <p:nvPr/>
        </p:nvSpPr>
        <p:spPr bwMode="auto">
          <a:xfrm flipV="1">
            <a:off x="4495800" y="1219201"/>
            <a:ext cx="3429000" cy="1947863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8" name="Line 1068"/>
          <p:cNvSpPr>
            <a:spLocks noChangeShapeType="1"/>
          </p:cNvSpPr>
          <p:nvPr/>
        </p:nvSpPr>
        <p:spPr bwMode="auto">
          <a:xfrm>
            <a:off x="4730750" y="3722688"/>
            <a:ext cx="3498850" cy="87312"/>
          </a:xfrm>
          <a:prstGeom prst="lin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29" name="Oval 1069"/>
          <p:cNvSpPr>
            <a:spLocks noChangeArrowheads="1"/>
          </p:cNvSpPr>
          <p:nvPr/>
        </p:nvSpPr>
        <p:spPr bwMode="auto">
          <a:xfrm>
            <a:off x="4364038" y="3168650"/>
            <a:ext cx="533400" cy="554038"/>
          </a:xfrm>
          <a:prstGeom prst="ellipse">
            <a:avLst/>
          </a:prstGeom>
          <a:noFill/>
          <a:ln w="28575">
            <a:solidFill>
              <a:srgbClr val="6699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30" name="Text Box 1070"/>
          <p:cNvSpPr txBox="1">
            <a:spLocks noChangeArrowheads="1"/>
          </p:cNvSpPr>
          <p:nvPr/>
        </p:nvSpPr>
        <p:spPr bwMode="auto">
          <a:xfrm>
            <a:off x="1979614" y="6043613"/>
            <a:ext cx="7489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outlet</a:t>
            </a:r>
          </a:p>
        </p:txBody>
      </p:sp>
      <p:sp>
        <p:nvSpPr>
          <p:cNvPr id="42031" name="Text Box 1071"/>
          <p:cNvSpPr txBox="1">
            <a:spLocks noChangeArrowheads="1"/>
          </p:cNvSpPr>
          <p:nvPr/>
        </p:nvSpPr>
        <p:spPr bwMode="auto">
          <a:xfrm>
            <a:off x="1905001" y="1371601"/>
            <a:ext cx="1992853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      </a:t>
            </a:r>
            <a:r>
              <a:rPr lang="en-US">
                <a:latin typeface="Arial" charset="0"/>
              </a:rPr>
              <a:t>Watershed</a:t>
            </a:r>
          </a:p>
          <a:p>
            <a:r>
              <a:rPr lang="en-US">
                <a:latin typeface="Arial" charset="0"/>
              </a:rPr>
              <a:t>(grid based DEM)</a:t>
            </a:r>
            <a:endParaRPr lang="en-US"/>
          </a:p>
        </p:txBody>
      </p:sp>
      <p:sp>
        <p:nvSpPr>
          <p:cNvPr id="42032" name="Text Box 1072"/>
          <p:cNvSpPr txBox="1">
            <a:spLocks noChangeArrowheads="1"/>
          </p:cNvSpPr>
          <p:nvPr/>
        </p:nvSpPr>
        <p:spPr bwMode="auto">
          <a:xfrm>
            <a:off x="8054975" y="1258888"/>
            <a:ext cx="11208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Flowpath</a:t>
            </a:r>
            <a:endParaRPr lang="en-US"/>
          </a:p>
        </p:txBody>
      </p:sp>
      <p:sp>
        <p:nvSpPr>
          <p:cNvPr id="42033" name="Rectangle 1073"/>
          <p:cNvSpPr>
            <a:spLocks noChangeArrowheads="1"/>
          </p:cNvSpPr>
          <p:nvPr/>
        </p:nvSpPr>
        <p:spPr bwMode="auto">
          <a:xfrm>
            <a:off x="4646613" y="4398963"/>
            <a:ext cx="93662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4" name="Rectangle 1074"/>
          <p:cNvSpPr>
            <a:spLocks noChangeArrowheads="1"/>
          </p:cNvSpPr>
          <p:nvPr/>
        </p:nvSpPr>
        <p:spPr bwMode="auto">
          <a:xfrm>
            <a:off x="5030788" y="4035426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5" name="Rectangle 1075"/>
          <p:cNvSpPr>
            <a:spLocks noChangeArrowheads="1"/>
          </p:cNvSpPr>
          <p:nvPr/>
        </p:nvSpPr>
        <p:spPr bwMode="auto">
          <a:xfrm>
            <a:off x="4824413" y="4213226"/>
            <a:ext cx="95250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6" name="Rectangle 1076"/>
          <p:cNvSpPr>
            <a:spLocks noChangeArrowheads="1"/>
          </p:cNvSpPr>
          <p:nvPr/>
        </p:nvSpPr>
        <p:spPr bwMode="auto">
          <a:xfrm>
            <a:off x="5208588" y="385286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7" name="Rectangle 1077"/>
          <p:cNvSpPr>
            <a:spLocks noChangeArrowheads="1"/>
          </p:cNvSpPr>
          <p:nvPr/>
        </p:nvSpPr>
        <p:spPr bwMode="auto">
          <a:xfrm>
            <a:off x="4926013" y="411480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8" name="Rectangle 1078"/>
          <p:cNvSpPr>
            <a:spLocks noChangeArrowheads="1"/>
          </p:cNvSpPr>
          <p:nvPr/>
        </p:nvSpPr>
        <p:spPr bwMode="auto">
          <a:xfrm>
            <a:off x="4733926" y="4305301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39" name="Rectangle 1079"/>
          <p:cNvSpPr>
            <a:spLocks noChangeArrowheads="1"/>
          </p:cNvSpPr>
          <p:nvPr/>
        </p:nvSpPr>
        <p:spPr bwMode="auto">
          <a:xfrm>
            <a:off x="5118101" y="3941763"/>
            <a:ext cx="93663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0" name="Rectangle 1080"/>
          <p:cNvSpPr>
            <a:spLocks noChangeArrowheads="1"/>
          </p:cNvSpPr>
          <p:nvPr/>
        </p:nvSpPr>
        <p:spPr bwMode="auto">
          <a:xfrm>
            <a:off x="3106738" y="5853114"/>
            <a:ext cx="93662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1" name="Rectangle 1081"/>
          <p:cNvSpPr>
            <a:spLocks noChangeArrowheads="1"/>
          </p:cNvSpPr>
          <p:nvPr/>
        </p:nvSpPr>
        <p:spPr bwMode="auto">
          <a:xfrm>
            <a:off x="3883026" y="5126039"/>
            <a:ext cx="93663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2" name="Rectangle 1082"/>
          <p:cNvSpPr>
            <a:spLocks noChangeArrowheads="1"/>
          </p:cNvSpPr>
          <p:nvPr/>
        </p:nvSpPr>
        <p:spPr bwMode="auto">
          <a:xfrm>
            <a:off x="3489325" y="5489576"/>
            <a:ext cx="95250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3" name="Rectangle 1083"/>
          <p:cNvSpPr>
            <a:spLocks noChangeArrowheads="1"/>
          </p:cNvSpPr>
          <p:nvPr/>
        </p:nvSpPr>
        <p:spPr bwMode="auto">
          <a:xfrm>
            <a:off x="4267201" y="4767264"/>
            <a:ext cx="93663" cy="98425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4" name="Rectangle 1084"/>
          <p:cNvSpPr>
            <a:spLocks noChangeArrowheads="1"/>
          </p:cNvSpPr>
          <p:nvPr/>
        </p:nvSpPr>
        <p:spPr bwMode="auto">
          <a:xfrm>
            <a:off x="3289301" y="5665788"/>
            <a:ext cx="93663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5" name="Rectangle 1085"/>
          <p:cNvSpPr>
            <a:spLocks noChangeArrowheads="1"/>
          </p:cNvSpPr>
          <p:nvPr/>
        </p:nvSpPr>
        <p:spPr bwMode="auto">
          <a:xfrm>
            <a:off x="4065588" y="493871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6" name="Rectangle 1086"/>
          <p:cNvSpPr>
            <a:spLocks noChangeArrowheads="1"/>
          </p:cNvSpPr>
          <p:nvPr/>
        </p:nvSpPr>
        <p:spPr bwMode="auto">
          <a:xfrm>
            <a:off x="3673476" y="5302251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7" name="Rectangle 1087"/>
          <p:cNvSpPr>
            <a:spLocks noChangeArrowheads="1"/>
          </p:cNvSpPr>
          <p:nvPr/>
        </p:nvSpPr>
        <p:spPr bwMode="auto">
          <a:xfrm>
            <a:off x="4449763" y="4579938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8" name="Rectangle 1088"/>
          <p:cNvSpPr>
            <a:spLocks noChangeArrowheads="1"/>
          </p:cNvSpPr>
          <p:nvPr/>
        </p:nvSpPr>
        <p:spPr bwMode="auto">
          <a:xfrm>
            <a:off x="3389313" y="556895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49" name="Rectangle 1089"/>
          <p:cNvSpPr>
            <a:spLocks noChangeArrowheads="1"/>
          </p:cNvSpPr>
          <p:nvPr/>
        </p:nvSpPr>
        <p:spPr bwMode="auto">
          <a:xfrm>
            <a:off x="4167188" y="4846638"/>
            <a:ext cx="93662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0" name="Rectangle 1090"/>
          <p:cNvSpPr>
            <a:spLocks noChangeArrowheads="1"/>
          </p:cNvSpPr>
          <p:nvPr/>
        </p:nvSpPr>
        <p:spPr bwMode="auto">
          <a:xfrm>
            <a:off x="3768726" y="5205413"/>
            <a:ext cx="98425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1" name="Rectangle 1091"/>
          <p:cNvSpPr>
            <a:spLocks noChangeArrowheads="1"/>
          </p:cNvSpPr>
          <p:nvPr/>
        </p:nvSpPr>
        <p:spPr bwMode="auto">
          <a:xfrm>
            <a:off x="4551363" y="4483101"/>
            <a:ext cx="93662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2" name="Rectangle 1092"/>
          <p:cNvSpPr>
            <a:spLocks noChangeArrowheads="1"/>
          </p:cNvSpPr>
          <p:nvPr/>
        </p:nvSpPr>
        <p:spPr bwMode="auto">
          <a:xfrm>
            <a:off x="4868863" y="3906838"/>
            <a:ext cx="82550" cy="95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3" name="Rectangle 1093"/>
          <p:cNvSpPr>
            <a:spLocks noChangeArrowheads="1"/>
          </p:cNvSpPr>
          <p:nvPr/>
        </p:nvSpPr>
        <p:spPr bwMode="auto">
          <a:xfrm>
            <a:off x="4868863" y="3906838"/>
            <a:ext cx="82550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4" name="Rectangle 1094"/>
          <p:cNvSpPr>
            <a:spLocks noChangeArrowheads="1"/>
          </p:cNvSpPr>
          <p:nvPr/>
        </p:nvSpPr>
        <p:spPr bwMode="auto">
          <a:xfrm>
            <a:off x="4868863" y="3995738"/>
            <a:ext cx="82550" cy="95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5" name="Rectangle 1095"/>
          <p:cNvSpPr>
            <a:spLocks noChangeArrowheads="1"/>
          </p:cNvSpPr>
          <p:nvPr/>
        </p:nvSpPr>
        <p:spPr bwMode="auto">
          <a:xfrm>
            <a:off x="4868863" y="3995738"/>
            <a:ext cx="82550" cy="95250"/>
          </a:xfrm>
          <a:prstGeom prst="rect">
            <a:avLst/>
          </a:prstGeom>
          <a:solidFill>
            <a:schemeClr val="accent1"/>
          </a:solidFill>
          <a:ln w="0">
            <a:solidFill>
              <a:srgbClr val="AE1967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6" name="Rectangle 1096"/>
          <p:cNvSpPr>
            <a:spLocks noChangeArrowheads="1"/>
          </p:cNvSpPr>
          <p:nvPr/>
        </p:nvSpPr>
        <p:spPr bwMode="auto">
          <a:xfrm>
            <a:off x="3192463" y="5754688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7" name="Rectangle 1097"/>
          <p:cNvSpPr>
            <a:spLocks noChangeArrowheads="1"/>
          </p:cNvSpPr>
          <p:nvPr/>
        </p:nvSpPr>
        <p:spPr bwMode="auto">
          <a:xfrm>
            <a:off x="3975101" y="5032376"/>
            <a:ext cx="93663" cy="100013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8" name="Rectangle 1098"/>
          <p:cNvSpPr>
            <a:spLocks noChangeArrowheads="1"/>
          </p:cNvSpPr>
          <p:nvPr/>
        </p:nvSpPr>
        <p:spPr bwMode="auto">
          <a:xfrm>
            <a:off x="3576638" y="5395913"/>
            <a:ext cx="95250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59" name="Rectangle 1099"/>
          <p:cNvSpPr>
            <a:spLocks noChangeArrowheads="1"/>
          </p:cNvSpPr>
          <p:nvPr/>
        </p:nvSpPr>
        <p:spPr bwMode="auto">
          <a:xfrm>
            <a:off x="4354514" y="4668838"/>
            <a:ext cx="98425" cy="100012"/>
          </a:xfrm>
          <a:prstGeom prst="rect">
            <a:avLst/>
          </a:prstGeom>
          <a:solidFill>
            <a:schemeClr val="accent1"/>
          </a:solidFill>
          <a:ln w="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2060" name="Text Box 1100"/>
          <p:cNvSpPr txBox="1">
            <a:spLocks noChangeArrowheads="1"/>
          </p:cNvSpPr>
          <p:nvPr/>
        </p:nvSpPr>
        <p:spPr bwMode="auto">
          <a:xfrm rot="-2524719">
            <a:off x="3250756" y="4598472"/>
            <a:ext cx="10438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Channel</a:t>
            </a:r>
            <a:endParaRPr lang="en-US"/>
          </a:p>
        </p:txBody>
      </p:sp>
      <p:sp>
        <p:nvSpPr>
          <p:cNvPr id="42061" name="AutoShape 1101"/>
          <p:cNvSpPr>
            <a:spLocks noChangeArrowheads="1"/>
          </p:cNvSpPr>
          <p:nvPr/>
        </p:nvSpPr>
        <p:spPr bwMode="auto">
          <a:xfrm rot="5400000">
            <a:off x="8451850" y="4273550"/>
            <a:ext cx="774700" cy="457200"/>
          </a:xfrm>
          <a:prstGeom prst="rightArrow">
            <a:avLst>
              <a:gd name="adj1" fmla="val 50000"/>
              <a:gd name="adj2" fmla="val 4236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102"/>
          <p:cNvGrpSpPr>
            <a:grpSpLocks/>
          </p:cNvGrpSpPr>
          <p:nvPr/>
        </p:nvGrpSpPr>
        <p:grpSpPr bwMode="auto">
          <a:xfrm>
            <a:off x="7950201" y="1936750"/>
            <a:ext cx="1508125" cy="1601788"/>
            <a:chOff x="3952" y="740"/>
            <a:chExt cx="950" cy="1009"/>
          </a:xfrm>
        </p:grpSpPr>
        <p:grpSp>
          <p:nvGrpSpPr>
            <p:cNvPr id="4" name="Group 1103"/>
            <p:cNvGrpSpPr>
              <a:grpSpLocks/>
            </p:cNvGrpSpPr>
            <p:nvPr/>
          </p:nvGrpSpPr>
          <p:grpSpPr bwMode="auto">
            <a:xfrm>
              <a:off x="3952" y="940"/>
              <a:ext cx="760" cy="407"/>
              <a:chOff x="3897" y="918"/>
              <a:chExt cx="760" cy="407"/>
            </a:xfrm>
          </p:grpSpPr>
          <p:sp>
            <p:nvSpPr>
              <p:cNvPr id="42064" name="Rectangle 1104"/>
              <p:cNvSpPr>
                <a:spLocks noChangeArrowheads="1"/>
              </p:cNvSpPr>
              <p:nvPr/>
            </p:nvSpPr>
            <p:spPr bwMode="auto">
              <a:xfrm>
                <a:off x="3901" y="922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5" name="Rectangle 1105"/>
              <p:cNvSpPr>
                <a:spLocks noChangeArrowheads="1"/>
              </p:cNvSpPr>
              <p:nvPr/>
            </p:nvSpPr>
            <p:spPr bwMode="auto">
              <a:xfrm>
                <a:off x="4086" y="9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6" name="Rectangle 1106"/>
              <p:cNvSpPr>
                <a:spLocks noChangeArrowheads="1"/>
              </p:cNvSpPr>
              <p:nvPr/>
            </p:nvSpPr>
            <p:spPr bwMode="auto">
              <a:xfrm>
                <a:off x="3897" y="11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7" name="Rectangle 1107"/>
              <p:cNvSpPr>
                <a:spLocks noChangeArrowheads="1"/>
              </p:cNvSpPr>
              <p:nvPr/>
            </p:nvSpPr>
            <p:spPr bwMode="auto">
              <a:xfrm>
                <a:off x="4093" y="1124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8" name="Rectangle 1108"/>
              <p:cNvSpPr>
                <a:spLocks noChangeArrowheads="1"/>
              </p:cNvSpPr>
              <p:nvPr/>
            </p:nvSpPr>
            <p:spPr bwMode="auto">
              <a:xfrm>
                <a:off x="4283" y="918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69" name="Rectangle 1109"/>
              <p:cNvSpPr>
                <a:spLocks noChangeArrowheads="1"/>
              </p:cNvSpPr>
              <p:nvPr/>
            </p:nvSpPr>
            <p:spPr bwMode="auto">
              <a:xfrm>
                <a:off x="4469" y="926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70" name="Rectangle 1110"/>
              <p:cNvSpPr>
                <a:spLocks noChangeArrowheads="1"/>
              </p:cNvSpPr>
              <p:nvPr/>
            </p:nvSpPr>
            <p:spPr bwMode="auto">
              <a:xfrm>
                <a:off x="4282" y="1125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071" name="Rectangle 1111"/>
              <p:cNvSpPr>
                <a:spLocks noChangeArrowheads="1"/>
              </p:cNvSpPr>
              <p:nvPr/>
            </p:nvSpPr>
            <p:spPr bwMode="auto">
              <a:xfrm>
                <a:off x="4467" y="1120"/>
                <a:ext cx="188" cy="200"/>
              </a:xfrm>
              <a:prstGeom prst="rect">
                <a:avLst/>
              </a:prstGeom>
              <a:solidFill>
                <a:srgbClr val="B6D828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2072" name="Rectangle 1112"/>
            <p:cNvSpPr>
              <a:spLocks noChangeArrowheads="1"/>
            </p:cNvSpPr>
            <p:nvPr/>
          </p:nvSpPr>
          <p:spPr bwMode="auto">
            <a:xfrm>
              <a:off x="3953" y="1340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3" name="Rectangle 1113"/>
            <p:cNvSpPr>
              <a:spLocks noChangeArrowheads="1"/>
            </p:cNvSpPr>
            <p:nvPr/>
          </p:nvSpPr>
          <p:spPr bwMode="auto">
            <a:xfrm>
              <a:off x="4149" y="13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4" name="Rectangle 1114"/>
            <p:cNvSpPr>
              <a:spLocks noChangeArrowheads="1"/>
            </p:cNvSpPr>
            <p:nvPr/>
          </p:nvSpPr>
          <p:spPr bwMode="auto">
            <a:xfrm>
              <a:off x="3960" y="15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5" name="Rectangle 1115"/>
            <p:cNvSpPr>
              <a:spLocks noChangeArrowheads="1"/>
            </p:cNvSpPr>
            <p:nvPr/>
          </p:nvSpPr>
          <p:spPr bwMode="auto">
            <a:xfrm>
              <a:off x="4145" y="15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6" name="Rectangle 1116"/>
            <p:cNvSpPr>
              <a:spLocks noChangeArrowheads="1"/>
            </p:cNvSpPr>
            <p:nvPr/>
          </p:nvSpPr>
          <p:spPr bwMode="auto">
            <a:xfrm>
              <a:off x="4334" y="1347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7" name="Rectangle 1117"/>
            <p:cNvSpPr>
              <a:spLocks noChangeArrowheads="1"/>
            </p:cNvSpPr>
            <p:nvPr/>
          </p:nvSpPr>
          <p:spPr bwMode="auto">
            <a:xfrm>
              <a:off x="4520" y="1344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8" name="Rectangle 1118"/>
            <p:cNvSpPr>
              <a:spLocks noChangeArrowheads="1"/>
            </p:cNvSpPr>
            <p:nvPr/>
          </p:nvSpPr>
          <p:spPr bwMode="auto">
            <a:xfrm>
              <a:off x="4334" y="1543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79" name="Rectangle 1119"/>
            <p:cNvSpPr>
              <a:spLocks noChangeArrowheads="1"/>
            </p:cNvSpPr>
            <p:nvPr/>
          </p:nvSpPr>
          <p:spPr bwMode="auto">
            <a:xfrm>
              <a:off x="4526" y="1549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0" name="Rectangle 1120"/>
            <p:cNvSpPr>
              <a:spLocks noChangeArrowheads="1"/>
            </p:cNvSpPr>
            <p:nvPr/>
          </p:nvSpPr>
          <p:spPr bwMode="auto">
            <a:xfrm>
              <a:off x="4337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1" name="Rectangle 1121"/>
            <p:cNvSpPr>
              <a:spLocks noChangeArrowheads="1"/>
            </p:cNvSpPr>
            <p:nvPr/>
          </p:nvSpPr>
          <p:spPr bwMode="auto">
            <a:xfrm>
              <a:off x="4522" y="7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2" name="Rectangle 1122"/>
            <p:cNvSpPr>
              <a:spLocks noChangeArrowheads="1"/>
            </p:cNvSpPr>
            <p:nvPr/>
          </p:nvSpPr>
          <p:spPr bwMode="auto">
            <a:xfrm>
              <a:off x="4146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3" name="Rectangle 1123"/>
            <p:cNvSpPr>
              <a:spLocks noChangeArrowheads="1"/>
            </p:cNvSpPr>
            <p:nvPr/>
          </p:nvSpPr>
          <p:spPr bwMode="auto">
            <a:xfrm>
              <a:off x="3953" y="740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4" name="Rectangle 1124"/>
            <p:cNvSpPr>
              <a:spLocks noChangeArrowheads="1"/>
            </p:cNvSpPr>
            <p:nvPr/>
          </p:nvSpPr>
          <p:spPr bwMode="auto">
            <a:xfrm>
              <a:off x="4714" y="1146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5" name="Rectangle 1125"/>
            <p:cNvSpPr>
              <a:spLocks noChangeArrowheads="1"/>
            </p:cNvSpPr>
            <p:nvPr/>
          </p:nvSpPr>
          <p:spPr bwMode="auto">
            <a:xfrm>
              <a:off x="4714" y="1346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6" name="Rectangle 1126"/>
            <p:cNvSpPr>
              <a:spLocks noChangeArrowheads="1"/>
            </p:cNvSpPr>
            <p:nvPr/>
          </p:nvSpPr>
          <p:spPr bwMode="auto">
            <a:xfrm>
              <a:off x="4714" y="1542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7" name="Rectangle 1127"/>
            <p:cNvSpPr>
              <a:spLocks noChangeArrowheads="1"/>
            </p:cNvSpPr>
            <p:nvPr/>
          </p:nvSpPr>
          <p:spPr bwMode="auto">
            <a:xfrm>
              <a:off x="4714" y="745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88" name="Rectangle 1128"/>
            <p:cNvSpPr>
              <a:spLocks noChangeArrowheads="1"/>
            </p:cNvSpPr>
            <p:nvPr/>
          </p:nvSpPr>
          <p:spPr bwMode="auto">
            <a:xfrm>
              <a:off x="4710" y="941"/>
              <a:ext cx="188" cy="200"/>
            </a:xfrm>
            <a:prstGeom prst="rect">
              <a:avLst/>
            </a:prstGeom>
            <a:solidFill>
              <a:srgbClr val="B6D8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2089" name="Line 1129"/>
          <p:cNvSpPr>
            <a:spLocks noChangeShapeType="1"/>
          </p:cNvSpPr>
          <p:nvPr/>
        </p:nvSpPr>
        <p:spPr bwMode="auto">
          <a:xfrm>
            <a:off x="8415338" y="2101850"/>
            <a:ext cx="0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0" name="Line 1130"/>
          <p:cNvSpPr>
            <a:spLocks noChangeShapeType="1"/>
          </p:cNvSpPr>
          <p:nvPr/>
        </p:nvSpPr>
        <p:spPr bwMode="auto">
          <a:xfrm>
            <a:off x="8415339" y="2419350"/>
            <a:ext cx="300037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1" name="Line 1131"/>
          <p:cNvSpPr>
            <a:spLocks noChangeShapeType="1"/>
          </p:cNvSpPr>
          <p:nvPr/>
        </p:nvSpPr>
        <p:spPr bwMode="auto">
          <a:xfrm>
            <a:off x="8715375" y="2736850"/>
            <a:ext cx="0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2" name="Line 1132"/>
          <p:cNvSpPr>
            <a:spLocks noChangeShapeType="1"/>
          </p:cNvSpPr>
          <p:nvPr/>
        </p:nvSpPr>
        <p:spPr bwMode="auto">
          <a:xfrm>
            <a:off x="8715375" y="3054350"/>
            <a:ext cx="300038" cy="317500"/>
          </a:xfrm>
          <a:prstGeom prst="line">
            <a:avLst/>
          </a:prstGeom>
          <a:noFill/>
          <a:ln w="12700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093" name="Text Box 1133"/>
          <p:cNvSpPr txBox="1">
            <a:spLocks noChangeArrowheads="1"/>
          </p:cNvSpPr>
          <p:nvPr/>
        </p:nvSpPr>
        <p:spPr bwMode="auto">
          <a:xfrm>
            <a:off x="1177637" y="323851"/>
            <a:ext cx="991985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4400" dirty="0" err="1">
                <a:solidFill>
                  <a:schemeClr val="tx2"/>
                </a:solidFill>
                <a:latin typeface="+mj-lt"/>
              </a:rPr>
              <a:t>Flowpaths</a:t>
            </a:r>
            <a:endParaRPr lang="en-US" sz="4400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</TotalTime>
  <Words>1355</Words>
  <Application>Microsoft Office PowerPoint</Application>
  <PresentationFormat>Widescreen</PresentationFormat>
  <Paragraphs>206</Paragraphs>
  <Slides>35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Segoe UI</vt:lpstr>
      <vt:lpstr>Segoe UI Semibold</vt:lpstr>
      <vt:lpstr>Office Theme</vt:lpstr>
      <vt:lpstr>WEPP Watershed/Field Interface for Spatial Soil Loss</vt:lpstr>
      <vt:lpstr>Goals</vt:lpstr>
      <vt:lpstr>Status</vt:lpstr>
      <vt:lpstr>Background</vt:lpstr>
      <vt:lpstr>Existing WEPP watershed web interface</vt:lpstr>
      <vt:lpstr>Flowpath erosion output map</vt:lpstr>
      <vt:lpstr>Hillslope erosion output Map</vt:lpstr>
      <vt:lpstr>Future – only present for results for area</vt:lpstr>
      <vt:lpstr>PowerPoint Presentation</vt:lpstr>
      <vt:lpstr>WEPP Hillslope Representative Profile</vt:lpstr>
      <vt:lpstr>Shape of one representative hillslope</vt:lpstr>
      <vt:lpstr>Runoff output Map</vt:lpstr>
      <vt:lpstr>WEPP Model setup options</vt:lpstr>
      <vt:lpstr>WEPP model setup options</vt:lpstr>
      <vt:lpstr>Major software pieces</vt:lpstr>
      <vt:lpstr>Catena – CSU </vt:lpstr>
      <vt:lpstr>Libraries</vt:lpstr>
      <vt:lpstr>Catena Applications</vt:lpstr>
      <vt:lpstr>Catchment Delineation - Cadel (ARS)</vt:lpstr>
      <vt:lpstr>Catchment Delineation CADEL</vt:lpstr>
      <vt:lpstr>Catchment Delineation </vt:lpstr>
      <vt:lpstr>Framework for Integrating Complex Uncertain Systems FICUS (USACE)</vt:lpstr>
      <vt:lpstr>Framework for Integrating the Complexity of Uncertain Systems (FICUS)</vt:lpstr>
      <vt:lpstr>PowerPoint Presentation</vt:lpstr>
      <vt:lpstr>Community-enabled Lifecycle Analysis of Stormwater Infrastructure Costs (EPA)</vt:lpstr>
      <vt:lpstr>  Catena GIS</vt:lpstr>
      <vt:lpstr>Layer Management</vt:lpstr>
      <vt:lpstr>Geoprocessing</vt:lpstr>
      <vt:lpstr>PowerPoint Presentation</vt:lpstr>
      <vt:lpstr>PowerPoint Presentation</vt:lpstr>
      <vt:lpstr>PowerPoint Presentation</vt:lpstr>
      <vt:lpstr>IOWA Daily erosion Project  Hillslope Profiles</vt:lpstr>
      <vt:lpstr>Iowa Daily Erosion Project Sub-catchments &amp; Flowpaths</vt:lpstr>
      <vt:lpstr>Considerations</vt:lpstr>
      <vt:lpstr>The 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WEPP Watershed/field interface for spatial soil loss</dc:title>
  <dc:creator>Jim Frankenberger</dc:creator>
  <cp:lastModifiedBy>Jim.Frankenberger</cp:lastModifiedBy>
  <cp:revision>17</cp:revision>
  <dcterms:created xsi:type="dcterms:W3CDTF">2019-03-15T17:49:15Z</dcterms:created>
  <dcterms:modified xsi:type="dcterms:W3CDTF">2019-03-21T14:11:42Z</dcterms:modified>
</cp:coreProperties>
</file>