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39"/>
  </p:notesMasterIdLst>
  <p:sldIdLst>
    <p:sldId id="272" r:id="rId2"/>
    <p:sldId id="275" r:id="rId3"/>
    <p:sldId id="273" r:id="rId4"/>
    <p:sldId id="294" r:id="rId5"/>
    <p:sldId id="296" r:id="rId6"/>
    <p:sldId id="300" r:id="rId7"/>
    <p:sldId id="274" r:id="rId8"/>
    <p:sldId id="286" r:id="rId9"/>
    <p:sldId id="282" r:id="rId10"/>
    <p:sldId id="292" r:id="rId11"/>
    <p:sldId id="293" r:id="rId12"/>
    <p:sldId id="288" r:id="rId13"/>
    <p:sldId id="301" r:id="rId14"/>
    <p:sldId id="302" r:id="rId15"/>
    <p:sldId id="287" r:id="rId16"/>
    <p:sldId id="277" r:id="rId17"/>
    <p:sldId id="307" r:id="rId18"/>
    <p:sldId id="280" r:id="rId19"/>
    <p:sldId id="310" r:id="rId20"/>
    <p:sldId id="306" r:id="rId21"/>
    <p:sldId id="322" r:id="rId22"/>
    <p:sldId id="326" r:id="rId23"/>
    <p:sldId id="297" r:id="rId24"/>
    <p:sldId id="320" r:id="rId25"/>
    <p:sldId id="324" r:id="rId26"/>
    <p:sldId id="311" r:id="rId27"/>
    <p:sldId id="312" r:id="rId28"/>
    <p:sldId id="314" r:id="rId29"/>
    <p:sldId id="315" r:id="rId30"/>
    <p:sldId id="316" r:id="rId31"/>
    <p:sldId id="317" r:id="rId32"/>
    <p:sldId id="318" r:id="rId33"/>
    <p:sldId id="319" r:id="rId34"/>
    <p:sldId id="321" r:id="rId35"/>
    <p:sldId id="323" r:id="rId36"/>
    <p:sldId id="327" r:id="rId37"/>
    <p:sldId id="30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napToGrid="0">
      <p:cViewPr>
        <p:scale>
          <a:sx n="75" d="100"/>
          <a:sy n="75" d="100"/>
        </p:scale>
        <p:origin x="1699" y="3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15" d="100"/>
        <a:sy n="115" d="100"/>
      </p:scale>
      <p:origin x="0" y="-61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14ED8B-61D3-4123-85BC-BB1A8DB5DDC6}" type="datetimeFigureOut">
              <a:rPr lang="en-US" smtClean="0"/>
              <a:t>7/3/2018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30C66-7A3D-4D7F-BB38-3232ED232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180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5AD82-EFF9-4656-8EA0-375D686CAC16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294" y="4342191"/>
            <a:ext cx="5027414" cy="411540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8605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5AD82-EFF9-4656-8EA0-375D686CAC16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294" y="4342191"/>
            <a:ext cx="5027414" cy="411540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2455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5AD82-EFF9-4656-8EA0-375D686CAC16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294" y="4342191"/>
            <a:ext cx="5027414" cy="411540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78602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5AD82-EFF9-4656-8EA0-375D686CAC16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294" y="4342191"/>
            <a:ext cx="5027414" cy="411540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6190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5AD82-EFF9-4656-8EA0-375D686CAC16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294" y="4342191"/>
            <a:ext cx="5027414" cy="411540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72900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05AD82-EFF9-4656-8EA0-375D686CAC16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294" y="4342191"/>
            <a:ext cx="5027414" cy="411540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554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33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80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47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6826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61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064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717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513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06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85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487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431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23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80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81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821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635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B2CE6AE-DCF5-4CF7-8A89-F6AB304231FD}" type="datetimeFigureOut">
              <a:rPr lang="en-US" smtClean="0"/>
              <a:t>7/3/2018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BFB5E-3300-433F-920C-B3A9DC16BB6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647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  <p:sldLayoutId id="2147483783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2880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RHEM - 2018</a:t>
            </a:r>
            <a:endParaRPr lang="en-US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893357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90804" y="1665692"/>
            <a:ext cx="756239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Rangeland Hydrology </a:t>
            </a:r>
            <a:endParaRPr lang="en-US" sz="5400" dirty="0" smtClean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en-US" sz="54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and </a:t>
            </a:r>
          </a:p>
          <a:p>
            <a:pPr algn="ctr"/>
            <a:r>
              <a:rPr lang="en-US" sz="54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Erosion </a:t>
            </a:r>
            <a:r>
              <a:rPr lang="en-US" sz="5400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Model</a:t>
            </a:r>
            <a:endParaRPr lang="en-US" sz="44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20470" y="4589930"/>
            <a:ext cx="50669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rPr>
              <a:t>Mark Nearing </a:t>
            </a:r>
          </a:p>
          <a:p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rPr>
              <a:t>Southwest Watershed Research </a:t>
            </a:r>
            <a:r>
              <a:rPr lang="en-US" sz="2000" b="1" dirty="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rPr>
              <a:t>C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rPr>
              <a:t>enter</a:t>
            </a:r>
          </a:p>
          <a:p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rPr>
              <a:t>USDA-Agricultural Research Service</a:t>
            </a:r>
          </a:p>
          <a:p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rPr>
              <a:t>Tucson, AZ, USA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5066983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Presented by:</a:t>
            </a:r>
            <a:endParaRPr lang="en-US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86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Hydrologic Processes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993199" y="1201271"/>
            <a:ext cx="7243183" cy="4778187"/>
            <a:chOff x="-567670" y="544045"/>
            <a:chExt cx="9971282" cy="657787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567670" y="4319814"/>
              <a:ext cx="9971282" cy="280210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50281" y="544045"/>
              <a:ext cx="9400583" cy="3352075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1093044" y="5456238"/>
            <a:ext cx="71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Kinematic Wave Dynamic Runoff Routing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0563" y="6196839"/>
            <a:ext cx="8622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Smith, R. E., D. C. Goodrich, D. A.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Woolhiser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and C. L. Unkrich.(1995). “Chapter 20: KINEROS: A kinematic runoff</a:t>
            </a: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erosion model”. In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Models of Watershed Hydrology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V. J. Singh, ed. Water Resources Publications.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61900" y="1132692"/>
            <a:ext cx="4158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Smith-Parlange Infiltration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19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Dynamic Erosion &amp; Sediment Routing</a:t>
            </a:r>
            <a:endParaRPr lang="en-US" sz="3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436907" y="1457658"/>
            <a:ext cx="6324093" cy="2484005"/>
            <a:chOff x="1379275" y="1364772"/>
            <a:chExt cx="8363404" cy="328501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89046" y="1364772"/>
              <a:ext cx="6253633" cy="169415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9275" y="3623962"/>
              <a:ext cx="4388685" cy="1025827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114261" y="5059641"/>
            <a:ext cx="8750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Bennett, J. P., 1974. Concepts of mathematical modeling of sediment yield.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Resources Research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10(3):485-492.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4261" y="5975277"/>
            <a:ext cx="8178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Bulygina, N.S. M. A. Nearing, et al., 2007. “DWEPP: A dynamic soil erosion model...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ESPL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32(7):998-1012. 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2176" y="57553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14261" y="5654154"/>
            <a:ext cx="85647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H., M.A. Nearing,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al.,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2009.  A new splash and sheet erosion equation for rangelands.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SSSAJ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73:1386-1392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7502" y="6286436"/>
            <a:ext cx="8151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Nearing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M.A.,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al.,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1997. Hydraulics and erosion in eroding rills. 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Water Resources Research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33(4):865-876.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4261" y="5370880"/>
            <a:ext cx="89969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Foster, G.R. 1982. Modeling the erosion process.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Chapter In: Hydrologic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of Small Watersheds. ASAE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Mono.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930589" y="2974095"/>
                <a:ext cx="3514166" cy="13374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𝐶𝐹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𝜔</m:t>
                          </m:r>
                        </m:sub>
                      </m:sSub>
                      <m:r>
                        <a:rPr lang="en-US" sz="2800" i="1">
                          <a:latin typeface="Cambria Math" panose="02040503050406030204" pitchFamily="18" charset="0"/>
                        </a:rPr>
                        <m:t>𝜔</m:t>
                      </m:r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𝐶𝑄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0589" y="2974095"/>
                <a:ext cx="3514166" cy="133748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468891" y="4013088"/>
            <a:ext cx="2582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Splash and Sheet </a:t>
            </a:r>
            <a:b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sediment source term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69621" y="4248391"/>
            <a:ext cx="2582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Concentrated Flow</a:t>
            </a:r>
            <a:b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sediment source term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44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955" y="461683"/>
            <a:ext cx="8166231" cy="981635"/>
          </a:xfrm>
        </p:spPr>
        <p:txBody>
          <a:bodyPr/>
          <a:lstStyle/>
          <a:p>
            <a:r>
              <a:rPr lang="en-US" sz="4000" b="1" dirty="0" smtClean="0"/>
              <a:t>2. Parameter Estimation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47" y="1395559"/>
            <a:ext cx="8882246" cy="2161443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latin typeface="Arial Rounded MT Bold" panose="020F0704030504030204" pitchFamily="34" charset="0"/>
              </a:rPr>
              <a:t>Translates</a:t>
            </a:r>
            <a:r>
              <a:rPr lang="en-US" sz="3200" b="1" dirty="0" smtClean="0">
                <a:latin typeface="Arial Rounded MT Bold" panose="020F0704030504030204" pitchFamily="34" charset="0"/>
              </a:rPr>
              <a:t> information</a:t>
            </a:r>
            <a:br>
              <a:rPr lang="en-US" sz="3200" b="1" dirty="0" smtClean="0">
                <a:latin typeface="Arial Rounded MT Bold" panose="020F0704030504030204" pitchFamily="34" charset="0"/>
              </a:rPr>
            </a:br>
            <a:r>
              <a:rPr lang="en-US" sz="3200" b="1" dirty="0" smtClean="0">
                <a:latin typeface="Arial Rounded MT Bold" panose="020F0704030504030204" pitchFamily="34" charset="0"/>
              </a:rPr>
              <a:t>user-knowledge &gt; model parameters.</a:t>
            </a:r>
          </a:p>
          <a:p>
            <a:r>
              <a:rPr lang="en-US" sz="3200" b="1" dirty="0" smtClean="0"/>
              <a:t>The model is intended for land managers</a:t>
            </a:r>
            <a:endParaRPr lang="en-US" sz="3200" b="1" dirty="0" smtClean="0">
              <a:latin typeface="Arial Rounded MT Bold" panose="020F07040305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1754" y="3604760"/>
            <a:ext cx="45092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Arial Rounded MT Bold" panose="020F0704030504030204" pitchFamily="34" charset="0"/>
              </a:rPr>
              <a:t>Rangeland specialist understands: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1" dirty="0">
                <a:latin typeface="Arial Rounded MT Bold" panose="020F0704030504030204" pitchFamily="34" charset="0"/>
              </a:rPr>
              <a:t>Foliar and ground </a:t>
            </a:r>
            <a:r>
              <a:rPr lang="en-US" sz="2600" b="1" dirty="0" smtClean="0">
                <a:latin typeface="Arial Rounded MT Bold" panose="020F0704030504030204" pitchFamily="34" charset="0"/>
              </a:rPr>
              <a:t>cover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1" dirty="0" smtClean="0">
                <a:latin typeface="Arial Rounded MT Bold" panose="020F0704030504030204" pitchFamily="34" charset="0"/>
              </a:rPr>
              <a:t>Plant Lifeform</a:t>
            </a:r>
            <a:endParaRPr lang="en-US" sz="2600" b="1" dirty="0">
              <a:latin typeface="Arial Rounded MT Bold" panose="020F0704030504030204" pitchFamily="34" charset="0"/>
            </a:endParaRPr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2600" b="1" dirty="0">
                <a:latin typeface="Arial Rounded MT Bold" panose="020F0704030504030204" pitchFamily="34" charset="0"/>
              </a:rPr>
              <a:t>Soil texture</a:t>
            </a:r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US" sz="2600" b="1" dirty="0">
                <a:latin typeface="Arial Rounded MT Bold" panose="020F0704030504030204" pitchFamily="34" charset="0"/>
              </a:rPr>
              <a:t>Slope </a:t>
            </a:r>
            <a:r>
              <a:rPr lang="en-US" sz="2600" b="1" dirty="0" smtClean="0">
                <a:latin typeface="Arial Rounded MT Bold" panose="020F0704030504030204" pitchFamily="34" charset="0"/>
              </a:rPr>
              <a:t>steepness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1001" y="3604760"/>
            <a:ext cx="426124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rial Rounded MT Bold" panose="020F0704030504030204" pitchFamily="34" charset="0"/>
              </a:rPr>
              <a:t>Model Needs:</a:t>
            </a:r>
            <a:endParaRPr lang="en-US" sz="2800" b="1" dirty="0">
              <a:latin typeface="Arial Rounded MT Bold" panose="020F07040305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1" dirty="0" smtClean="0">
                <a:latin typeface="Arial Rounded MT Bold" panose="020F0704030504030204" pitchFamily="34" charset="0"/>
              </a:rPr>
              <a:t>Erodibility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1" dirty="0" smtClean="0">
                <a:latin typeface="Arial Rounded MT Bold" panose="020F0704030504030204" pitchFamily="34" charset="0"/>
              </a:rPr>
              <a:t>Effective Conductivity</a:t>
            </a:r>
            <a:endParaRPr lang="en-US" dirty="0" smtClean="0">
              <a:latin typeface="Arial Rounded MT Bold" panose="020F07040305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1" dirty="0" smtClean="0">
                <a:latin typeface="Arial Rounded MT Bold" panose="020F0704030504030204" pitchFamily="34" charset="0"/>
              </a:rPr>
              <a:t>Hydraulic Roughness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600" b="1" dirty="0" err="1" smtClean="0">
                <a:latin typeface="Arial Rounded MT Bold" panose="020F0704030504030204" pitchFamily="34" charset="0"/>
              </a:rPr>
              <a:t>Etc</a:t>
            </a:r>
            <a:r>
              <a:rPr lang="en-US" sz="2600" b="1" dirty="0" smtClean="0">
                <a:latin typeface="Arial Rounded MT Bold" panose="020F0704030504030204" pitchFamily="34" charset="0"/>
              </a:rPr>
              <a:t>…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74112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Experimental data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pic>
        <p:nvPicPr>
          <p:cNvPr id="5" name="Picture 45" descr="http://www.ars.usda.gov/is/graphics/photos/apr97/k4257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80" y="2061071"/>
            <a:ext cx="4397082" cy="240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5" t="2075" r="2189" b="2697"/>
          <a:stretch/>
        </p:blipFill>
        <p:spPr bwMode="auto">
          <a:xfrm>
            <a:off x="4248567" y="1438835"/>
            <a:ext cx="4895433" cy="39150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193021" y="5076754"/>
            <a:ext cx="4136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94005">
              <a:spcBef>
                <a:spcPct val="50000"/>
              </a:spcBef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RHEM was first developed based on the WEPP-IRWET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dataset 204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plots, 49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sites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, 15 western states. 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332" y="3756211"/>
            <a:ext cx="3920564" cy="2940423"/>
          </a:xfrm>
        </p:spPr>
      </p:pic>
      <p:sp>
        <p:nvSpPr>
          <p:cNvPr id="8" name="Rectangle 7"/>
          <p:cNvSpPr/>
          <p:nvPr/>
        </p:nvSpPr>
        <p:spPr>
          <a:xfrm>
            <a:off x="946056" y="6000084"/>
            <a:ext cx="4136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94005">
              <a:spcBef>
                <a:spcPct val="50000"/>
              </a:spcBef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Database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is expanded now with new data from Boise, Reno, Tucson</a:t>
            </a:r>
          </a:p>
        </p:txBody>
      </p:sp>
    </p:spTree>
    <p:extLst>
      <p:ext uri="{BB962C8B-B14F-4D97-AF65-F5344CB8AC3E}">
        <p14:creationId xmlns:p14="http://schemas.microsoft.com/office/powerpoint/2010/main" val="3738388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215152"/>
            <a:ext cx="7055380" cy="865094"/>
          </a:xfrm>
        </p:spPr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Equations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1025" y="1317812"/>
            <a:ext cx="7498489" cy="506505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838894" y="4356846"/>
            <a:ext cx="3173506" cy="923365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012400" y="4633862"/>
            <a:ext cx="4286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Hernandez, Nearing, et al., 2017 WRR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21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285" y="981636"/>
            <a:ext cx="8166231" cy="981635"/>
          </a:xfrm>
        </p:spPr>
        <p:txBody>
          <a:bodyPr/>
          <a:lstStyle/>
          <a:p>
            <a:r>
              <a:rPr lang="en-US" sz="4000" b="1" dirty="0" smtClean="0"/>
              <a:t>3. User Interfaces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699" y="2052925"/>
            <a:ext cx="7688771" cy="4195481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Web-based Interface</a:t>
            </a:r>
          </a:p>
          <a:p>
            <a:r>
              <a:rPr lang="en-US" sz="2800" b="1" dirty="0" smtClean="0"/>
              <a:t>Stand-alone </a:t>
            </a:r>
            <a:r>
              <a:rPr lang="en-US" sz="2800" b="1" dirty="0" smtClean="0"/>
              <a:t>executable </a:t>
            </a:r>
            <a:endParaRPr lang="en-US" sz="2800" b="1" dirty="0"/>
          </a:p>
          <a:p>
            <a:r>
              <a:rPr lang="en-US" sz="2800" b="1" dirty="0" smtClean="0"/>
              <a:t>KINEROS &amp; AGWA watershed/geospatial models (USDA-ARS</a:t>
            </a:r>
            <a:r>
              <a:rPr lang="en-US" sz="2800" b="1" dirty="0" smtClean="0"/>
              <a:t>)</a:t>
            </a: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7069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50" y="938920"/>
            <a:ext cx="8256888" cy="5824442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RHEM web-based interface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3160669" y="2551671"/>
            <a:ext cx="4943803" cy="341425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9393" tIns="44696" rIns="89393" bIns="44696">
            <a:spAutoFit/>
          </a:bodyPr>
          <a:lstStyle/>
          <a:p>
            <a:pPr marL="87491" indent="-87491" defTabSz="894005">
              <a:spcBef>
                <a:spcPct val="50000"/>
              </a:spcBef>
            </a:pPr>
            <a:r>
              <a:rPr lang="en-US" altLang="zh-CN" sz="3600" b="1" dirty="0" smtClean="0">
                <a:latin typeface="Times New Roman" pitchFamily="18" charset="0"/>
                <a:ea typeface="SimSun" pitchFamily="2" charset="-122"/>
              </a:rPr>
              <a:t>The </a:t>
            </a:r>
            <a:r>
              <a:rPr lang="en-US" altLang="zh-CN" sz="3600" b="1" dirty="0" smtClean="0">
                <a:solidFill>
                  <a:srgbClr val="BE5B40"/>
                </a:solidFill>
                <a:latin typeface="Times New Roman" pitchFamily="18" charset="0"/>
                <a:ea typeface="SimSun" pitchFamily="2" charset="-122"/>
              </a:rPr>
              <a:t>RHEM web tool </a:t>
            </a:r>
            <a:r>
              <a:rPr lang="en-US" altLang="zh-CN" sz="3600" b="1" dirty="0" smtClean="0">
                <a:latin typeface="Times New Roman" pitchFamily="18" charset="0"/>
                <a:ea typeface="SimSun" pitchFamily="2" charset="-122"/>
              </a:rPr>
              <a:t>is an online interface that allows users to input site information and review simulation results.</a:t>
            </a:r>
            <a:endParaRPr lang="en-US" altLang="zh-CN" sz="3600" b="1" dirty="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75783" y="6106730"/>
            <a:ext cx="43156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http://apps.tucson.ars.ag.gov/rhem/</a:t>
            </a:r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773662"/>
            <a:ext cx="9144000" cy="84338"/>
          </a:xfrm>
          <a:prstGeom prst="rect">
            <a:avLst/>
          </a:prstGeom>
          <a:solidFill>
            <a:srgbClr val="F579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5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6870" y="19321"/>
            <a:ext cx="77325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  <a:latin typeface="Arial Rounded MT Bold" panose="020F0704030504030204" pitchFamily="34" charset="0"/>
              </a:rPr>
              <a:t>Uses information that rangeland specialists understand</a:t>
            </a:r>
            <a:endParaRPr lang="en-US" sz="3200" b="1" dirty="0">
              <a:solidFill>
                <a:schemeClr val="accent4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9886" y="1901716"/>
            <a:ext cx="3484106" cy="4419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b="1" dirty="0" smtClean="0"/>
          </a:p>
          <a:p>
            <a:r>
              <a:rPr lang="en-US" sz="2800" b="1" dirty="0" smtClean="0"/>
              <a:t>Climate Station</a:t>
            </a:r>
          </a:p>
          <a:p>
            <a:endParaRPr lang="en-US" sz="2800" b="1" dirty="0"/>
          </a:p>
          <a:p>
            <a:r>
              <a:rPr lang="en-US" sz="2800" b="1" dirty="0" smtClean="0"/>
              <a:t>Soil Texture Class</a:t>
            </a:r>
          </a:p>
          <a:p>
            <a:endParaRPr lang="en-US" sz="2800" b="1" dirty="0"/>
          </a:p>
          <a:p>
            <a:r>
              <a:rPr lang="en-US" sz="2800" b="1" dirty="0" smtClean="0"/>
              <a:t>Slope</a:t>
            </a:r>
          </a:p>
          <a:p>
            <a:r>
              <a:rPr lang="en-US" sz="2800" b="1" dirty="0" smtClean="0"/>
              <a:t>     Steepness %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  Shape Class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44692" y="1901717"/>
            <a:ext cx="3468181" cy="441959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b="1" dirty="0" smtClean="0"/>
              <a:t>Foliar Cover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Bunch Grass %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Shrub/Tree %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Annual/Forbs %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Sod Grass %</a:t>
            </a:r>
          </a:p>
          <a:p>
            <a:r>
              <a:rPr lang="en-US" sz="2800" b="1" dirty="0" smtClean="0"/>
              <a:t>Ground Cover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Litter %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Rocks %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Basal %</a:t>
            </a:r>
          </a:p>
          <a:p>
            <a:r>
              <a:rPr lang="en-US" sz="2800" b="1" dirty="0"/>
              <a:t> </a:t>
            </a:r>
            <a:r>
              <a:rPr lang="en-US" sz="2800" b="1" dirty="0" smtClean="0"/>
              <a:t>  </a:t>
            </a:r>
            <a:r>
              <a:rPr lang="en-US" sz="2800" b="1" dirty="0" smtClean="0"/>
              <a:t>Bio-Crusts </a:t>
            </a:r>
            <a:r>
              <a:rPr lang="en-US" sz="2800" b="1" dirty="0" smtClean="0"/>
              <a:t>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05531" y="1206740"/>
            <a:ext cx="74647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9 numbers &amp; 3 dropdown choices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7160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RHEM web tool – Input Summary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33372" y="856348"/>
            <a:ext cx="8713085" cy="5943600"/>
            <a:chOff x="133372" y="493499"/>
            <a:chExt cx="8713085" cy="636450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372" y="1026899"/>
              <a:ext cx="6427085" cy="51816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6325" y="493499"/>
              <a:ext cx="2489779" cy="102440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  <a:softEdge rad="12700"/>
            </a:effec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19365" y="1609751"/>
              <a:ext cx="2523700" cy="78017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  <a:softEdge rad="12700"/>
            </a:effectLst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5974" y="2436053"/>
              <a:ext cx="2530483" cy="141110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  <a:softEdge rad="12700"/>
            </a:effec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29542" y="3967957"/>
              <a:ext cx="2503346" cy="289004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  <a:softEdge rad="12700"/>
            </a:effectLst>
          </p:spPr>
        </p:pic>
        <p:cxnSp>
          <p:nvCxnSpPr>
            <p:cNvPr id="11" name="Straight Arrow Connector 10"/>
            <p:cNvCxnSpPr/>
            <p:nvPr/>
          </p:nvCxnSpPr>
          <p:spPr>
            <a:xfrm flipV="1">
              <a:off x="2140857" y="874499"/>
              <a:ext cx="4114800" cy="3124200"/>
            </a:xfrm>
            <a:prstGeom prst="straightConnector1">
              <a:avLst/>
            </a:prstGeom>
            <a:ln w="19050" cap="sq">
              <a:solidFill>
                <a:schemeClr val="tx1">
                  <a:lumMod val="75000"/>
                  <a:lumOff val="25000"/>
                </a:schemeClr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2140857" y="1999839"/>
              <a:ext cx="4114800" cy="2227460"/>
            </a:xfrm>
            <a:prstGeom prst="straightConnector1">
              <a:avLst/>
            </a:prstGeom>
            <a:ln w="19050" cap="sq">
              <a:solidFill>
                <a:schemeClr val="tx1">
                  <a:lumMod val="75000"/>
                  <a:lumOff val="25000"/>
                </a:schemeClr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2140857" y="2761839"/>
              <a:ext cx="4114800" cy="1617860"/>
            </a:xfrm>
            <a:prstGeom prst="straightConnector1">
              <a:avLst/>
            </a:prstGeom>
            <a:ln w="19050" cap="sq">
              <a:solidFill>
                <a:schemeClr val="tx1">
                  <a:lumMod val="75000"/>
                  <a:lumOff val="25000"/>
                </a:schemeClr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140857" y="4273425"/>
              <a:ext cx="4114800" cy="308126"/>
            </a:xfrm>
            <a:prstGeom prst="straightConnector1">
              <a:avLst/>
            </a:prstGeom>
            <a:ln w="19050" cap="sq">
              <a:solidFill>
                <a:schemeClr val="tx1">
                  <a:lumMod val="75000"/>
                  <a:lumOff val="25000"/>
                </a:schemeClr>
              </a:solidFill>
              <a:headEnd type="none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6329542" y="2873586"/>
            <a:ext cx="2496562" cy="2980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2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RHEM 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eb tool – Output Summary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25078" y="6399819"/>
            <a:ext cx="4578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a 300 year representative rainfall sequence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1227"/>
            <a:ext cx="9144000" cy="532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28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6136" y="3702411"/>
            <a:ext cx="318369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Great Basin Rangelands</a:t>
            </a:r>
          </a:p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Research, USDA-ARS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Reno, Nevada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857" y="1390890"/>
            <a:ext cx="41323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Northwest Watershed Research</a:t>
            </a:r>
          </a:p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Center, USDA-ARS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Boise, Idaho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2880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RHEM Research Group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79936" y="2267393"/>
            <a:ext cx="22976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 Nearing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Jason Williams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Mariano Hernandez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Gerardo Armendariz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9936" y="4666761"/>
            <a:ext cx="28408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 Weltz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Sayjro (Kossi) Nouwakpo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82130" y="2423889"/>
            <a:ext cx="1486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Fred Pierson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16857" y="2977887"/>
            <a:ext cx="37589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Central National </a:t>
            </a:r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Technology</a:t>
            </a:r>
          </a:p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Support Center, USDA-NRCS</a:t>
            </a: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Dallas, Texas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82130" y="3958875"/>
            <a:ext cx="27544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Ken Spaeth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George Peacock (retired)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6136" y="1235859"/>
            <a:ext cx="41484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Southwest Watershed Research</a:t>
            </a:r>
          </a:p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Center, USDA-ARS</a:t>
            </a:r>
            <a:endParaRPr lang="en-US" sz="20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Tucson, Arizona 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62752" y="6067627"/>
            <a:ext cx="1330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Olaf David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16857" y="5153863"/>
            <a:ext cx="18379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Texas A&amp;M</a:t>
            </a: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Kingsville, Texas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82130" y="5918081"/>
            <a:ext cx="2156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Osama Al-Hamdan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1000" y="5423226"/>
            <a:ext cx="2728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Colorado State Univ.</a:t>
            </a:r>
          </a:p>
          <a:p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</a:rPr>
              <a:t>Ft. Collins, CO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78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Output – Scenario comparisons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0" b="37891"/>
          <a:stretch/>
        </p:blipFill>
        <p:spPr>
          <a:xfrm>
            <a:off x="590410" y="838200"/>
            <a:ext cx="7945718" cy="557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16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6569" y="5976"/>
            <a:ext cx="9144000" cy="730624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Stand-alone executable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Rectangle 25"/>
          <p:cNvSpPr>
            <a:spLocks noChangeArrowheads="1"/>
          </p:cNvSpPr>
          <p:nvPr/>
        </p:nvSpPr>
        <p:spPr bwMode="auto">
          <a:xfrm>
            <a:off x="157163" y="-214313"/>
            <a:ext cx="8605837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2200" b="1" i="1" dirty="0">
              <a:solidFill>
                <a:srgbClr val="FFCC66"/>
              </a:solidFill>
              <a:latin typeface="Arial" charset="0"/>
            </a:endParaRPr>
          </a:p>
        </p:txBody>
      </p:sp>
      <p:pic>
        <p:nvPicPr>
          <p:cNvPr id="11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67" y="1052514"/>
            <a:ext cx="8180604" cy="5525812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600635" y="5602942"/>
            <a:ext cx="3532094" cy="75126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5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80"/>
    </mc:Choice>
    <mc:Fallback xmlns="">
      <p:transition xmlns:p14="http://schemas.microsoft.com/office/powerpoint/2010/main" spd="slow" advTm="1628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KINEROS and AGWA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Rectangle 25"/>
          <p:cNvSpPr>
            <a:spLocks noChangeArrowheads="1"/>
          </p:cNvSpPr>
          <p:nvPr/>
        </p:nvSpPr>
        <p:spPr bwMode="auto">
          <a:xfrm>
            <a:off x="157163" y="-214313"/>
            <a:ext cx="8605837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2200" b="1" i="1" dirty="0">
              <a:solidFill>
                <a:srgbClr val="FFCC66"/>
              </a:solidFill>
              <a:latin typeface="Arial" charset="0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3877236" y="1402977"/>
            <a:ext cx="2658035" cy="461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9393" tIns="44696" rIns="89393" bIns="44696">
            <a:spAutoFit/>
          </a:bodyPr>
          <a:lstStyle/>
          <a:p>
            <a:pPr marL="87491" indent="-87491" defTabSz="894005">
              <a:spcBef>
                <a:spcPct val="50000"/>
              </a:spcBef>
            </a:pPr>
            <a:r>
              <a:rPr lang="en-US" altLang="zh-CN" sz="2800" dirty="0" smtClean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  <a:t> RHEM is integrated with KINEROS for watershed management applications</a:t>
            </a:r>
          </a:p>
          <a:p>
            <a:pPr marL="87491" indent="-87491" defTabSz="894005">
              <a:spcBef>
                <a:spcPct val="50000"/>
              </a:spcBef>
            </a:pPr>
            <a:r>
              <a:rPr lang="en-US" altLang="zh-CN" sz="2800" dirty="0" smtClean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  <a:t>AGWA is the geospatial </a:t>
            </a:r>
            <a:br>
              <a:rPr lang="en-US" altLang="zh-CN" sz="2800" dirty="0" smtClean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</a:br>
            <a:r>
              <a:rPr lang="en-US" altLang="zh-CN" sz="2800" dirty="0" smtClean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  <a:t>interface for KINEROS</a:t>
            </a:r>
            <a:endParaRPr lang="en-US" altLang="zh-CN" sz="2800" dirty="0">
              <a:solidFill>
                <a:srgbClr val="254061"/>
              </a:solidFill>
              <a:latin typeface="Calibri"/>
              <a:ea typeface="SimSun" pitchFamily="2" charset="-122"/>
              <a:cs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365" y="1004888"/>
            <a:ext cx="1986329" cy="5581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03742"/>
            <a:ext cx="3352800" cy="5107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04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80"/>
    </mc:Choice>
    <mc:Fallback xmlns="">
      <p:transition xmlns:p14="http://schemas.microsoft.com/office/powerpoint/2010/main" spd="slow" advTm="1628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110" y="300318"/>
            <a:ext cx="7935390" cy="1461403"/>
          </a:xfrm>
        </p:spPr>
        <p:txBody>
          <a:bodyPr/>
          <a:lstStyle/>
          <a:p>
            <a:r>
              <a:rPr lang="en-US" sz="4000" b="1" dirty="0"/>
              <a:t>4. Applications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dirty="0" smtClean="0">
                <a:latin typeface="Arial Rounded MT Bold" panose="020F0704030504030204" pitchFamily="34" charset="0"/>
              </a:rPr>
              <a:t>How REHM is being used</a:t>
            </a:r>
            <a:endParaRPr lang="en-US" sz="4000" dirty="0">
              <a:latin typeface="Arial Rounded MT Bold" panose="020F07040305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710" y="1914122"/>
            <a:ext cx="8418658" cy="4755250"/>
          </a:xfrm>
        </p:spPr>
        <p:txBody>
          <a:bodyPr>
            <a:noAutofit/>
          </a:bodyPr>
          <a:lstStyle/>
          <a:p>
            <a:pPr>
              <a:spcBef>
                <a:spcPts val="2400"/>
              </a:spcBef>
            </a:pPr>
            <a:r>
              <a:rPr lang="en-US" sz="2400" dirty="0">
                <a:latin typeface="Arial Rounded MT Bold" panose="020F0704030504030204" pitchFamily="34" charset="0"/>
              </a:rPr>
              <a:t>Informing Ecological Site Descriptions (ESDs) S-T</a:t>
            </a:r>
          </a:p>
          <a:p>
            <a:pPr>
              <a:spcBef>
                <a:spcPts val="2400"/>
              </a:spcBef>
            </a:pPr>
            <a:r>
              <a:rPr lang="en-US" sz="2400" dirty="0" smtClean="0">
                <a:latin typeface="Arial Rounded MT Bold" panose="020F0704030504030204" pitchFamily="34" charset="0"/>
              </a:rPr>
              <a:t>Land Resource Inventory and Assessment (NRI)</a:t>
            </a:r>
          </a:p>
          <a:p>
            <a:pPr>
              <a:spcBef>
                <a:spcPts val="2400"/>
              </a:spcBef>
            </a:pPr>
            <a:r>
              <a:rPr lang="en-US" sz="2400" dirty="0" smtClean="0">
                <a:latin typeface="Arial Rounded MT Bold" panose="020F0704030504030204" pitchFamily="34" charset="0"/>
              </a:rPr>
              <a:t>Hillslope-scale engine within watershed models</a:t>
            </a:r>
          </a:p>
          <a:p>
            <a:pPr>
              <a:spcBef>
                <a:spcPts val="2400"/>
              </a:spcBef>
            </a:pPr>
            <a:r>
              <a:rPr lang="en-US" sz="2400" dirty="0" smtClean="0">
                <a:latin typeface="Arial Rounded MT Bold" panose="020F0704030504030204" pitchFamily="34" charset="0"/>
              </a:rPr>
              <a:t>USDA-NRCS Field </a:t>
            </a:r>
            <a:r>
              <a:rPr lang="en-US" sz="2400" dirty="0" smtClean="0">
                <a:latin typeface="Arial Rounded MT Bold" panose="020F0704030504030204" pitchFamily="34" charset="0"/>
              </a:rPr>
              <a:t>Office</a:t>
            </a:r>
            <a:endParaRPr lang="en-US" sz="2400" dirty="0" smtClean="0">
              <a:latin typeface="Arial Rounded MT Bold" panose="020F0704030504030204" pitchFamily="34" charset="0"/>
            </a:endParaRPr>
          </a:p>
          <a:p>
            <a:pPr>
              <a:spcBef>
                <a:spcPts val="2400"/>
              </a:spcBef>
            </a:pPr>
            <a:r>
              <a:rPr lang="en-US" sz="2400" dirty="0" smtClean="0">
                <a:latin typeface="Arial Rounded MT Bold" panose="020F0704030504030204" pitchFamily="34" charset="0"/>
              </a:rPr>
              <a:t>Research, teaching, and other applications with the web-based interface </a:t>
            </a:r>
          </a:p>
          <a:p>
            <a:pPr>
              <a:spcBef>
                <a:spcPts val="2400"/>
              </a:spcBef>
            </a:pPr>
            <a:r>
              <a:rPr lang="en-US" sz="2400" dirty="0">
                <a:latin typeface="Arial Rounded MT Bold" panose="020F0704030504030204" pitchFamily="34" charset="0"/>
              </a:rPr>
              <a:t>Assessment of conservation practices (CEAP)</a:t>
            </a:r>
          </a:p>
          <a:p>
            <a:pPr>
              <a:spcBef>
                <a:spcPts val="2400"/>
              </a:spcBef>
            </a:pPr>
            <a:endParaRPr lang="en-US" sz="2400" dirty="0" smtClean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94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Use 1 - Ecological Site Descriptions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Rectangle 25"/>
          <p:cNvSpPr>
            <a:spLocks noChangeArrowheads="1"/>
          </p:cNvSpPr>
          <p:nvPr/>
        </p:nvSpPr>
        <p:spPr bwMode="auto">
          <a:xfrm>
            <a:off x="157163" y="-214313"/>
            <a:ext cx="8605837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2200" b="1" i="1" dirty="0">
              <a:solidFill>
                <a:srgbClr val="FFCC66"/>
              </a:solidFill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7163" y="1004888"/>
            <a:ext cx="81802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ecological site is “</a:t>
            </a:r>
            <a:r>
              <a:rPr lang="en-US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distinctive kind of land with specific characteristics that differs from other kinds of land in its ability to produce a distinctive kind and amount of vegetation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.”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859" y="2557643"/>
            <a:ext cx="6205538" cy="415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3353" y="4201435"/>
            <a:ext cx="33945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Each ESD describes a state-and-transition model, which is a conceptual 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description of the 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long-term dynamics of an ecological 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site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3414" y="2649623"/>
            <a:ext cx="1881985" cy="1412500"/>
          </a:xfrm>
          <a:prstGeom prst="rect">
            <a:avLst/>
          </a:prstGeom>
        </p:spPr>
      </p:pic>
      <p:pic>
        <p:nvPicPr>
          <p:cNvPr id="18" name="Picture 17" descr="https://esis.sc.egov.usda.gov/ESDReport/pgGetImage.aspx?approved=yes&amp;type=Community&amp;id=116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191" y="3924660"/>
            <a:ext cx="1884337" cy="1402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1832" y="2946995"/>
            <a:ext cx="2064865" cy="154975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2892" y="5366228"/>
            <a:ext cx="1987606" cy="1491772"/>
          </a:xfrm>
          <a:prstGeom prst="rect">
            <a:avLst/>
          </a:prstGeom>
        </p:spPr>
      </p:pic>
      <p:sp>
        <p:nvSpPr>
          <p:cNvPr id="14" name="Text Box 32"/>
          <p:cNvSpPr txBox="1">
            <a:spLocks noChangeArrowheads="1"/>
          </p:cNvSpPr>
          <p:nvPr/>
        </p:nvSpPr>
        <p:spPr bwMode="auto">
          <a:xfrm>
            <a:off x="327853" y="2357068"/>
            <a:ext cx="2522933" cy="1567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9393" tIns="44696" rIns="89393" bIns="44696">
            <a:spAutoFit/>
          </a:bodyPr>
          <a:lstStyle/>
          <a:p>
            <a:pPr marL="87491" indent="-87491" defTabSz="894005">
              <a:spcBef>
                <a:spcPct val="50000"/>
              </a:spcBef>
            </a:pPr>
            <a:r>
              <a:rPr lang="en-US" altLang="zh-CN" sz="2400" b="1" dirty="0" smtClean="0">
                <a:latin typeface="Calibri" panose="020F0502020204030204" pitchFamily="34" charset="0"/>
                <a:ea typeface="SimSun" pitchFamily="2" charset="-122"/>
                <a:cs typeface="Calibri"/>
              </a:rPr>
              <a:t> ESDs are being developed and mapped over the entire US.</a:t>
            </a:r>
          </a:p>
        </p:txBody>
      </p:sp>
    </p:spTree>
    <p:extLst>
      <p:ext uri="{BB962C8B-B14F-4D97-AF65-F5344CB8AC3E}">
        <p14:creationId xmlns:p14="http://schemas.microsoft.com/office/powerpoint/2010/main" val="122406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898"/>
    </mc:Choice>
    <mc:Fallback xmlns="">
      <p:transition xmlns:p14="http://schemas.microsoft.com/office/powerpoint/2010/main" spd="slow" advTm="548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Ecological Site Descriptions - ESDs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Rectangle 25"/>
          <p:cNvSpPr>
            <a:spLocks noChangeArrowheads="1"/>
          </p:cNvSpPr>
          <p:nvPr/>
        </p:nvSpPr>
        <p:spPr bwMode="auto">
          <a:xfrm>
            <a:off x="157163" y="-214313"/>
            <a:ext cx="8605837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2200" b="1" i="1" dirty="0">
              <a:solidFill>
                <a:srgbClr val="FFCC66"/>
              </a:solidFill>
              <a:latin typeface="Arial" charset="0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228600" y="990600"/>
            <a:ext cx="7620000" cy="82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9393" tIns="44696" rIns="89393" bIns="44696">
            <a:spAutoFit/>
          </a:bodyPr>
          <a:lstStyle/>
          <a:p>
            <a:pPr marL="87491" indent="-87491" defTabSz="894005"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  <a:t> ESDs are being developed and mapped by NRCS, BLM, and FS across the entire US.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714500"/>
            <a:ext cx="5270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2152977"/>
            <a:ext cx="2819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7491" indent="-87491" defTabSz="894005">
              <a:spcBef>
                <a:spcPct val="50000"/>
              </a:spcBef>
            </a:pPr>
            <a:r>
              <a:rPr lang="en-US" altLang="zh-CN" b="1" dirty="0" smtClean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  <a:t>  </a:t>
            </a:r>
            <a:r>
              <a:rPr lang="en-US" altLang="zh-CN" sz="2400" b="1" dirty="0" smtClean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  <a:t>Methods have been </a:t>
            </a:r>
            <a:r>
              <a:rPr lang="en-US" altLang="zh-CN" sz="2400" b="1" dirty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  <a:t>developed to use RHEM to inform </a:t>
            </a:r>
            <a:r>
              <a:rPr lang="en-US" altLang="zh-CN" sz="2400" b="1" dirty="0" smtClean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  <a:t>hydrologic </a:t>
            </a:r>
            <a:r>
              <a:rPr lang="en-US" altLang="zh-CN" sz="2400" b="1" dirty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  <a:t>function for </a:t>
            </a:r>
            <a:r>
              <a:rPr lang="en-US" altLang="zh-CN" sz="2400" b="1" dirty="0" smtClean="0">
                <a:solidFill>
                  <a:srgbClr val="254061"/>
                </a:solidFill>
                <a:latin typeface="Calibri"/>
                <a:ea typeface="SimSun" pitchFamily="2" charset="-122"/>
                <a:cs typeface="Calibri"/>
              </a:rPr>
              <a:t>ESDs</a:t>
            </a:r>
            <a:endParaRPr lang="en-US" sz="2400" dirty="0">
              <a:solidFill>
                <a:srgbClr val="254061"/>
              </a:solidFill>
              <a:latin typeface="Calibri"/>
              <a:cs typeface="Calibri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2743200" y="5495514"/>
            <a:ext cx="609600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66165" y="4519964"/>
            <a:ext cx="29359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</a:rPr>
              <a:t>Williams, </a:t>
            </a:r>
            <a:r>
              <a:rPr lang="en-US" sz="2000" dirty="0" smtClean="0">
                <a:latin typeface="Calibri" panose="020F0502020204030204" pitchFamily="34" charset="0"/>
              </a:rPr>
              <a:t>et al., 2016</a:t>
            </a:r>
            <a:r>
              <a:rPr lang="en-US" sz="2000" dirty="0">
                <a:latin typeface="Calibri" panose="020F0502020204030204" pitchFamily="34" charset="0"/>
              </a:rPr>
              <a:t>. </a:t>
            </a:r>
            <a:r>
              <a:rPr lang="en-US" sz="2000" dirty="0" smtClean="0">
                <a:latin typeface="Calibri" panose="020F0502020204030204" pitchFamily="34" charset="0"/>
              </a:rPr>
              <a:t>Rangeland </a:t>
            </a:r>
            <a:r>
              <a:rPr lang="en-US" sz="2000" dirty="0">
                <a:latin typeface="Calibri" panose="020F0502020204030204" pitchFamily="34" charset="0"/>
              </a:rPr>
              <a:t>Ecology and Management 69:4-19.  </a:t>
            </a:r>
          </a:p>
        </p:txBody>
      </p:sp>
    </p:spTree>
    <p:extLst>
      <p:ext uri="{BB962C8B-B14F-4D97-AF65-F5344CB8AC3E}">
        <p14:creationId xmlns:p14="http://schemas.microsoft.com/office/powerpoint/2010/main" val="414500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898"/>
    </mc:Choice>
    <mc:Fallback xmlns="">
      <p:transition xmlns:p14="http://schemas.microsoft.com/office/powerpoint/2010/main" spd="slow" advTm="5489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7" b="10327"/>
          <a:stretch/>
        </p:blipFill>
        <p:spPr>
          <a:xfrm>
            <a:off x="-11169" y="1053725"/>
            <a:ext cx="9144000" cy="3614057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Example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9773" y="5150007"/>
            <a:ext cx="58882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Loamy Upland ESD:</a:t>
            </a:r>
          </a:p>
          <a:p>
            <a:r>
              <a:rPr lang="en-US" sz="28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305-406 </a:t>
            </a:r>
            <a:r>
              <a:rPr lang="en-US" sz="2800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mm (12-16 inches) </a:t>
            </a:r>
            <a:endParaRPr lang="en-US" sz="2800" b="1" i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05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629" y="1148480"/>
            <a:ext cx="2834886" cy="2127688"/>
          </a:xfrm>
          <a:prstGeom prst="rect">
            <a:avLst/>
          </a:prstGeom>
        </p:spPr>
      </p:pic>
      <p:pic>
        <p:nvPicPr>
          <p:cNvPr id="3" name="Picture 2" descr="https://esis.sc.egov.usda.gov/ESDReport/pgGetImage.aspx?approved=yes&amp;type=Community&amp;id=116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375" y="1248742"/>
            <a:ext cx="2834640" cy="213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229" y="4133415"/>
            <a:ext cx="2834886" cy="21276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8375" y="4117543"/>
            <a:ext cx="2834886" cy="2127688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Ecological States within the ESD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3379167"/>
            <a:ext cx="3904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Historic Plant Community (HPC)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2928" y="6326778"/>
            <a:ext cx="241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Shrub invaded state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9936" y="3439013"/>
            <a:ext cx="265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Exotic perennial grass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62768" y="6326778"/>
            <a:ext cx="2981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Eroded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99515" y="1348045"/>
            <a:ext cx="3035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Rounded MT Bold" panose="020F0704030504030204" pitchFamily="34" charset="0"/>
              </a:rPr>
              <a:t>Loamy </a:t>
            </a:r>
          </a:p>
          <a:p>
            <a:r>
              <a:rPr lang="en-US" sz="3200" dirty="0" smtClean="0">
                <a:latin typeface="Arial Rounded MT Bold" panose="020F0704030504030204" pitchFamily="34" charset="0"/>
              </a:rPr>
              <a:t>Upland </a:t>
            </a:r>
          </a:p>
        </p:txBody>
      </p:sp>
    </p:spTree>
    <p:extLst>
      <p:ext uri="{BB962C8B-B14F-4D97-AF65-F5344CB8AC3E}">
        <p14:creationId xmlns:p14="http://schemas.microsoft.com/office/powerpoint/2010/main" val="110959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RHEM web tool – Input Information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203" y="1241392"/>
            <a:ext cx="6858000" cy="54448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43203" y="2788024"/>
            <a:ext cx="2378339" cy="51995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27429" y="2516542"/>
            <a:ext cx="5618109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Input information representing each state in the ESD</a:t>
            </a:r>
            <a:endParaRPr lang="en-US" sz="4800" b="1" dirty="0"/>
          </a:p>
        </p:txBody>
      </p:sp>
      <p:sp>
        <p:nvSpPr>
          <p:cNvPr id="9" name="Oval 8"/>
          <p:cNvSpPr/>
          <p:nvPr/>
        </p:nvSpPr>
        <p:spPr>
          <a:xfrm>
            <a:off x="3521542" y="4956013"/>
            <a:ext cx="4362854" cy="625642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521542" y="6180624"/>
            <a:ext cx="4362854" cy="625642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969543" y="4956013"/>
            <a:ext cx="2435192" cy="625642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42810" y="6180758"/>
            <a:ext cx="2435192" cy="625642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71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RHEM </a:t>
            </a:r>
            <a:r>
              <a:rPr lang="en-US" sz="2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US" sz="2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eb tool – Annual Runoff and Soil Erosion Output</a:t>
            </a:r>
            <a:endParaRPr lang="en-US" sz="2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15" y="931405"/>
            <a:ext cx="8120857" cy="555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1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1260873" y="696516"/>
            <a:ext cx="6454378" cy="85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1650" b="1" i="1" dirty="0">
              <a:solidFill>
                <a:srgbClr val="FFCC66"/>
              </a:solidFill>
              <a:latin typeface="Arial" charset="0"/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749828" y="2088776"/>
            <a:ext cx="7931216" cy="31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045" tIns="33522" rIns="67045" bIns="33522">
            <a:spAutoFit/>
          </a:bodyPr>
          <a:lstStyle/>
          <a:p>
            <a:pPr defTabSz="670504">
              <a:spcBef>
                <a:spcPct val="50000"/>
              </a:spcBef>
            </a:pPr>
            <a:r>
              <a:rPr lang="en-US" altLang="zh-CN" sz="3600" b="1" dirty="0">
                <a:solidFill>
                  <a:srgbClr val="BE5B40"/>
                </a:solidFill>
                <a:latin typeface="Times New Roman" pitchFamily="18" charset="0"/>
                <a:ea typeface="SimSun" pitchFamily="2" charset="-122"/>
              </a:rPr>
              <a:t>R</a:t>
            </a:r>
            <a:r>
              <a:rPr lang="en-US" altLang="zh-CN" sz="3600" dirty="0">
                <a:latin typeface="Times New Roman" pitchFamily="18" charset="0"/>
                <a:ea typeface="SimSun" pitchFamily="2" charset="-122"/>
              </a:rPr>
              <a:t>angeland </a:t>
            </a:r>
            <a:r>
              <a:rPr lang="en-US" altLang="zh-CN" sz="3600" b="1" dirty="0">
                <a:solidFill>
                  <a:srgbClr val="BE5B40"/>
                </a:solidFill>
                <a:latin typeface="Times New Roman" pitchFamily="18" charset="0"/>
                <a:ea typeface="SimSun" pitchFamily="2" charset="-122"/>
              </a:rPr>
              <a:t>H</a:t>
            </a:r>
            <a:r>
              <a:rPr lang="en-US" altLang="zh-CN" sz="3600" dirty="0">
                <a:latin typeface="Times New Roman" pitchFamily="18" charset="0"/>
                <a:ea typeface="SimSun" pitchFamily="2" charset="-122"/>
              </a:rPr>
              <a:t>ydrology and </a:t>
            </a:r>
            <a:r>
              <a:rPr lang="en-US" altLang="zh-CN" sz="3600" b="1" dirty="0">
                <a:solidFill>
                  <a:srgbClr val="BE5B40"/>
                </a:solidFill>
                <a:latin typeface="Times New Roman" pitchFamily="18" charset="0"/>
                <a:ea typeface="SimSun" pitchFamily="2" charset="-122"/>
              </a:rPr>
              <a:t>E</a:t>
            </a:r>
            <a:r>
              <a:rPr lang="en-US" altLang="zh-CN" sz="3600" dirty="0">
                <a:latin typeface="Times New Roman" pitchFamily="18" charset="0"/>
                <a:ea typeface="SimSun" pitchFamily="2" charset="-122"/>
              </a:rPr>
              <a:t>rosion </a:t>
            </a:r>
            <a:r>
              <a:rPr lang="en-US" altLang="zh-CN" sz="3600" b="1" dirty="0">
                <a:solidFill>
                  <a:srgbClr val="BE5B40"/>
                </a:solidFill>
                <a:latin typeface="Times New Roman" pitchFamily="18" charset="0"/>
                <a:ea typeface="SimSun" pitchFamily="2" charset="-122"/>
              </a:rPr>
              <a:t>M</a:t>
            </a:r>
            <a:r>
              <a:rPr lang="en-US" altLang="zh-CN" sz="3600" dirty="0">
                <a:latin typeface="Times New Roman" pitchFamily="18" charset="0"/>
                <a:ea typeface="SimSun" pitchFamily="2" charset="-122"/>
              </a:rPr>
              <a:t>odel. </a:t>
            </a:r>
          </a:p>
          <a:p>
            <a:pPr defTabSz="670504">
              <a:spcBef>
                <a:spcPct val="50000"/>
              </a:spcBef>
            </a:pPr>
            <a:r>
              <a:rPr lang="en-US" altLang="zh-CN" sz="3600" dirty="0">
                <a:latin typeface="Times New Roman" pitchFamily="18" charset="0"/>
                <a:ea typeface="SimSun" pitchFamily="2" charset="-122"/>
              </a:rPr>
              <a:t>RHEM is </a:t>
            </a:r>
            <a:r>
              <a:rPr lang="en-US" altLang="zh-CN" sz="3600" dirty="0" smtClean="0">
                <a:latin typeface="Times New Roman" pitchFamily="18" charset="0"/>
                <a:ea typeface="SimSun" pitchFamily="2" charset="-122"/>
              </a:rPr>
              <a:t>a dynamic, event-based h</a:t>
            </a:r>
            <a:r>
              <a:rPr lang="en-US" sz="3600" dirty="0" smtClean="0">
                <a:latin typeface="Times New Roman" pitchFamily="18" charset="0"/>
                <a:ea typeface="SimSun" pitchFamily="2" charset="-122"/>
              </a:rPr>
              <a:t>illslope-scale infiltration , runoff and erosion model designed specifically for rangelands. </a:t>
            </a:r>
            <a:endParaRPr lang="en-US" sz="3600" dirty="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880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What is RHEM?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49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0" t="5914" r="4804" b="3092"/>
          <a:stretch/>
        </p:blipFill>
        <p:spPr>
          <a:xfrm>
            <a:off x="103247" y="1789348"/>
            <a:ext cx="3776961" cy="5068652"/>
          </a:xfrm>
          <a:prstGeom prst="rect">
            <a:avLst/>
          </a:prstGeom>
        </p:spPr>
      </p:pic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Risk Assessment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620" y="2590796"/>
            <a:ext cx="450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 Rounded MT Bold" panose="020F0704030504030204" pitchFamily="34" charset="0"/>
              </a:rPr>
              <a:t>(a)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-6630" y="4492485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 Rounded MT Bold" panose="020F0704030504030204" pitchFamily="34" charset="0"/>
              </a:rPr>
              <a:t>(b)</a:t>
            </a:r>
            <a:endParaRPr lang="en-US" sz="1600" dirty="0">
              <a:latin typeface="Arial Rounded MT Bold" panose="020F07040305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40140" y="943577"/>
            <a:ext cx="90407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  <a:buSzPct val="110000"/>
            </a:pPr>
            <a:r>
              <a:rPr lang="en-US" altLang="en-US" sz="2400" b="1" dirty="0" smtClean="0">
                <a:latin typeface="Arial Rounded MT Bold" panose="020F0704030504030204" pitchFamily="34" charset="0"/>
              </a:rPr>
              <a:t>Yearly soil </a:t>
            </a:r>
            <a:r>
              <a:rPr lang="en-US" altLang="en-US" sz="2400" b="1" dirty="0">
                <a:latin typeface="Arial Rounded MT Bold" panose="020F0704030504030204" pitchFamily="34" charset="0"/>
              </a:rPr>
              <a:t>loss vulnerability </a:t>
            </a:r>
            <a:r>
              <a:rPr lang="en-US" altLang="en-US" sz="2400" b="1" dirty="0" smtClean="0">
                <a:latin typeface="Arial Rounded MT Bold" panose="020F0704030504030204" pitchFamily="34" charset="0"/>
              </a:rPr>
              <a:t>relative to a user-defined baseline (e.g., HPC) - using probability.</a:t>
            </a:r>
            <a:endParaRPr lang="en-US" altLang="en-US" sz="2400" b="1" dirty="0">
              <a:latin typeface="Arial Rounded MT Bold" panose="020F0704030504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72753" y="1803751"/>
            <a:ext cx="505629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0000"/>
              </a:buClr>
              <a:buSzPct val="110000"/>
            </a:pPr>
            <a:r>
              <a:rPr lang="en-US" altLang="en-US" sz="2000" b="1" dirty="0" smtClean="0">
                <a:latin typeface="Arial Rounded MT Bold" panose="020F0704030504030204" pitchFamily="34" charset="0"/>
              </a:rPr>
              <a:t>User chooses a baseline scenario</a:t>
            </a:r>
          </a:p>
          <a:p>
            <a:pPr algn="ctr">
              <a:buClr>
                <a:srgbClr val="FF0000"/>
              </a:buClr>
              <a:buSzPct val="110000"/>
            </a:pPr>
            <a:endParaRPr lang="en-US" altLang="en-US" sz="2000" b="1" dirty="0" smtClean="0">
              <a:latin typeface="Arial Rounded MT Bold" panose="020F0704030504030204" pitchFamily="34" charset="0"/>
            </a:endParaRPr>
          </a:p>
          <a:p>
            <a:pPr algn="ctr">
              <a:buClr>
                <a:srgbClr val="FF0000"/>
              </a:buClr>
              <a:buSzPct val="110000"/>
            </a:pPr>
            <a:r>
              <a:rPr lang="en-US" altLang="en-US" sz="2000" b="1" dirty="0" smtClean="0">
                <a:latin typeface="Arial Rounded MT Bold" panose="020F0704030504030204" pitchFamily="34" charset="0"/>
              </a:rPr>
              <a:t>Interface then gets yearly erosion values for a 300 year sequence</a:t>
            </a:r>
            <a:endParaRPr lang="en-US" altLang="en-US" sz="2000" b="1" dirty="0">
              <a:latin typeface="Arial Rounded MT Bold" panose="020F0704030504030204" pitchFamily="34" charset="0"/>
            </a:endParaRPr>
          </a:p>
          <a:p>
            <a:pPr algn="ctr">
              <a:buClr>
                <a:srgbClr val="FF0000"/>
              </a:buClr>
              <a:buSzPct val="110000"/>
            </a:pPr>
            <a:endParaRPr lang="en-US" altLang="en-US" sz="2000" b="1" dirty="0" smtClean="0">
              <a:latin typeface="Arial Rounded MT Bold" panose="020F0704030504030204" pitchFamily="34" charset="0"/>
            </a:endParaRPr>
          </a:p>
          <a:p>
            <a:pPr algn="ctr">
              <a:buClr>
                <a:srgbClr val="FF0000"/>
              </a:buClr>
              <a:buSzPct val="110000"/>
            </a:pPr>
            <a:r>
              <a:rPr lang="en-US" altLang="en-US" sz="2000" b="1" dirty="0" smtClean="0">
                <a:latin typeface="Arial Rounded MT Bold" panose="020F0704030504030204" pitchFamily="34" charset="0"/>
              </a:rPr>
              <a:t>Determines the probability curves</a:t>
            </a:r>
            <a:endParaRPr lang="en-US" altLang="en-US" sz="2000" b="1" dirty="0">
              <a:latin typeface="Arial Rounded MT Bold" panose="020F0704030504030204" pitchFamily="34" charset="0"/>
            </a:endParaRPr>
          </a:p>
          <a:p>
            <a:pPr algn="ctr">
              <a:buClr>
                <a:srgbClr val="FF0000"/>
              </a:buClr>
              <a:buSzPct val="110000"/>
            </a:pPr>
            <a:endParaRPr lang="en-US" altLang="en-US" sz="2000" b="1" dirty="0" smtClean="0">
              <a:latin typeface="Arial Rounded MT Bold" panose="020F0704030504030204" pitchFamily="34" charset="0"/>
            </a:endParaRPr>
          </a:p>
          <a:p>
            <a:pPr algn="ctr">
              <a:buClr>
                <a:srgbClr val="FF0000"/>
              </a:buClr>
              <a:buSzPct val="110000"/>
            </a:pPr>
            <a:r>
              <a:rPr lang="en-US" altLang="en-US" sz="2000" b="1" dirty="0" smtClean="0">
                <a:latin typeface="Arial Rounded MT Bold" panose="020F0704030504030204" pitchFamily="34" charset="0"/>
              </a:rPr>
              <a:t>Sets 4 Probability Groupings  </a:t>
            </a:r>
          </a:p>
          <a:p>
            <a:pPr algn="ctr">
              <a:buClr>
                <a:srgbClr val="FF0000"/>
              </a:buClr>
              <a:buSzPct val="110000"/>
            </a:pPr>
            <a:r>
              <a:rPr lang="en-US" altLang="en-US" sz="2000" b="1" dirty="0" smtClean="0">
                <a:latin typeface="Arial Rounded MT Bold" panose="020F0704030504030204" pitchFamily="34" charset="0"/>
              </a:rPr>
              <a:t>Very High – Greatest 5% of years</a:t>
            </a:r>
          </a:p>
          <a:p>
            <a:pPr algn="ctr">
              <a:buClr>
                <a:srgbClr val="FF0000"/>
              </a:buClr>
              <a:buSzPct val="110000"/>
            </a:pPr>
            <a:r>
              <a:rPr lang="en-US" altLang="en-US" sz="2000" b="1" dirty="0" smtClean="0">
                <a:latin typeface="Arial Rounded MT Bold" panose="020F0704030504030204" pitchFamily="34" charset="0"/>
              </a:rPr>
              <a:t>To </a:t>
            </a:r>
          </a:p>
          <a:p>
            <a:pPr algn="ctr">
              <a:buClr>
                <a:srgbClr val="FF0000"/>
              </a:buClr>
              <a:buSzPct val="110000"/>
            </a:pPr>
            <a:r>
              <a:rPr lang="en-US" altLang="en-US" sz="2000" b="1" dirty="0">
                <a:latin typeface="Arial Rounded MT Bold" panose="020F0704030504030204" pitchFamily="34" charset="0"/>
              </a:rPr>
              <a:t>Low - Least 50% of years</a:t>
            </a:r>
          </a:p>
          <a:p>
            <a:pPr algn="ctr">
              <a:buClr>
                <a:srgbClr val="FF0000"/>
              </a:buClr>
              <a:buSzPct val="110000"/>
            </a:pPr>
            <a:endParaRPr lang="en-US" altLang="en-US" sz="2000" b="1" dirty="0" smtClean="0">
              <a:latin typeface="Arial Rounded MT Bold" panose="020F0704030504030204" pitchFamily="34" charset="0"/>
            </a:endParaRPr>
          </a:p>
          <a:p>
            <a:pPr algn="ctr">
              <a:buClr>
                <a:srgbClr val="FF0000"/>
              </a:buClr>
              <a:buSzPct val="110000"/>
            </a:pPr>
            <a:r>
              <a:rPr lang="en-US" altLang="en-US" sz="2000" b="1" dirty="0" smtClean="0">
                <a:latin typeface="Arial Rounded MT Bold" panose="020F0704030504030204" pitchFamily="34" charset="0"/>
              </a:rPr>
              <a:t>All other states in ESD compared to this baseline distribution of yearly soil loss rankings</a:t>
            </a:r>
            <a:endParaRPr lang="en-US" altLang="en-US" sz="2000" b="1" dirty="0">
              <a:latin typeface="Arial Rounded MT Bold" panose="020F0704030504030204" pitchFamily="34" charset="0"/>
            </a:endParaRPr>
          </a:p>
        </p:txBody>
      </p:sp>
      <p:sp>
        <p:nvSpPr>
          <p:cNvPr id="25" name="TextBox 61"/>
          <p:cNvSpPr txBox="1">
            <a:spLocks noChangeArrowheads="1"/>
          </p:cNvSpPr>
          <p:nvPr/>
        </p:nvSpPr>
        <p:spPr bwMode="auto">
          <a:xfrm>
            <a:off x="5003169" y="50717"/>
            <a:ext cx="3486546" cy="584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lvl1pPr>
              <a:defRPr sz="8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8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8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8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8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FF0000"/>
              </a:buClr>
              <a:buSzPct val="110000"/>
            </a:pPr>
            <a:r>
              <a:rPr lang="en-US" altLang="en-US" sz="3200" b="1" u="sng" dirty="0" smtClean="0">
                <a:latin typeface="Arial Rounded MT Bold" panose="020F0704030504030204" pitchFamily="34" charset="0"/>
              </a:rPr>
              <a:t>KEY CONCEPT</a:t>
            </a:r>
            <a:endParaRPr lang="en-US" altLang="en-US" sz="3200" b="1" u="sng" dirty="0">
              <a:latin typeface="Arial Rounded MT Bold" panose="020F07040305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29803" y="2442576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pdf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59806" y="5447899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cdf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384" y="5447899"/>
            <a:ext cx="56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079" y="4965685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57316" y="4751173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54958" y="4510892"/>
            <a:ext cx="108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 High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567953" y="3424518"/>
            <a:ext cx="609600" cy="233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567953" y="3801035"/>
            <a:ext cx="609600" cy="555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139907" y="4486721"/>
            <a:ext cx="1139639" cy="208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34874" y="5760227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or baseline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1094722" y="5070836"/>
            <a:ext cx="3518332" cy="559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48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RHEM web tool – Run Risk Assessment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1012" y="1928812"/>
            <a:ext cx="9395012" cy="37637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2799" y="5867400"/>
            <a:ext cx="46009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HPC Historic Plant Community</a:t>
            </a:r>
          </a:p>
          <a:p>
            <a:pPr algn="ctr"/>
            <a:r>
              <a:rPr lang="en-US" sz="2400" b="1" dirty="0" smtClean="0"/>
              <a:t>chosen as the baseline</a:t>
            </a:r>
            <a:endParaRPr lang="en-US" sz="24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959600" y="5456144"/>
            <a:ext cx="1295400" cy="665256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838200" y="5321300"/>
            <a:ext cx="1328738" cy="77470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034983" y="1227695"/>
            <a:ext cx="4451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What the user sees and does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104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8"/>
          <a:stretch/>
        </p:blipFill>
        <p:spPr>
          <a:xfrm>
            <a:off x="0" y="1116531"/>
            <a:ext cx="9144000" cy="5573027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Probability of Occurrence Matrix 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905802" y="632022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HPC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24976" y="6181726"/>
            <a:ext cx="739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Exotic</a:t>
            </a:r>
          </a:p>
          <a:p>
            <a:r>
              <a:rPr lang="en-US" dirty="0" smtClean="0"/>
              <a:t>Grass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94990" y="6181725"/>
            <a:ext cx="930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Shrub</a:t>
            </a:r>
          </a:p>
          <a:p>
            <a:r>
              <a:rPr lang="en-US" dirty="0" smtClean="0"/>
              <a:t>Invaded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31811" y="6198472"/>
            <a:ext cx="854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Eroded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1905802" y="1925053"/>
            <a:ext cx="664143" cy="38501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551061" y="1973180"/>
            <a:ext cx="664143" cy="38501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-26706" y="2163279"/>
            <a:ext cx="1998941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 out of 20 years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82104" y="2267189"/>
            <a:ext cx="1753622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  <a:r>
              <a:rPr lang="en-US" dirty="0" smtClean="0"/>
              <a:t> out of 10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7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4000" b="1" dirty="0">
              <a:solidFill>
                <a:schemeClr val="bg1"/>
              </a:solidFill>
              <a:latin typeface="Arial Rounded MT Bold" panose="020F0704030504030204" pitchFamily="34" charset="0"/>
              <a:cs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13196" y="1243397"/>
            <a:ext cx="753878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3600" dirty="0" smtClean="0"/>
              <a:t>A useful tool for informing </a:t>
            </a:r>
            <a:r>
              <a:rPr lang="en-US" sz="3600" b="1" dirty="0" smtClean="0"/>
              <a:t>ESD development.  </a:t>
            </a:r>
            <a:r>
              <a:rPr lang="en-US" sz="3600" dirty="0" smtClean="0"/>
              <a:t>Model is sensitive to differences in state conditions within the ESD State-and-transition model</a:t>
            </a:r>
          </a:p>
          <a:p>
            <a:pPr marL="285750" indent="-285750">
              <a:spcAft>
                <a:spcPts val="1200"/>
              </a:spcAft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sz="3600" dirty="0" smtClean="0"/>
              <a:t>The risk approach may have potential to serve as a method for defining </a:t>
            </a:r>
            <a:r>
              <a:rPr lang="en-US" sz="3600" b="1" dirty="0" smtClean="0"/>
              <a:t>Tolerable Soil Losses for Rangelands. 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009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Use 2- National Resource Inventory - NRI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Rectangle 25"/>
          <p:cNvSpPr>
            <a:spLocks noChangeArrowheads="1"/>
          </p:cNvSpPr>
          <p:nvPr/>
        </p:nvSpPr>
        <p:spPr bwMode="auto">
          <a:xfrm>
            <a:off x="157163" y="-214313"/>
            <a:ext cx="8605837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2200" b="1" i="1" dirty="0">
              <a:solidFill>
                <a:srgbClr val="FFCC66"/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59" y="965201"/>
            <a:ext cx="3716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Another Application</a:t>
            </a:r>
            <a:endParaRPr lang="en-US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72" y="2564404"/>
            <a:ext cx="5856065" cy="42585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2698" y="1539222"/>
            <a:ext cx="85170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National Assessment of private lands, conducted since </a:t>
            </a:r>
          </a:p>
          <a:p>
            <a:r>
              <a:rPr lang="en-US" sz="2400" b="1" dirty="0" smtClean="0"/>
              <a:t>the Soil and Water Resources Conservation Act of 1977. </a:t>
            </a:r>
            <a:endParaRPr lang="en-US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632409" y="2843146"/>
            <a:ext cx="23796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Survey reported each 5 years 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Statistical sampling with 800,000 points across the US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3707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58"/>
    </mc:Choice>
    <mc:Fallback xmlns="">
      <p:transition xmlns:p14="http://schemas.microsoft.com/office/powerpoint/2010/main" spd="slow" advTm="26958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RHEM and the NRI</a:t>
            </a:r>
            <a:endParaRPr lang="en-U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0" name="Rectangle 25"/>
          <p:cNvSpPr>
            <a:spLocks noChangeArrowheads="1"/>
          </p:cNvSpPr>
          <p:nvPr/>
        </p:nvSpPr>
        <p:spPr bwMode="auto">
          <a:xfrm>
            <a:off x="157163" y="-214313"/>
            <a:ext cx="8605837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2200" b="1" i="1" dirty="0">
              <a:solidFill>
                <a:srgbClr val="FFCC66"/>
              </a:solidFill>
              <a:latin typeface="Arial" charset="0"/>
            </a:endParaRPr>
          </a:p>
        </p:txBody>
      </p:sp>
      <p:sp>
        <p:nvSpPr>
          <p:cNvPr id="26" name="Text Box 32"/>
          <p:cNvSpPr txBox="1">
            <a:spLocks noChangeArrowheads="1"/>
          </p:cNvSpPr>
          <p:nvPr/>
        </p:nvSpPr>
        <p:spPr bwMode="auto">
          <a:xfrm>
            <a:off x="533399" y="990600"/>
            <a:ext cx="8408469" cy="95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9393" tIns="44696" rIns="89393" bIns="44696">
            <a:spAutoFit/>
          </a:bodyPr>
          <a:lstStyle/>
          <a:p>
            <a:pPr marL="87491" indent="-87491" defTabSz="894005">
              <a:spcBef>
                <a:spcPct val="50000"/>
              </a:spcBef>
            </a:pPr>
            <a:r>
              <a:rPr lang="en-US" altLang="zh-CN" sz="28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SimSun" pitchFamily="2" charset="-122"/>
                <a:cs typeface="Calibri"/>
              </a:rPr>
              <a:t>Methods were developed to use RHEM </a:t>
            </a:r>
            <a:r>
              <a:rPr lang="en-US" altLang="zh-CN" sz="2800" b="1" dirty="0" smtClean="0">
                <a:solidFill>
                  <a:srgbClr val="BE5B40"/>
                </a:solidFill>
                <a:latin typeface="Calibri"/>
                <a:ea typeface="SimSun" pitchFamily="2" charset="-122"/>
                <a:cs typeface="Calibri"/>
              </a:rPr>
              <a:t/>
            </a:r>
            <a:br>
              <a:rPr lang="en-US" altLang="zh-CN" sz="2800" b="1" dirty="0" smtClean="0">
                <a:solidFill>
                  <a:srgbClr val="BE5B40"/>
                </a:solidFill>
                <a:latin typeface="Calibri"/>
                <a:ea typeface="SimSun" pitchFamily="2" charset="-122"/>
                <a:cs typeface="Calibri"/>
              </a:rPr>
            </a:br>
            <a:r>
              <a:rPr lang="en-US" altLang="zh-CN" sz="2800" b="1" dirty="0" smtClean="0">
                <a:latin typeface="Calibri"/>
                <a:ea typeface="SimSun" pitchFamily="2" charset="-122"/>
                <a:cs typeface="Calibri"/>
              </a:rPr>
              <a:t>to predict erosion for each NRI rangeland point </a:t>
            </a:r>
            <a:endParaRPr lang="en-US" altLang="zh-CN" sz="2800" b="1" dirty="0">
              <a:latin typeface="Calibri"/>
              <a:ea typeface="SimSun" pitchFamily="2" charset="-122"/>
              <a:cs typeface="Calibri"/>
            </a:endParaRPr>
          </a:p>
        </p:txBody>
      </p:sp>
      <p:pic>
        <p:nvPicPr>
          <p:cNvPr id="14" name="Picture 289" descr="C:\aceap\R_AGWA\documents\ceap_poster\mariano'sfigure\Figure_1_MLRA41_Poster_28Sep2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559" y="3245480"/>
            <a:ext cx="4571457" cy="277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40559" y="6012707"/>
            <a:ext cx="23887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254061"/>
                </a:solidFill>
              </a:rPr>
              <a:t>Hernandez et al., 2013</a:t>
            </a:r>
            <a:endParaRPr lang="en-US" sz="1600" b="1" dirty="0">
              <a:solidFill>
                <a:srgbClr val="25406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3902" y="2095039"/>
            <a:ext cx="3505200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57163" y="5655391"/>
            <a:ext cx="4559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Methodology worked out on MLRA 41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65404" y="6339244"/>
            <a:ext cx="15712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2012 report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37467" y="1903279"/>
            <a:ext cx="24465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10,000 data points</a:t>
            </a:r>
          </a:p>
          <a:p>
            <a:r>
              <a:rPr lang="en-US" sz="2000" b="1" dirty="0" smtClean="0"/>
              <a:t>w/ on-the-ground</a:t>
            </a:r>
          </a:p>
          <a:p>
            <a:r>
              <a:rPr lang="en-US" sz="2000" b="1" dirty="0" smtClean="0"/>
              <a:t>site surveys</a:t>
            </a:r>
            <a:endParaRPr lang="en-US" sz="2000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806797" y="2362170"/>
            <a:ext cx="654518" cy="53380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49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958"/>
    </mc:Choice>
    <mc:Fallback xmlns="">
      <p:transition xmlns:p14="http://schemas.microsoft.com/office/powerpoint/2010/main" spd="slow" advTm="26958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900953"/>
          </a:xfrm>
        </p:spPr>
        <p:txBody>
          <a:bodyPr/>
          <a:lstStyle/>
          <a:p>
            <a:r>
              <a:rPr lang="en-US" b="1" dirty="0" smtClean="0"/>
              <a:t>Future Directions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759" y="1649513"/>
            <a:ext cx="8289406" cy="457199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USDA Handbook and user guide</a:t>
            </a:r>
          </a:p>
          <a:p>
            <a:r>
              <a:rPr lang="en-US" sz="2800" b="1" dirty="0" smtClean="0"/>
              <a:t>Chapter in the ESD development handbook</a:t>
            </a:r>
          </a:p>
          <a:p>
            <a:r>
              <a:rPr lang="en-US" sz="2800" b="1" dirty="0" smtClean="0"/>
              <a:t>Training Course in rangeland hydrology</a:t>
            </a:r>
          </a:p>
          <a:p>
            <a:r>
              <a:rPr lang="en-US" sz="2800" b="1" dirty="0" smtClean="0"/>
              <a:t>Grid-based climate input</a:t>
            </a:r>
          </a:p>
          <a:p>
            <a:r>
              <a:rPr lang="en-US" sz="2800" b="1" dirty="0" smtClean="0"/>
              <a:t>International </a:t>
            </a:r>
            <a:r>
              <a:rPr lang="en-US" sz="2800" b="1" dirty="0" smtClean="0"/>
              <a:t>climate data</a:t>
            </a:r>
          </a:p>
          <a:p>
            <a:r>
              <a:rPr lang="en-US" sz="2800" b="1" dirty="0" smtClean="0"/>
              <a:t>Disturbance (fire)</a:t>
            </a:r>
          </a:p>
          <a:p>
            <a:r>
              <a:rPr lang="en-US" sz="2800" b="1" dirty="0" smtClean="0"/>
              <a:t>Saline soils</a:t>
            </a:r>
          </a:p>
          <a:p>
            <a:r>
              <a:rPr lang="en-US" sz="2800" b="1" dirty="0" smtClean="0"/>
              <a:t>Risk </a:t>
            </a:r>
            <a:r>
              <a:rPr lang="en-US" sz="2800" b="1" dirty="0"/>
              <a:t>and Soil Loss Tolerance for rangeland</a:t>
            </a:r>
          </a:p>
          <a:p>
            <a:endParaRPr lang="en-US" sz="2800" b="1" dirty="0" smtClean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0263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234" y="4207933"/>
            <a:ext cx="8365066" cy="237066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234" y="4207932"/>
            <a:ext cx="8365066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http://</a:t>
            </a:r>
            <a:r>
              <a:rPr lang="en-US" sz="3600" b="1" dirty="0" err="1" smtClean="0">
                <a:solidFill>
                  <a:schemeClr val="bg1"/>
                </a:solidFill>
              </a:rPr>
              <a:t>apps.tucson.ars.ag.gov</a:t>
            </a:r>
            <a:r>
              <a:rPr lang="en-US" sz="3600" b="1" dirty="0" smtClean="0">
                <a:solidFill>
                  <a:schemeClr val="bg1"/>
                </a:solidFill>
              </a:rPr>
              <a:t>/rhem/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endParaRPr lang="en-US" sz="1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or go to the</a:t>
            </a:r>
          </a:p>
          <a:p>
            <a:r>
              <a:rPr lang="en-US" sz="9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USDA ARS </a:t>
            </a:r>
            <a:r>
              <a:rPr lang="en-US" sz="2400" b="1" u="sng" dirty="0" smtClean="0">
                <a:solidFill>
                  <a:schemeClr val="bg1"/>
                </a:solidFill>
              </a:rPr>
              <a:t>Southwest Watershed Research Center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home page and follow the link to “</a:t>
            </a:r>
            <a:r>
              <a:rPr lang="en-US" sz="2400" b="1" u="sng" dirty="0" smtClean="0">
                <a:solidFill>
                  <a:schemeClr val="bg1"/>
                </a:solidFill>
              </a:rPr>
              <a:t>Model Access</a:t>
            </a:r>
            <a:r>
              <a:rPr lang="en-US" sz="2400" b="1" dirty="0" smtClean="0">
                <a:solidFill>
                  <a:schemeClr val="bg1"/>
                </a:solidFill>
              </a:rPr>
              <a:t>”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google.com/url?source=imgres&amp;ct=img&amp;q=http://www.greatrealtyusa.com/content/photo/238-3.jpg&amp;sa=X&amp;ei=oE5ITe63GIyasAORwZHjAQ&amp;ved=0CAQQ8wc4Eg&amp;usg=AFQjCNH87C1QvMzPzPZ2UVTQlWCwGNk8y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3700" y="81213"/>
            <a:ext cx="3213100" cy="4143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888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1260873" y="696516"/>
            <a:ext cx="6454378" cy="85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1650" b="1" i="1" dirty="0">
              <a:solidFill>
                <a:srgbClr val="FFCC66"/>
              </a:solidFill>
              <a:latin typeface="Arial" charset="0"/>
            </a:endParaRPr>
          </a:p>
        </p:txBody>
      </p:sp>
      <p:sp>
        <p:nvSpPr>
          <p:cNvPr id="3" name="Text Box 32"/>
          <p:cNvSpPr txBox="1">
            <a:spLocks noChangeArrowheads="1"/>
          </p:cNvSpPr>
          <p:nvPr/>
        </p:nvSpPr>
        <p:spPr bwMode="auto">
          <a:xfrm>
            <a:off x="455042" y="1125141"/>
            <a:ext cx="8534953" cy="548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045" tIns="33522" rIns="67045" bIns="33522">
            <a:spAutoFit/>
          </a:bodyPr>
          <a:lstStyle/>
          <a:p>
            <a:pPr defTabSz="670504">
              <a:spcBef>
                <a:spcPct val="50000"/>
              </a:spcBef>
            </a:pPr>
            <a:r>
              <a:rPr lang="en-US" altLang="zh-CN" sz="3600" b="1" dirty="0" smtClean="0">
                <a:solidFill>
                  <a:srgbClr val="BE5B40"/>
                </a:solidFill>
                <a:latin typeface="Times New Roman" pitchFamily="18" charset="0"/>
                <a:ea typeface="SimSun" pitchFamily="2" charset="-122"/>
              </a:rPr>
              <a:t>“R</a:t>
            </a:r>
            <a:r>
              <a:rPr lang="en-US" altLang="zh-CN" sz="3600" dirty="0" smtClean="0">
                <a:latin typeface="Times New Roman" pitchFamily="18" charset="0"/>
                <a:ea typeface="SimSun" pitchFamily="2" charset="-122"/>
              </a:rPr>
              <a:t>angelands are </a:t>
            </a:r>
            <a:r>
              <a:rPr lang="en-US" altLang="zh-CN" sz="3600" dirty="0">
                <a:latin typeface="Times New Roman" pitchFamily="18" charset="0"/>
                <a:ea typeface="SimSun" pitchFamily="2" charset="-122"/>
              </a:rPr>
              <a:t>grasslands, </a:t>
            </a:r>
            <a:r>
              <a:rPr lang="en-US" altLang="zh-CN" sz="3600" dirty="0" err="1">
                <a:latin typeface="Times New Roman" pitchFamily="18" charset="0"/>
                <a:ea typeface="SimSun" pitchFamily="2" charset="-122"/>
              </a:rPr>
              <a:t>shrublands</a:t>
            </a:r>
            <a:r>
              <a:rPr lang="en-US" altLang="zh-CN" sz="3600" dirty="0">
                <a:latin typeface="Times New Roman" pitchFamily="18" charset="0"/>
                <a:ea typeface="SimSun" pitchFamily="2" charset="-122"/>
              </a:rPr>
              <a:t>, woodlands, wetlands, and deserts that are grazed by domestic livestock or wild animals</a:t>
            </a:r>
            <a:r>
              <a:rPr lang="en-US" altLang="zh-CN" sz="3600" dirty="0" smtClean="0">
                <a:latin typeface="Times New Roman" pitchFamily="18" charset="0"/>
                <a:ea typeface="SimSun" pitchFamily="2" charset="-122"/>
              </a:rPr>
              <a:t>.” </a:t>
            </a:r>
            <a:r>
              <a:rPr lang="en-US" altLang="zh-CN" sz="2000" dirty="0" smtClean="0">
                <a:latin typeface="Times New Roman" pitchFamily="18" charset="0"/>
                <a:ea typeface="SimSun" pitchFamily="2" charset="-122"/>
              </a:rPr>
              <a:t>(Wikipedia)</a:t>
            </a:r>
          </a:p>
          <a:p>
            <a:pPr defTabSz="670504">
              <a:spcBef>
                <a:spcPct val="50000"/>
              </a:spcBef>
            </a:pPr>
            <a:r>
              <a:rPr lang="en-US" altLang="zh-CN" sz="3200" dirty="0" smtClean="0">
                <a:latin typeface="Times New Roman" pitchFamily="18" charset="0"/>
                <a:ea typeface="SimSun" pitchFamily="2" charset="-122"/>
              </a:rPr>
              <a:t>Rangelands are a sub-set of </a:t>
            </a:r>
            <a:r>
              <a:rPr lang="en-US" altLang="zh-CN" sz="3200" dirty="0" err="1" smtClean="0">
                <a:latin typeface="Times New Roman" pitchFamily="18" charset="0"/>
                <a:ea typeface="SimSun" pitchFamily="2" charset="-122"/>
              </a:rPr>
              <a:t>grazinglands</a:t>
            </a:r>
            <a:r>
              <a:rPr lang="en-US" altLang="zh-CN" sz="3200" dirty="0" smtClean="0">
                <a:latin typeface="Times New Roman" pitchFamily="18" charset="0"/>
                <a:ea typeface="SimSun" pitchFamily="2" charset="-122"/>
              </a:rPr>
              <a:t>, but </a:t>
            </a:r>
            <a:r>
              <a:rPr lang="en-US" altLang="zh-CN" sz="3200" dirty="0" smtClean="0">
                <a:latin typeface="Times New Roman" pitchFamily="18" charset="0"/>
                <a:ea typeface="SimSun" pitchFamily="2" charset="-122"/>
              </a:rPr>
              <a:t>generally </a:t>
            </a:r>
            <a:r>
              <a:rPr lang="en-US" altLang="zh-CN" sz="3200" dirty="0" smtClean="0">
                <a:latin typeface="Times New Roman" pitchFamily="18" charset="0"/>
                <a:ea typeface="SimSun" pitchFamily="2" charset="-122"/>
              </a:rPr>
              <a:t>refer to lands not suitable for agricultural crops. </a:t>
            </a:r>
          </a:p>
          <a:p>
            <a:pPr defTabSz="670504">
              <a:spcBef>
                <a:spcPct val="50000"/>
              </a:spcBef>
            </a:pPr>
            <a:r>
              <a:rPr lang="en-US" altLang="zh-CN" sz="3200" dirty="0" smtClean="0">
                <a:latin typeface="Times New Roman" pitchFamily="18" charset="0"/>
                <a:ea typeface="SimSun" pitchFamily="2" charset="-122"/>
              </a:rPr>
              <a:t>They do not include pastures that are managed using agronomic practices, such as usually found in humid cropland areas. </a:t>
            </a:r>
            <a:endParaRPr lang="en-US" sz="3600" dirty="0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-2880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What are rangelands?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47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784411"/>
          </a:xfrm>
        </p:spPr>
        <p:txBody>
          <a:bodyPr/>
          <a:lstStyle/>
          <a:p>
            <a:r>
              <a:rPr lang="en-US" b="1" dirty="0" smtClean="0"/>
              <a:t>Rangelands</a:t>
            </a:r>
            <a:endParaRPr lang="en-US" b="1" dirty="0"/>
          </a:p>
        </p:txBody>
      </p:sp>
      <p:pic>
        <p:nvPicPr>
          <p:cNvPr id="4" name="Picture 18" descr="N:\Fred.Pierson\Active\VEGETATI\_SAGESTEP\USC\usc2007\2007 Photos\2007 General Photos\IMG_13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885" y="1391353"/>
            <a:ext cx="3174515" cy="2380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833" y="519953"/>
            <a:ext cx="2527257" cy="33707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252" y="4125628"/>
            <a:ext cx="3372417" cy="22482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49389" y="1560294"/>
            <a:ext cx="2039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Great Basin, USA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90376" y="6373906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Queensland, Australia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52722" y="1237129"/>
            <a:ext cx="1487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SW Arizona, USA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431" y="4141571"/>
            <a:ext cx="3174515" cy="211422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4710" y="4175038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Kazakhstan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69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Western US Rangelands</a:t>
            </a:r>
            <a:endParaRPr lang="en-US" dirty="0">
              <a:latin typeface="Arial Rounded MT Bold" panose="020F07040305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1" y="1552240"/>
            <a:ext cx="6240388" cy="4055817"/>
          </a:xfrm>
          <a:prstGeom prst="rect">
            <a:avLst/>
          </a:prstGeom>
        </p:spPr>
      </p:pic>
      <p:pic>
        <p:nvPicPr>
          <p:cNvPr id="5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104" y="1758214"/>
            <a:ext cx="5766791" cy="464226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077" y="1245141"/>
            <a:ext cx="7256106" cy="548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59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What does RHEM do?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762000"/>
            <a:ext cx="9144000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157163" y="-214313"/>
            <a:ext cx="8605837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sz="2200" b="1" i="1" dirty="0">
              <a:solidFill>
                <a:srgbClr val="FFCC66"/>
              </a:solidFill>
              <a:latin typeface="Arial" charset="0"/>
            </a:endParaRPr>
          </a:p>
        </p:txBody>
      </p:sp>
      <p:sp>
        <p:nvSpPr>
          <p:cNvPr id="7" name="Text Box 112"/>
          <p:cNvSpPr txBox="1">
            <a:spLocks noChangeArrowheads="1"/>
          </p:cNvSpPr>
          <p:nvPr/>
        </p:nvSpPr>
        <p:spPr bwMode="auto">
          <a:xfrm>
            <a:off x="533400" y="1433052"/>
            <a:ext cx="8229600" cy="535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9393" tIns="44696" rIns="89393" bIns="44696">
            <a:spAutoFit/>
          </a:bodyPr>
          <a:lstStyle/>
          <a:p>
            <a:pPr marL="228600" indent="-228600" defTabSz="894005">
              <a:spcAft>
                <a:spcPct val="45000"/>
              </a:spcAft>
              <a:buClr>
                <a:srgbClr val="FF0000"/>
              </a:buClr>
              <a:buFontTx/>
              <a:buChar char="•"/>
            </a:pP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RHEM </a:t>
            </a:r>
            <a:r>
              <a:rPr lang="en-US" sz="2800" dirty="0">
                <a:latin typeface="Times New Roman" pitchFamily="18" charset="0"/>
                <a:ea typeface="SimSun" pitchFamily="2" charset="-122"/>
              </a:rPr>
              <a:t>estimates runoff, erosion, and sediment delivery rates 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at </a:t>
            </a:r>
            <a:r>
              <a:rPr lang="en-US" sz="2800" dirty="0">
                <a:latin typeface="Times New Roman" pitchFamily="18" charset="0"/>
                <a:ea typeface="SimSun" pitchFamily="2" charset="-122"/>
              </a:rPr>
              <a:t>the spatial scale of 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the </a:t>
            </a:r>
            <a:r>
              <a:rPr lang="en-US" sz="2800" b="1" u="sng" dirty="0" smtClean="0">
                <a:latin typeface="Times New Roman" pitchFamily="18" charset="0"/>
                <a:ea typeface="SimSun" pitchFamily="2" charset="-122"/>
              </a:rPr>
              <a:t>hillslope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.</a:t>
            </a:r>
            <a:endParaRPr lang="en-US" sz="2800" dirty="0">
              <a:latin typeface="Times New Roman" pitchFamily="18" charset="0"/>
              <a:ea typeface="SimSun" pitchFamily="2" charset="-122"/>
            </a:endParaRPr>
          </a:p>
          <a:p>
            <a:pPr marL="228600" indent="-228600" defTabSz="894005">
              <a:spcAft>
                <a:spcPct val="45000"/>
              </a:spcAft>
              <a:buClr>
                <a:srgbClr val="FF0000"/>
              </a:buClr>
              <a:buFontTx/>
              <a:buChar char="•"/>
            </a:pP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RHEM </a:t>
            </a:r>
            <a:r>
              <a:rPr lang="en-US" sz="2800" dirty="0">
                <a:latin typeface="Times New Roman" pitchFamily="18" charset="0"/>
                <a:ea typeface="SimSun" pitchFamily="2" charset="-122"/>
              </a:rPr>
              <a:t>is 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designed </a:t>
            </a:r>
            <a:r>
              <a:rPr lang="en-US" sz="2800" dirty="0">
                <a:latin typeface="Times New Roman" pitchFamily="18" charset="0"/>
                <a:ea typeface="SimSun" pitchFamily="2" charset="-122"/>
              </a:rPr>
              <a:t>so to be used as a runoff and erosion calculator, 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or </a:t>
            </a:r>
            <a:r>
              <a:rPr lang="en-US" sz="2800" b="1" dirty="0">
                <a:latin typeface="Times New Roman" pitchFamily="18" charset="0"/>
                <a:ea typeface="SimSun" pitchFamily="2" charset="-122"/>
              </a:rPr>
              <a:t>"</a:t>
            </a:r>
            <a:r>
              <a:rPr lang="en-US" sz="2800" b="1" u="sng" dirty="0">
                <a:latin typeface="Times New Roman" pitchFamily="18" charset="0"/>
                <a:ea typeface="SimSun" pitchFamily="2" charset="-122"/>
              </a:rPr>
              <a:t>engine</a:t>
            </a:r>
            <a:r>
              <a:rPr lang="en-US" sz="2800" b="1" dirty="0">
                <a:latin typeface="Times New Roman" pitchFamily="18" charset="0"/>
                <a:ea typeface="SimSun" pitchFamily="2" charset="-122"/>
              </a:rPr>
              <a:t>"</a:t>
            </a:r>
            <a:r>
              <a:rPr lang="en-US" sz="2800" dirty="0">
                <a:latin typeface="Times New Roman" pitchFamily="18" charset="0"/>
                <a:ea typeface="SimSun" pitchFamily="2" charset="-122"/>
              </a:rPr>
              <a:t>, within 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a </a:t>
            </a:r>
            <a:r>
              <a:rPr lang="en-US" sz="2800" b="1" u="sng" dirty="0" smtClean="0">
                <a:latin typeface="Times New Roman" pitchFamily="18" charset="0"/>
                <a:ea typeface="SimSun" pitchFamily="2" charset="-122"/>
              </a:rPr>
              <a:t>web-based interface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 and within other 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process-based models 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that apply to the </a:t>
            </a:r>
            <a:r>
              <a:rPr lang="en-US" sz="2800" b="1" u="sng" dirty="0" smtClean="0">
                <a:latin typeface="Times New Roman" pitchFamily="18" charset="0"/>
                <a:ea typeface="SimSun" pitchFamily="2" charset="-122"/>
              </a:rPr>
              <a:t>watershed </a:t>
            </a:r>
            <a:r>
              <a:rPr lang="en-US" sz="2800" b="1" u="sng" dirty="0">
                <a:latin typeface="Times New Roman" pitchFamily="18" charset="0"/>
                <a:ea typeface="SimSun" pitchFamily="2" charset="-122"/>
              </a:rPr>
              <a:t>scale</a:t>
            </a:r>
            <a:r>
              <a:rPr lang="en-US" sz="2800" dirty="0">
                <a:latin typeface="Times New Roman" pitchFamily="18" charset="0"/>
                <a:ea typeface="SimSun" pitchFamily="2" charset="-122"/>
              </a:rPr>
              <a:t>, such as 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AGWA/KINEROS2. </a:t>
            </a:r>
          </a:p>
          <a:p>
            <a:pPr marL="228600" indent="-228600" defTabSz="894005">
              <a:spcAft>
                <a:spcPct val="45000"/>
              </a:spcAft>
              <a:buClr>
                <a:srgbClr val="FF0000"/>
              </a:buClr>
              <a:buFontTx/>
              <a:buChar char="•"/>
            </a:pP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From the research perspective RHEM is a vehicle for incorporating new </a:t>
            </a:r>
            <a:r>
              <a:rPr lang="en-US" sz="2800" b="1" dirty="0" smtClean="0">
                <a:latin typeface="Times New Roman" pitchFamily="18" charset="0"/>
                <a:ea typeface="SimSun" pitchFamily="2" charset="-122"/>
              </a:rPr>
              <a:t>science </a:t>
            </a:r>
            <a:r>
              <a:rPr lang="en-US" sz="2800" dirty="0" smtClean="0">
                <a:latin typeface="Times New Roman" pitchFamily="18" charset="0"/>
                <a:ea typeface="SimSun" pitchFamily="2" charset="-122"/>
              </a:rPr>
              <a:t>from rangeland infiltration, runoff, and erosion research.</a:t>
            </a:r>
          </a:p>
          <a:p>
            <a:pPr marL="228600" indent="-228600" defTabSz="894005">
              <a:spcAft>
                <a:spcPct val="45000"/>
              </a:spcAft>
              <a:buFontTx/>
              <a:buChar char="•"/>
            </a:pPr>
            <a:endParaRPr lang="en-US" sz="2400" dirty="0">
              <a:latin typeface="Times New Roman" pitchFamily="18" charset="0"/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4931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27113"/>
            <a:ext cx="3975233" cy="5596742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RHEM Structure &amp; Function</a:t>
            </a:r>
            <a:endParaRPr lang="en-US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85800"/>
            <a:ext cx="4572000" cy="2286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3E2E7A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Line 6"/>
          <p:cNvSpPr>
            <a:spLocks noChangeShapeType="1"/>
          </p:cNvSpPr>
          <p:nvPr/>
        </p:nvSpPr>
        <p:spPr bwMode="auto">
          <a:xfrm flipV="1">
            <a:off x="381000" y="798513"/>
            <a:ext cx="8364538" cy="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29107" y="4209308"/>
            <a:ext cx="399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Fortran </a:t>
            </a:r>
            <a:r>
              <a:rPr lang="en-US" sz="2400" b="1" dirty="0" smtClean="0"/>
              <a:t>Core Engine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929107" y="2758347"/>
            <a:ext cx="3324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Parameter </a:t>
            </a:r>
            <a:r>
              <a:rPr lang="en-US" sz="2400" b="1" dirty="0" smtClean="0"/>
              <a:t>Estimation</a:t>
            </a:r>
            <a:endParaRPr lang="en-US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29107" y="1538218"/>
            <a:ext cx="237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User </a:t>
            </a:r>
            <a:r>
              <a:rPr lang="en-US" sz="2400" b="1" dirty="0" smtClean="0"/>
              <a:t>Interfaces</a:t>
            </a:r>
            <a:endParaRPr 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929107" y="5554014"/>
            <a:ext cx="3992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Applications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4824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615" y="1411941"/>
            <a:ext cx="8166231" cy="981635"/>
          </a:xfrm>
        </p:spPr>
        <p:txBody>
          <a:bodyPr/>
          <a:lstStyle/>
          <a:p>
            <a:r>
              <a:rPr lang="en-US" sz="4000" b="1" dirty="0" smtClean="0"/>
              <a:t>1. Core Engine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014" y="3030078"/>
            <a:ext cx="7688771" cy="1963263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FORTRAN Executable is available for download from the RHEM web site.</a:t>
            </a:r>
          </a:p>
          <a:p>
            <a:r>
              <a:rPr lang="en-US" sz="2800" b="1" dirty="0" smtClean="0"/>
              <a:t>Hernandez, Nearing, et al., 2017 WRR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1207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1007</TotalTime>
  <Words>1276</Words>
  <Application>Microsoft Office PowerPoint</Application>
  <PresentationFormat>On-screen Show (4:3)</PresentationFormat>
  <Paragraphs>231</Paragraphs>
  <Slides>37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SimSun</vt:lpstr>
      <vt:lpstr>Arial</vt:lpstr>
      <vt:lpstr>Arial Rounded MT Bold</vt:lpstr>
      <vt:lpstr>Calibri</vt:lpstr>
      <vt:lpstr>Cambria Math</vt:lpstr>
      <vt:lpstr>Century Gothic</vt:lpstr>
      <vt:lpstr>Times New Roman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Rangelands</vt:lpstr>
      <vt:lpstr>Western US Rangelands</vt:lpstr>
      <vt:lpstr>PowerPoint Presentation</vt:lpstr>
      <vt:lpstr>PowerPoint Presentation</vt:lpstr>
      <vt:lpstr>1. Core Engine</vt:lpstr>
      <vt:lpstr>PowerPoint Presentation</vt:lpstr>
      <vt:lpstr>PowerPoint Presentation</vt:lpstr>
      <vt:lpstr>2. Parameter Estimation</vt:lpstr>
      <vt:lpstr>Experimental data</vt:lpstr>
      <vt:lpstr>Equations</vt:lpstr>
      <vt:lpstr>3. User Interfaces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 Applications  How REHM is being used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Future Directions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Slope-Velocity-Equilibrium and evolution of surface roughness on a stony hillslope</dc:title>
  <dc:creator>Mark Nearing</dc:creator>
  <cp:lastModifiedBy>Mark Nearing</cp:lastModifiedBy>
  <cp:revision>89</cp:revision>
  <dcterms:created xsi:type="dcterms:W3CDTF">2017-02-27T20:52:13Z</dcterms:created>
  <dcterms:modified xsi:type="dcterms:W3CDTF">2018-07-03T15:11:02Z</dcterms:modified>
</cp:coreProperties>
</file>