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7"/>
  </p:notesMasterIdLst>
  <p:sldIdLst>
    <p:sldId id="283" r:id="rId2"/>
    <p:sldId id="256" r:id="rId3"/>
    <p:sldId id="308" r:id="rId4"/>
    <p:sldId id="257" r:id="rId5"/>
    <p:sldId id="258" r:id="rId6"/>
    <p:sldId id="259" r:id="rId7"/>
    <p:sldId id="260" r:id="rId8"/>
    <p:sldId id="279" r:id="rId9"/>
    <p:sldId id="280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81" r:id="rId19"/>
    <p:sldId id="282" r:id="rId20"/>
    <p:sldId id="271" r:id="rId21"/>
    <p:sldId id="285" r:id="rId22"/>
    <p:sldId id="286" r:id="rId23"/>
    <p:sldId id="284" r:id="rId24"/>
    <p:sldId id="287" r:id="rId25"/>
    <p:sldId id="276" r:id="rId26"/>
    <p:sldId id="288" r:id="rId27"/>
    <p:sldId id="273" r:id="rId28"/>
    <p:sldId id="298" r:id="rId29"/>
    <p:sldId id="299" r:id="rId30"/>
    <p:sldId id="300" r:id="rId31"/>
    <p:sldId id="301" r:id="rId32"/>
    <p:sldId id="302" r:id="rId33"/>
    <p:sldId id="303" r:id="rId34"/>
    <p:sldId id="293" r:id="rId35"/>
    <p:sldId id="290" r:id="rId36"/>
    <p:sldId id="289" r:id="rId37"/>
    <p:sldId id="291" r:id="rId38"/>
    <p:sldId id="277" r:id="rId39"/>
    <p:sldId id="292" r:id="rId40"/>
    <p:sldId id="304" r:id="rId41"/>
    <p:sldId id="278" r:id="rId42"/>
    <p:sldId id="307" r:id="rId43"/>
    <p:sldId id="305" r:id="rId44"/>
    <p:sldId id="306" r:id="rId45"/>
    <p:sldId id="274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 autoAdjust="0"/>
    <p:restoredTop sz="90223" autoAdjust="0"/>
  </p:normalViewPr>
  <p:slideViewPr>
    <p:cSldViewPr>
      <p:cViewPr varScale="1">
        <p:scale>
          <a:sx n="69" d="100"/>
          <a:sy n="69" d="100"/>
        </p:scale>
        <p:origin x="-8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2CC3A-DA21-439E-892A-9CD8AB292B15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68C4A-228D-4F82-B091-8396BC95D3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 release, 1 soil and 1 management.</a:t>
            </a:r>
          </a:p>
          <a:p>
            <a:r>
              <a:rPr lang="en-US" dirty="0" smtClean="0"/>
              <a:t>Works fine for</a:t>
            </a:r>
            <a:r>
              <a:rPr lang="en-US" baseline="0" dirty="0" smtClean="0"/>
              <a:t> </a:t>
            </a:r>
            <a:r>
              <a:rPr lang="en-US" dirty="0" smtClean="0"/>
              <a:t>many</a:t>
            </a:r>
            <a:r>
              <a:rPr lang="en-US" baseline="0" dirty="0" smtClean="0"/>
              <a:t> fields.</a:t>
            </a:r>
          </a:p>
          <a:p>
            <a:r>
              <a:rPr lang="en-US" baseline="0" dirty="0" smtClean="0"/>
              <a:t>Select most vulnerable soil.</a:t>
            </a:r>
          </a:p>
          <a:p>
            <a:r>
              <a:rPr lang="en-US" baseline="0" dirty="0" smtClean="0"/>
              <a:t>Simulate one strip of a strip cropping scenario.</a:t>
            </a:r>
          </a:p>
          <a:p>
            <a:r>
              <a:rPr lang="en-US" baseline="0" dirty="0" smtClean="0"/>
              <a:t>Summarize the inputs: Field dimensions, climate location, barriers, management, soil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Tolerable</a:t>
            </a:r>
            <a:r>
              <a:rPr lang="en-US" baseline="0" dirty="0" smtClean="0"/>
              <a:t> Soil Loss = 1.12 kg/m^2/yr</a:t>
            </a:r>
          </a:p>
          <a:p>
            <a:r>
              <a:rPr lang="en-US" baseline="0" dirty="0" smtClean="0"/>
              <a:t>Dalhart Sorghum = 67 bushel</a:t>
            </a:r>
          </a:p>
          <a:p>
            <a:r>
              <a:rPr lang="en-US" baseline="0" dirty="0" smtClean="0"/>
              <a:t>Dalhart Wheat = 31 bushel</a:t>
            </a:r>
            <a:endParaRPr lang="en-US" dirty="0" smtClean="0"/>
          </a:p>
          <a:p>
            <a:r>
              <a:rPr lang="en-US" baseline="0" dirty="0" smtClean="0"/>
              <a:t>Ulysses Sorghum = 65 bushel</a:t>
            </a:r>
          </a:p>
          <a:p>
            <a:r>
              <a:rPr lang="en-US" baseline="0" dirty="0" smtClean="0"/>
              <a:t>Ulysses Wheat =  20 bushel</a:t>
            </a:r>
            <a:endParaRPr lang="en-US" dirty="0" smtClean="0"/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Sorghum = 76 bushel</a:t>
            </a:r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Wheat =  24 bushel</a:t>
            </a:r>
            <a:endParaRPr lang="en-US" dirty="0" smtClean="0"/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Sorghum = 67 bushel</a:t>
            </a:r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Wheat = 20 bushel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Tolerable</a:t>
            </a:r>
            <a:r>
              <a:rPr lang="en-US" baseline="0" dirty="0" smtClean="0"/>
              <a:t> Soil Loss = 1.12 kg/m^2/yr</a:t>
            </a:r>
          </a:p>
          <a:p>
            <a:r>
              <a:rPr lang="en-US" baseline="0" dirty="0" smtClean="0"/>
              <a:t>Dalhart Sorghum = 67 bushel</a:t>
            </a:r>
          </a:p>
          <a:p>
            <a:r>
              <a:rPr lang="en-US" baseline="0" dirty="0" smtClean="0"/>
              <a:t>Dalhart Wheat = 31 bushel</a:t>
            </a:r>
            <a:endParaRPr lang="en-US" dirty="0" smtClean="0"/>
          </a:p>
          <a:p>
            <a:r>
              <a:rPr lang="en-US" baseline="0" dirty="0" smtClean="0"/>
              <a:t>Ulysses Sorghum = 65 bushel</a:t>
            </a:r>
          </a:p>
          <a:p>
            <a:r>
              <a:rPr lang="en-US" baseline="0" dirty="0" smtClean="0"/>
              <a:t>Ulysses Wheat =  20 bushel</a:t>
            </a:r>
            <a:endParaRPr lang="en-US" dirty="0" smtClean="0"/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Sorghum = 76 bushel</a:t>
            </a:r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Wheat =  24 bushel</a:t>
            </a:r>
            <a:endParaRPr lang="en-US" dirty="0" smtClean="0"/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Sorghum = 67 bushel</a:t>
            </a:r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Wheat = 20 bushel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Tolerable</a:t>
            </a:r>
            <a:r>
              <a:rPr lang="en-US" baseline="0" dirty="0" smtClean="0"/>
              <a:t> Soil Loss = 1.12 kg/m^2/yr</a:t>
            </a:r>
          </a:p>
          <a:p>
            <a:r>
              <a:rPr lang="en-US" baseline="0" dirty="0" smtClean="0"/>
              <a:t>Dalhart Sorghum = 67 bushel</a:t>
            </a:r>
          </a:p>
          <a:p>
            <a:r>
              <a:rPr lang="en-US" baseline="0" dirty="0" smtClean="0"/>
              <a:t>Dalhart Wheat = 31 bushel</a:t>
            </a:r>
            <a:endParaRPr lang="en-US" dirty="0" smtClean="0"/>
          </a:p>
          <a:p>
            <a:r>
              <a:rPr lang="en-US" baseline="0" dirty="0" smtClean="0"/>
              <a:t>Ulysses Sorghum = 65 bushel</a:t>
            </a:r>
          </a:p>
          <a:p>
            <a:r>
              <a:rPr lang="en-US" baseline="0" dirty="0" smtClean="0"/>
              <a:t>Ulysses Wheat =  20 bushel</a:t>
            </a:r>
            <a:endParaRPr lang="en-US" dirty="0" smtClean="0"/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Sorghum = 76 bushel</a:t>
            </a:r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Wheat =  24 bushel</a:t>
            </a:r>
            <a:endParaRPr lang="en-US" dirty="0" smtClean="0"/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Sorghum = 67 bushel</a:t>
            </a:r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Wheat = 20 bushel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Tolerable</a:t>
            </a:r>
            <a:r>
              <a:rPr lang="en-US" baseline="0" dirty="0" smtClean="0"/>
              <a:t> Soil Loss = 1.12 kg/m^2/yr</a:t>
            </a:r>
          </a:p>
          <a:p>
            <a:r>
              <a:rPr lang="en-US" baseline="0" dirty="0" smtClean="0"/>
              <a:t>Dalhart Sorghum = 67 bushel</a:t>
            </a:r>
          </a:p>
          <a:p>
            <a:r>
              <a:rPr lang="en-US" baseline="0" dirty="0" smtClean="0"/>
              <a:t>Dalhart Wheat = 31 bushel</a:t>
            </a:r>
            <a:endParaRPr lang="en-US" dirty="0" smtClean="0"/>
          </a:p>
          <a:p>
            <a:r>
              <a:rPr lang="en-US" baseline="0" dirty="0" smtClean="0"/>
              <a:t>Ulysses Sorghum = 65 bushel</a:t>
            </a:r>
          </a:p>
          <a:p>
            <a:r>
              <a:rPr lang="en-US" baseline="0" dirty="0" smtClean="0"/>
              <a:t>Ulysses Wheat =  20 bushel</a:t>
            </a:r>
            <a:endParaRPr lang="en-US" dirty="0" smtClean="0"/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Sorghum = 76 bushel</a:t>
            </a:r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Wheat =  24 bushel</a:t>
            </a:r>
            <a:endParaRPr lang="en-US" dirty="0" smtClean="0"/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Sorghum = 67 bushel</a:t>
            </a:r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Wheat = 20 bushel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Tolerable</a:t>
            </a:r>
            <a:r>
              <a:rPr lang="en-US" baseline="0" dirty="0" smtClean="0"/>
              <a:t> Soil Loss = 1.12 kg/m^2/yr</a:t>
            </a:r>
          </a:p>
          <a:p>
            <a:r>
              <a:rPr lang="en-US" baseline="0" dirty="0" smtClean="0"/>
              <a:t>Dalhart Sorghum = 67 bushel</a:t>
            </a:r>
          </a:p>
          <a:p>
            <a:r>
              <a:rPr lang="en-US" baseline="0" dirty="0" smtClean="0"/>
              <a:t>Dalhart Wheat = 31 bushel</a:t>
            </a:r>
            <a:endParaRPr lang="en-US" dirty="0" smtClean="0"/>
          </a:p>
          <a:p>
            <a:r>
              <a:rPr lang="en-US" baseline="0" dirty="0" smtClean="0"/>
              <a:t>Ulysses Sorghum = 65 bushel</a:t>
            </a:r>
          </a:p>
          <a:p>
            <a:r>
              <a:rPr lang="en-US" baseline="0" dirty="0" smtClean="0"/>
              <a:t>Ulysses Wheat =  20 bushel</a:t>
            </a:r>
            <a:endParaRPr lang="en-US" dirty="0" smtClean="0"/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Sorghum = 76 bushel</a:t>
            </a:r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Wheat =  24 bushel</a:t>
            </a:r>
            <a:endParaRPr lang="en-US" dirty="0" smtClean="0"/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Sorghum = 67 bushel</a:t>
            </a:r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Wheat = 20 bushel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Erosion</a:t>
            </a:r>
            <a:r>
              <a:rPr lang="en-US" baseline="0" dirty="0" smtClean="0"/>
              <a:t> event Jan 8, 56, maximum erosion from Dalhart soil.</a:t>
            </a:r>
            <a:endParaRPr lang="en-US" dirty="0" smtClean="0"/>
          </a:p>
          <a:p>
            <a:r>
              <a:rPr lang="en-US" dirty="0" smtClean="0"/>
              <a:t>Maximum cell</a:t>
            </a:r>
            <a:r>
              <a:rPr lang="en-US" baseline="0" dirty="0" smtClean="0"/>
              <a:t> soil loss -8.8 kg/m^2  in both pictures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Single</a:t>
            </a:r>
            <a:r>
              <a:rPr lang="en-US" baseline="0" dirty="0" smtClean="0"/>
              <a:t> Soil - Dalhart</a:t>
            </a:r>
            <a:endParaRPr lang="en-US" dirty="0" smtClean="0"/>
          </a:p>
          <a:p>
            <a:r>
              <a:rPr lang="en-US" dirty="0" smtClean="0"/>
              <a:t>Maximum cell</a:t>
            </a:r>
            <a:r>
              <a:rPr lang="en-US" baseline="0" dirty="0" smtClean="0"/>
              <a:t> soil loss -8.8 kg/m^2  in both pictures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Simulating this field with one soil and one management</a:t>
            </a:r>
            <a:r>
              <a:rPr lang="en-US" baseline="0" dirty="0" smtClean="0"/>
              <a:t> is a gross simplification.</a:t>
            </a:r>
          </a:p>
          <a:p>
            <a:r>
              <a:rPr lang="en-US" baseline="0" dirty="0" smtClean="0"/>
              <a:t>First, there are what appear to be strips. Does the producer manage these strips separately?</a:t>
            </a:r>
          </a:p>
          <a:p>
            <a:r>
              <a:rPr lang="en-US" dirty="0" smtClean="0"/>
              <a:t>Next, lets look at the soil map.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Excess area</a:t>
            </a:r>
            <a:r>
              <a:rPr lang="en-US" baseline="0" dirty="0" smtClean="0"/>
              <a:t> is the part of the enclosing rectangle that is not part of the field to be simulated.</a:t>
            </a:r>
          </a:p>
          <a:p>
            <a:r>
              <a:rPr lang="en-US" baseline="0" dirty="0" smtClean="0"/>
              <a:t>We have not yet programmed the model to skip these areas.</a:t>
            </a:r>
          </a:p>
          <a:p>
            <a:r>
              <a:rPr lang="en-US" baseline="0" dirty="0" smtClean="0"/>
              <a:t>For this simulation, it is set to be 100% rock covered, with no vegetation and no management operations.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Tolerable</a:t>
            </a:r>
            <a:r>
              <a:rPr lang="en-US" baseline="0" dirty="0" smtClean="0"/>
              <a:t> Soil Loss = 1.12 kg/m^2/yr</a:t>
            </a:r>
          </a:p>
          <a:p>
            <a:r>
              <a:rPr lang="en-US" baseline="0" dirty="0" smtClean="0"/>
              <a:t>Dalhart Sorghum = 37 bushel</a:t>
            </a:r>
          </a:p>
          <a:p>
            <a:r>
              <a:rPr lang="en-US" baseline="0" dirty="0" smtClean="0"/>
              <a:t>Dalhart Wheat = 15 bushel</a:t>
            </a:r>
            <a:endParaRPr lang="en-US" dirty="0" smtClean="0"/>
          </a:p>
          <a:p>
            <a:r>
              <a:rPr lang="en-US" baseline="0" dirty="0" smtClean="0"/>
              <a:t>Ulysses Sorghum = 37 bushel</a:t>
            </a:r>
          </a:p>
          <a:p>
            <a:r>
              <a:rPr lang="en-US" baseline="0" dirty="0" smtClean="0"/>
              <a:t>Ulysses Wheat =  10 bushel</a:t>
            </a:r>
            <a:endParaRPr lang="en-US" dirty="0" smtClean="0"/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Sorghum = 37 bushel</a:t>
            </a:r>
          </a:p>
          <a:p>
            <a:r>
              <a:rPr lang="en-US" baseline="0" dirty="0" err="1" smtClean="0"/>
              <a:t>Conlen</a:t>
            </a:r>
            <a:r>
              <a:rPr lang="en-US" baseline="0" smtClean="0"/>
              <a:t> </a:t>
            </a:r>
            <a:r>
              <a:rPr lang="en-US" baseline="0" dirty="0" smtClean="0"/>
              <a:t>Wheat </a:t>
            </a:r>
            <a:r>
              <a:rPr lang="en-US" baseline="0" smtClean="0"/>
              <a:t>=  12 </a:t>
            </a:r>
            <a:r>
              <a:rPr lang="en-US" baseline="0" dirty="0" smtClean="0"/>
              <a:t>bushel</a:t>
            </a:r>
            <a:endParaRPr lang="en-US" dirty="0" smtClean="0"/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Sorghum = 37 bushel</a:t>
            </a:r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Wheat = 10 bushel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Tolerable</a:t>
            </a:r>
            <a:r>
              <a:rPr lang="en-US" baseline="0" dirty="0" smtClean="0"/>
              <a:t> Soil Loss = 1.12 kg/m^2/yr</a:t>
            </a:r>
          </a:p>
          <a:p>
            <a:r>
              <a:rPr lang="en-US" baseline="0" dirty="0" smtClean="0"/>
              <a:t>Dalhart Sorghum = 37 bushel</a:t>
            </a:r>
          </a:p>
          <a:p>
            <a:r>
              <a:rPr lang="en-US" baseline="0" dirty="0" smtClean="0"/>
              <a:t>Dalhart Wheat = 15 bushel</a:t>
            </a:r>
            <a:endParaRPr lang="en-US" dirty="0" smtClean="0"/>
          </a:p>
          <a:p>
            <a:r>
              <a:rPr lang="en-US" baseline="0" dirty="0" smtClean="0"/>
              <a:t>Ulysses Sorghum = 37 bushel</a:t>
            </a:r>
          </a:p>
          <a:p>
            <a:r>
              <a:rPr lang="en-US" baseline="0" dirty="0" smtClean="0"/>
              <a:t>Ulysses Wheat =  10 bushel</a:t>
            </a:r>
            <a:endParaRPr lang="en-US" dirty="0" smtClean="0"/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Sorghum = 37 bushel</a:t>
            </a:r>
          </a:p>
          <a:p>
            <a:r>
              <a:rPr lang="en-US" baseline="0" dirty="0" err="1" smtClean="0"/>
              <a:t>Conlen</a:t>
            </a:r>
            <a:r>
              <a:rPr lang="en-US" baseline="0" smtClean="0"/>
              <a:t> </a:t>
            </a:r>
            <a:r>
              <a:rPr lang="en-US" baseline="0" dirty="0" smtClean="0"/>
              <a:t>Wheat </a:t>
            </a:r>
            <a:r>
              <a:rPr lang="en-US" baseline="0" smtClean="0"/>
              <a:t>=  12 </a:t>
            </a:r>
            <a:r>
              <a:rPr lang="en-US" baseline="0" dirty="0" smtClean="0"/>
              <a:t>bushel</a:t>
            </a:r>
            <a:endParaRPr lang="en-US" dirty="0" smtClean="0"/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Sorghum = 37 bushel</a:t>
            </a:r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Wheat = 10 bushel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Tolerable</a:t>
            </a:r>
            <a:r>
              <a:rPr lang="en-US" baseline="0" dirty="0" smtClean="0"/>
              <a:t> Soil Loss = 1.12 kg/m^2/yr</a:t>
            </a:r>
          </a:p>
          <a:p>
            <a:r>
              <a:rPr lang="en-US" baseline="0" dirty="0" smtClean="0"/>
              <a:t>Dalhart Sorghum = 37 bushel</a:t>
            </a:r>
          </a:p>
          <a:p>
            <a:r>
              <a:rPr lang="en-US" baseline="0" dirty="0" smtClean="0"/>
              <a:t>Dalhart Wheat = 15 bushel</a:t>
            </a:r>
            <a:endParaRPr lang="en-US" dirty="0" smtClean="0"/>
          </a:p>
          <a:p>
            <a:r>
              <a:rPr lang="en-US" baseline="0" dirty="0" smtClean="0"/>
              <a:t>Ulysses Sorghum = 37 bushel</a:t>
            </a:r>
          </a:p>
          <a:p>
            <a:r>
              <a:rPr lang="en-US" baseline="0" dirty="0" smtClean="0"/>
              <a:t>Ulysses Wheat =  10 bushel</a:t>
            </a:r>
            <a:endParaRPr lang="en-US" dirty="0" smtClean="0"/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Sorghum = 37 bushel</a:t>
            </a:r>
          </a:p>
          <a:p>
            <a:r>
              <a:rPr lang="en-US" baseline="0" dirty="0" err="1" smtClean="0"/>
              <a:t>Conlen</a:t>
            </a:r>
            <a:r>
              <a:rPr lang="en-US" baseline="0" smtClean="0"/>
              <a:t> </a:t>
            </a:r>
            <a:r>
              <a:rPr lang="en-US" baseline="0" dirty="0" smtClean="0"/>
              <a:t>Wheat </a:t>
            </a:r>
            <a:r>
              <a:rPr lang="en-US" baseline="0" smtClean="0"/>
              <a:t>=  12 </a:t>
            </a:r>
            <a:r>
              <a:rPr lang="en-US" baseline="0" dirty="0" smtClean="0"/>
              <a:t>bushel</a:t>
            </a:r>
            <a:endParaRPr lang="en-US" dirty="0" smtClean="0"/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Sorghum = 37 bushel</a:t>
            </a:r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Wheat = 10 bushel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Tolerable</a:t>
            </a:r>
            <a:r>
              <a:rPr lang="en-US" baseline="0" dirty="0" smtClean="0"/>
              <a:t> Soil Loss = 1.12 kg/m^2/yr</a:t>
            </a:r>
          </a:p>
          <a:p>
            <a:r>
              <a:rPr lang="en-US" baseline="0" dirty="0" smtClean="0"/>
              <a:t>Dalhart Sorghum = 37 bushel</a:t>
            </a:r>
          </a:p>
          <a:p>
            <a:r>
              <a:rPr lang="en-US" baseline="0" dirty="0" smtClean="0"/>
              <a:t>Dalhart Wheat = 15 bushel</a:t>
            </a:r>
            <a:endParaRPr lang="en-US" dirty="0" smtClean="0"/>
          </a:p>
          <a:p>
            <a:r>
              <a:rPr lang="en-US" baseline="0" dirty="0" smtClean="0"/>
              <a:t>Ulysses Sorghum = 37 bushel</a:t>
            </a:r>
          </a:p>
          <a:p>
            <a:r>
              <a:rPr lang="en-US" baseline="0" dirty="0" smtClean="0"/>
              <a:t>Ulysses Wheat =  10 bushel</a:t>
            </a:r>
            <a:endParaRPr lang="en-US" dirty="0" smtClean="0"/>
          </a:p>
          <a:p>
            <a:r>
              <a:rPr lang="en-US" baseline="0" dirty="0" err="1" smtClean="0"/>
              <a:t>Conlen</a:t>
            </a:r>
            <a:r>
              <a:rPr lang="en-US" baseline="0" dirty="0" smtClean="0"/>
              <a:t> Sorghum = 37 bushel</a:t>
            </a:r>
          </a:p>
          <a:p>
            <a:r>
              <a:rPr lang="en-US" baseline="0" dirty="0" err="1" smtClean="0"/>
              <a:t>Conlen</a:t>
            </a:r>
            <a:r>
              <a:rPr lang="en-US" baseline="0" smtClean="0"/>
              <a:t> </a:t>
            </a:r>
            <a:r>
              <a:rPr lang="en-US" baseline="0" dirty="0" smtClean="0"/>
              <a:t>Wheat </a:t>
            </a:r>
            <a:r>
              <a:rPr lang="en-US" baseline="0" smtClean="0"/>
              <a:t>=  12 </a:t>
            </a:r>
            <a:r>
              <a:rPr lang="en-US" baseline="0" dirty="0" smtClean="0"/>
              <a:t>bushel</a:t>
            </a:r>
            <a:endParaRPr lang="en-US" dirty="0" smtClean="0"/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Sorghum = 37 bushel</a:t>
            </a:r>
          </a:p>
          <a:p>
            <a:r>
              <a:rPr lang="en-US" baseline="0" dirty="0" err="1" smtClean="0"/>
              <a:t>Plack</a:t>
            </a:r>
            <a:r>
              <a:rPr lang="en-US" baseline="0" dirty="0" smtClean="0"/>
              <a:t> Wheat = 10 bushel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Both s</a:t>
            </a:r>
            <a:r>
              <a:rPr lang="en-US" dirty="0" smtClean="0"/>
              <a:t>trip maximum</a:t>
            </a:r>
            <a:r>
              <a:rPr lang="en-US" baseline="0" dirty="0" smtClean="0"/>
              <a:t> single cell erosion -2.3 kg/m^2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Both s</a:t>
            </a:r>
            <a:r>
              <a:rPr lang="en-US" dirty="0" smtClean="0"/>
              <a:t>trip maximum</a:t>
            </a:r>
            <a:r>
              <a:rPr lang="en-US" baseline="0" dirty="0" smtClean="0"/>
              <a:t> single cell erosion -2.3 kg/m^2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DaB</a:t>
            </a:r>
            <a:r>
              <a:rPr lang="en-US" dirty="0" smtClean="0"/>
              <a:t> –  Dalhart fine sandy loam, 1 to 3 percent slopes </a:t>
            </a:r>
          </a:p>
          <a:p>
            <a:r>
              <a:rPr lang="en-US" dirty="0" err="1" smtClean="0"/>
              <a:t>UcA</a:t>
            </a:r>
            <a:r>
              <a:rPr lang="en-US" dirty="0" smtClean="0"/>
              <a:t> -  Ulysses clay loam, 0 to 1 percent slopes</a:t>
            </a:r>
          </a:p>
          <a:p>
            <a:r>
              <a:rPr lang="en-US" dirty="0" err="1" smtClean="0"/>
              <a:t>MaB</a:t>
            </a:r>
            <a:r>
              <a:rPr lang="en-US" dirty="0" smtClean="0"/>
              <a:t> -  </a:t>
            </a:r>
            <a:r>
              <a:rPr lang="en-US" dirty="0" err="1" smtClean="0"/>
              <a:t>Conlen</a:t>
            </a:r>
            <a:r>
              <a:rPr lang="en-US" dirty="0" smtClean="0"/>
              <a:t> clay loam, 0 to 3 percent slopes </a:t>
            </a:r>
          </a:p>
          <a:p>
            <a:r>
              <a:rPr lang="en-US" dirty="0" smtClean="0"/>
              <a:t>Pt -  </a:t>
            </a:r>
            <a:r>
              <a:rPr lang="en-US" dirty="0" err="1" smtClean="0"/>
              <a:t>Plack</a:t>
            </a:r>
            <a:r>
              <a:rPr lang="en-US" dirty="0" smtClean="0"/>
              <a:t>-Rock outcrop complex, 5 to 20 percent slopes</a:t>
            </a:r>
          </a:p>
          <a:p>
            <a:r>
              <a:rPr lang="en-US" dirty="0" smtClean="0"/>
              <a:t>Lets</a:t>
            </a:r>
            <a:r>
              <a:rPr lang="en-US" baseline="0" dirty="0" smtClean="0"/>
              <a:t> simulate this field with the soils as mapped and 3 strips with a phased shifted 3 year management rotation.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Single</a:t>
            </a:r>
            <a:r>
              <a:rPr lang="en-US" baseline="0" dirty="0" smtClean="0"/>
              <a:t> Soil - Dalhart</a:t>
            </a:r>
            <a:endParaRPr lang="en-US" dirty="0" smtClean="0"/>
          </a:p>
          <a:p>
            <a:r>
              <a:rPr lang="en-US" dirty="0" smtClean="0"/>
              <a:t>Maximum cell</a:t>
            </a:r>
            <a:r>
              <a:rPr lang="en-US" baseline="0" dirty="0" smtClean="0"/>
              <a:t> soil loss -8.8 kg/m^2  in both pictures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Nov</a:t>
            </a:r>
            <a:r>
              <a:rPr lang="en-US" baseline="0" dirty="0" smtClean="0"/>
              <a:t> 26, 27</a:t>
            </a:r>
          </a:p>
          <a:p>
            <a:r>
              <a:rPr lang="en-US" baseline="0" dirty="0" err="1" smtClean="0"/>
              <a:t>Saltation</a:t>
            </a:r>
            <a:r>
              <a:rPr lang="en-US" baseline="0" dirty="0" smtClean="0"/>
              <a:t> from </a:t>
            </a:r>
            <a:r>
              <a:rPr lang="en-US" baseline="0" dirty="0" err="1" smtClean="0"/>
              <a:t>Conlen</a:t>
            </a:r>
            <a:r>
              <a:rPr lang="en-US" baseline="0" dirty="0" smtClean="0"/>
              <a:t> starts erosion of Ulysses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Excess area</a:t>
            </a:r>
            <a:r>
              <a:rPr lang="en-US" baseline="0" dirty="0" smtClean="0"/>
              <a:t> is the part of the enclosing rectangle that is not part of the field to be simulated.</a:t>
            </a:r>
          </a:p>
          <a:p>
            <a:r>
              <a:rPr lang="en-US" baseline="0" dirty="0" smtClean="0"/>
              <a:t>We have not yet programmed the model to skip these areas.</a:t>
            </a:r>
          </a:p>
          <a:p>
            <a:r>
              <a:rPr lang="en-US" baseline="0" dirty="0" smtClean="0"/>
              <a:t>For this simulation, it is set to be 100% rock covered, with no vegetation and no management operations.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Excess area</a:t>
            </a:r>
            <a:r>
              <a:rPr lang="en-US" baseline="0" dirty="0" smtClean="0"/>
              <a:t> is the part of the enclosing rectangle that is not part of the field to be simulated.</a:t>
            </a:r>
          </a:p>
          <a:p>
            <a:r>
              <a:rPr lang="en-US" baseline="0" dirty="0" smtClean="0"/>
              <a:t>We have not yet programmed the model to skip these areas.</a:t>
            </a:r>
          </a:p>
          <a:p>
            <a:r>
              <a:rPr lang="en-US" baseline="0" dirty="0" smtClean="0"/>
              <a:t>For this simulation, it is set to be 100% rock covered, with no vegetation and no management operations.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Excess area</a:t>
            </a:r>
            <a:r>
              <a:rPr lang="en-US" baseline="0" dirty="0" smtClean="0"/>
              <a:t> is the part of the enclosing rectangle that is not part of the field to be simulated.</a:t>
            </a:r>
          </a:p>
          <a:p>
            <a:r>
              <a:rPr lang="en-US" baseline="0" dirty="0" smtClean="0"/>
              <a:t>We have not yet programmed the model to skip these areas.</a:t>
            </a:r>
          </a:p>
          <a:p>
            <a:r>
              <a:rPr lang="en-US" baseline="0" dirty="0" smtClean="0"/>
              <a:t>For this simulation, it is set to be 100% rock covered, with no vegetation and no management operations.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68C4A-228D-4F82-B091-8396BC95D39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3193-0C6A-4800-AD7D-975361215A47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6EFF-D5AA-417B-8E93-975C5FBE4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3193-0C6A-4800-AD7D-975361215A47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6EFF-D5AA-417B-8E93-975C5FBE4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3193-0C6A-4800-AD7D-975361215A47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6EFF-D5AA-417B-8E93-975C5FBE4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3193-0C6A-4800-AD7D-975361215A47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6EFF-D5AA-417B-8E93-975C5FBE4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3193-0C6A-4800-AD7D-975361215A47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6EFF-D5AA-417B-8E93-975C5FBE4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3193-0C6A-4800-AD7D-975361215A47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6EFF-D5AA-417B-8E93-975C5FBE4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3193-0C6A-4800-AD7D-975361215A47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6EFF-D5AA-417B-8E93-975C5FBE4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3193-0C6A-4800-AD7D-975361215A47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6EFF-D5AA-417B-8E93-975C5FBE4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3193-0C6A-4800-AD7D-975361215A47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6EFF-D5AA-417B-8E93-975C5FBE4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3193-0C6A-4800-AD7D-975361215A47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6EFF-D5AA-417B-8E93-975C5FBE4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73193-0C6A-4800-AD7D-975361215A47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6EFF-D5AA-417B-8E93-975C5FBE4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73193-0C6A-4800-AD7D-975361215A47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A6EFF-D5AA-417B-8E93-975C5FBE4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railerhit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0692" y="0"/>
            <a:ext cx="9174691" cy="6881018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management_strip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8600"/>
            <a:ext cx="9114557" cy="6019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management_strip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5943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management_strip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18896" cy="5791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management_strip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8972" y="609600"/>
            <a:ext cx="9172972" cy="5486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management_strip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6443" y="609600"/>
            <a:ext cx="9160443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management_strip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57200"/>
            <a:ext cx="9172986" cy="5562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management_strip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33400"/>
            <a:ext cx="9144000" cy="5486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Erosion simulation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5720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70 x 115 grid cells</a:t>
            </a:r>
          </a:p>
        </p:txBody>
      </p:sp>
      <p:pic>
        <p:nvPicPr>
          <p:cNvPr id="6" name="Content Placeholder 5" descr="soil_strip_polygons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93521" y="928668"/>
            <a:ext cx="3462540" cy="569698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Erosion simulation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5720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70 x 115 grid cells</a:t>
            </a:r>
          </a:p>
          <a:p>
            <a:r>
              <a:rPr lang="en-US" dirty="0" smtClean="0"/>
              <a:t>Surface conditions vary by  grid cell ( 12 distinct soil / management combinations by polygon)</a:t>
            </a:r>
          </a:p>
        </p:txBody>
      </p:sp>
      <p:pic>
        <p:nvPicPr>
          <p:cNvPr id="6" name="Content Placeholder 5" descr="soil_strip_polygons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93521" y="928668"/>
            <a:ext cx="3462540" cy="5696988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Erosion simulation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5720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70 x 115 grid cells</a:t>
            </a:r>
          </a:p>
          <a:p>
            <a:r>
              <a:rPr lang="en-US" dirty="0" smtClean="0"/>
              <a:t>Surface conditions vary by  grid cell ( 12 distinct soil / management combinations by polygon)</a:t>
            </a:r>
          </a:p>
          <a:p>
            <a:r>
              <a:rPr lang="en-US" dirty="0" smtClean="0"/>
              <a:t>Erosion processes</a:t>
            </a:r>
          </a:p>
          <a:p>
            <a:pPr lvl="1"/>
            <a:r>
              <a:rPr lang="en-US" dirty="0" smtClean="0"/>
              <a:t>Detachment</a:t>
            </a:r>
          </a:p>
          <a:p>
            <a:pPr lvl="1"/>
            <a:r>
              <a:rPr lang="en-US" dirty="0" smtClean="0"/>
              <a:t>Transport  (creep, </a:t>
            </a:r>
            <a:r>
              <a:rPr lang="en-US" dirty="0" err="1" smtClean="0"/>
              <a:t>saltation</a:t>
            </a:r>
            <a:r>
              <a:rPr lang="en-US" dirty="0" smtClean="0"/>
              <a:t>, suspension, capacity)</a:t>
            </a:r>
          </a:p>
          <a:p>
            <a:pPr lvl="1"/>
            <a:r>
              <a:rPr lang="en-US" dirty="0" smtClean="0"/>
              <a:t>Deposition</a:t>
            </a:r>
          </a:p>
          <a:p>
            <a:pPr lvl="1"/>
            <a:r>
              <a:rPr lang="en-US" dirty="0" smtClean="0"/>
              <a:t>Surface armoring (depletion of erodible fraction)</a:t>
            </a:r>
          </a:p>
          <a:p>
            <a:pPr lvl="1"/>
            <a:r>
              <a:rPr lang="en-US" dirty="0" smtClean="0"/>
              <a:t>Cell control volume (inflow, outflow)</a:t>
            </a:r>
          </a:p>
        </p:txBody>
      </p:sp>
      <p:pic>
        <p:nvPicPr>
          <p:cNvPr id="6" name="Content Placeholder 5" descr="soil_strip_polygons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93521" y="928668"/>
            <a:ext cx="3462540" cy="569698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9240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Modeling within field variability in the Wind Erosion Prediction System (WEPS)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Fred Fox</a:t>
            </a:r>
          </a:p>
          <a:p>
            <a:r>
              <a:rPr lang="en-US" dirty="0" smtClean="0"/>
              <a:t>USDA-ARS</a:t>
            </a:r>
          </a:p>
          <a:p>
            <a:r>
              <a:rPr lang="en-US" dirty="0" smtClean="0"/>
              <a:t>Fort Collins, Colorado, U.S.A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vs. Multiple Soils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43000"/>
          <a:ext cx="8229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143000"/>
                <a:gridCol w="1143000"/>
                <a:gridCol w="1143000"/>
                <a:gridCol w="1143000"/>
                <a:gridCol w="1295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Soil Dalhart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Soil Ulysses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Soil </a:t>
                      </a:r>
                      <a:r>
                        <a:rPr lang="en-US" baseline="0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Soil </a:t>
                      </a:r>
                      <a:r>
                        <a:rPr lang="en-US" dirty="0" err="1" smtClean="0"/>
                        <a:t>Plack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soils by polygon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Annual Erosion (kg/m^2/year)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vs. Multiple Soils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43000"/>
          <a:ext cx="8229600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143000"/>
                <a:gridCol w="1143000"/>
                <a:gridCol w="1143000"/>
                <a:gridCol w="1143000"/>
                <a:gridCol w="1295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Soil Dalhart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Soil Ulysses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Soil </a:t>
                      </a:r>
                      <a:r>
                        <a:rPr lang="en-US" baseline="0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Soil </a:t>
                      </a:r>
                      <a:r>
                        <a:rPr lang="en-US" dirty="0" err="1" smtClean="0"/>
                        <a:t>Plack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soils by polygon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Annual Erosion (kg/m^2/year)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Period</a:t>
                      </a:r>
                      <a:r>
                        <a:rPr lang="en-US" baseline="0" dirty="0" smtClean="0"/>
                        <a:t> with maximum soil loss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 1-14, 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 1-14, 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Soil</a:t>
                      </a:r>
                      <a:r>
                        <a:rPr lang="en-US" baseline="0" dirty="0" smtClean="0"/>
                        <a:t> loss for maximum period (kg/m^2/period)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vs. Multiple Soils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43000"/>
          <a:ext cx="8229600" cy="486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143000"/>
                <a:gridCol w="1143000"/>
                <a:gridCol w="1143000"/>
                <a:gridCol w="1143000"/>
                <a:gridCol w="1295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Soil Dalhart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Soil Ulysses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Soil </a:t>
                      </a:r>
                      <a:r>
                        <a:rPr lang="en-US" baseline="0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Soil </a:t>
                      </a:r>
                      <a:r>
                        <a:rPr lang="en-US" dirty="0" err="1" smtClean="0"/>
                        <a:t>Plack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soils by polygon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Annual Erosion (kg/m^2/year)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Period</a:t>
                      </a:r>
                      <a:r>
                        <a:rPr lang="en-US" baseline="0" dirty="0" smtClean="0"/>
                        <a:t> with maximum soil loss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 1-14, 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 1-14, 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Soil</a:t>
                      </a:r>
                      <a:r>
                        <a:rPr lang="en-US" baseline="0" dirty="0" smtClean="0"/>
                        <a:t> loss for maximum period (kg/m^2/period)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erosion events in 60 years &gt;=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0.001 </a:t>
                      </a:r>
                      <a:r>
                        <a:rPr lang="en-US" baseline="0" dirty="0" smtClean="0"/>
                        <a:t>(kg/m^2/day)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vs. Multiple Soils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43000"/>
          <a:ext cx="8229600" cy="513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143000"/>
                <a:gridCol w="1143000"/>
                <a:gridCol w="1143000"/>
                <a:gridCol w="1143000"/>
                <a:gridCol w="1295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Soil Dalhart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Soil Ulysses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Soil </a:t>
                      </a:r>
                      <a:r>
                        <a:rPr lang="en-US" baseline="0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Soil </a:t>
                      </a:r>
                      <a:r>
                        <a:rPr lang="en-US" dirty="0" err="1" smtClean="0"/>
                        <a:t>Plack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soils by polygon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Annual Erosion (kg/m^2/year)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Period</a:t>
                      </a:r>
                      <a:r>
                        <a:rPr lang="en-US" baseline="0" dirty="0" smtClean="0"/>
                        <a:t> with maximum soil loss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 1-14, 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 1-14, 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Soil</a:t>
                      </a:r>
                      <a:r>
                        <a:rPr lang="en-US" baseline="0" dirty="0" smtClean="0"/>
                        <a:t> loss for maximum period (kg/m^2/period)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erosion events in 60 years &gt;=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0.001 </a:t>
                      </a:r>
                      <a:r>
                        <a:rPr lang="en-US" baseline="0" dirty="0" smtClean="0"/>
                        <a:t>(kg/m^2/day)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Maximum Single</a:t>
                      </a:r>
                      <a:r>
                        <a:rPr lang="en-US" baseline="0" dirty="0" smtClean="0"/>
                        <a:t> Event Erosion (kg/m^2/day)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0.300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0.856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1.081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vs. Multiple Soils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43000"/>
          <a:ext cx="8229600" cy="513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143000"/>
                <a:gridCol w="1143000"/>
                <a:gridCol w="1143000"/>
                <a:gridCol w="1143000"/>
                <a:gridCol w="1295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Soil Dalhart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Soil Ulysses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Soil </a:t>
                      </a:r>
                      <a:r>
                        <a:rPr lang="en-US" baseline="0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Soil </a:t>
                      </a:r>
                      <a:r>
                        <a:rPr lang="en-US" dirty="0" err="1" smtClean="0"/>
                        <a:t>Plack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soils by polygon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Annual Erosion (kg/m^2/year)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Period</a:t>
                      </a:r>
                      <a:r>
                        <a:rPr lang="en-US" baseline="0" dirty="0" smtClean="0"/>
                        <a:t> with maximum soil loss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 1-14, 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 1-14, 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Soil</a:t>
                      </a:r>
                      <a:r>
                        <a:rPr lang="en-US" baseline="0" dirty="0" smtClean="0"/>
                        <a:t> loss for maximum period (kg/m^2/period)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erosion events in 60 years &gt;=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0.001 </a:t>
                      </a:r>
                      <a:r>
                        <a:rPr lang="en-US" baseline="0" dirty="0" smtClean="0"/>
                        <a:t>(kg/m^2/day)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Maximum Single</a:t>
                      </a:r>
                      <a:r>
                        <a:rPr lang="en-US" baseline="0" dirty="0" smtClean="0"/>
                        <a:t> Event Erosion (kg/m^2/day)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0.300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0.856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1.081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Sorghum Yield</a:t>
                      </a:r>
                      <a:r>
                        <a:rPr lang="en-US" baseline="0" dirty="0" smtClean="0"/>
                        <a:t> (Mg/ha)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3.01-5.81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2.75-5.58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3.34-6.15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2.76-5.70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Wheat</a:t>
                      </a:r>
                      <a:r>
                        <a:rPr lang="en-US" baseline="0" dirty="0" smtClean="0"/>
                        <a:t> Yield (Mg/ha)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1.16-3.04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0.39-2.07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0.61-2.28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0.47- 2.13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vs. Multiple Soils</a:t>
            </a:r>
            <a:endParaRPr lang="en-US" dirty="0"/>
          </a:p>
        </p:txBody>
      </p:sp>
      <p:pic>
        <p:nvPicPr>
          <p:cNvPr id="6" name="Content Placeholder 5" descr="total_erosion_20096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914400"/>
            <a:ext cx="3483491" cy="5687001"/>
          </a:xfrm>
        </p:spPr>
      </p:pic>
      <p:pic>
        <p:nvPicPr>
          <p:cNvPr id="7" name="Picture 6" descr="total_erosion_colorbar_2009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914400"/>
            <a:ext cx="714375" cy="2181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vs. Multiple Soils</a:t>
            </a:r>
            <a:endParaRPr lang="en-US" dirty="0"/>
          </a:p>
        </p:txBody>
      </p:sp>
      <p:pic>
        <p:nvPicPr>
          <p:cNvPr id="6" name="Content Placeholder 5" descr="total_erosion_20096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914400"/>
            <a:ext cx="3483491" cy="5687001"/>
          </a:xfrm>
        </p:spPr>
      </p:pic>
      <p:pic>
        <p:nvPicPr>
          <p:cNvPr id="7" name="Picture 6" descr="total_erosion_colorbar_2009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914400"/>
            <a:ext cx="714375" cy="2181225"/>
          </a:xfrm>
          <a:prstGeom prst="rect">
            <a:avLst/>
          </a:prstGeom>
        </p:spPr>
      </p:pic>
      <p:pic>
        <p:nvPicPr>
          <p:cNvPr id="8" name="Picture 7" descr="total_erosion_2009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200" y="914400"/>
            <a:ext cx="3505200" cy="5738746"/>
          </a:xfrm>
          <a:prstGeom prst="rect">
            <a:avLst/>
          </a:prstGeom>
        </p:spPr>
      </p:pic>
      <p:pic>
        <p:nvPicPr>
          <p:cNvPr id="9" name="Picture 8" descr="total_erosion_colorbar_2009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29600" y="914400"/>
            <a:ext cx="704850" cy="2162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Property Differences Between Soils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78943"/>
          <a:ext cx="8077202" cy="4901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1219200"/>
                <a:gridCol w="1295400"/>
                <a:gridCol w="1143000"/>
                <a:gridCol w="1066802"/>
              </a:tblGrid>
              <a:tr h="3469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Dalhart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Ulysses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Plack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Crop Height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0.018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Stem</a:t>
                      </a:r>
                      <a:r>
                        <a:rPr lang="en-US" baseline="0" dirty="0" smtClean="0"/>
                        <a:t> Area Index (m^2/m^2)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0.159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0.159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Flat biomass cover (m^2/m^2)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0.203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Property Differences Between Soils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78943"/>
          <a:ext cx="8077202" cy="4901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1219200"/>
                <a:gridCol w="1295400"/>
                <a:gridCol w="1143000"/>
                <a:gridCol w="1066802"/>
              </a:tblGrid>
              <a:tr h="3469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Dalhart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Ulysses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Plack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Crop Height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0.018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Stem</a:t>
                      </a:r>
                      <a:r>
                        <a:rPr lang="en-US" baseline="0" dirty="0" smtClean="0"/>
                        <a:t> Area Index (m^2/m^2)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0.159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0.159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Flat biomass cover (m^2/m^2)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0.203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Soil layer GMD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8.663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10.778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Property Differences Between Soils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78943"/>
          <a:ext cx="8077202" cy="5102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1219200"/>
                <a:gridCol w="1295400"/>
                <a:gridCol w="1143000"/>
                <a:gridCol w="1066802"/>
              </a:tblGrid>
              <a:tr h="3469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Dalhart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Ulysses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Plack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Crop Height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0.018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Stem</a:t>
                      </a:r>
                      <a:r>
                        <a:rPr lang="en-US" baseline="0" dirty="0" smtClean="0"/>
                        <a:t> Area Index (m^2/m^2)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0.159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0.159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Flat biomass cover (m^2/m^2)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0.203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Soil layer GMD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8.663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10.778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Surface crust fraction (m^2/m^2)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Soil crust stability </a:t>
                      </a:r>
                      <a:r>
                        <a:rPr lang="en-US" dirty="0" err="1" smtClean="0"/>
                        <a:t>ln</a:t>
                      </a:r>
                      <a:r>
                        <a:rPr lang="en-US" dirty="0" smtClean="0"/>
                        <a:t>(J/kg)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3.790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3.643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Mass of loose material on crust (kg/m^2)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0.460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indErosion_JLeysL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"/>
            <a:ext cx="91440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Property Differences Between Soils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78943"/>
          <a:ext cx="8077202" cy="5102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1219200"/>
                <a:gridCol w="1295400"/>
                <a:gridCol w="1143000"/>
                <a:gridCol w="1066802"/>
              </a:tblGrid>
              <a:tr h="3469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Dalhart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Ulysses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Plack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Crop Height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0.018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Stem</a:t>
                      </a:r>
                      <a:r>
                        <a:rPr lang="en-US" baseline="0" dirty="0" smtClean="0"/>
                        <a:t> Area Index (m^2/m^2)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0.159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0.159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Flat biomass cover (m^2/m^2)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0.203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Soil layer GMD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8.663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10.778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Surface crust fraction (m^2/m^2)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Soil crust stability </a:t>
                      </a:r>
                      <a:r>
                        <a:rPr lang="en-US" dirty="0" err="1" smtClean="0"/>
                        <a:t>ln</a:t>
                      </a:r>
                      <a:r>
                        <a:rPr lang="en-US" dirty="0" smtClean="0"/>
                        <a:t>(J/kg)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3.790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3.643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Mass of loose material on crust (kg/m^2)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0.460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Soil layer rock volume (m^3/m^3)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Property Differences Between Soils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78943"/>
          <a:ext cx="8077202" cy="5102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1219200"/>
                <a:gridCol w="1295400"/>
                <a:gridCol w="1143000"/>
                <a:gridCol w="1066802"/>
              </a:tblGrid>
              <a:tr h="3469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Dalhart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Ulysses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Plack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Crop Height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0.018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Stem</a:t>
                      </a:r>
                      <a:r>
                        <a:rPr lang="en-US" baseline="0" dirty="0" smtClean="0"/>
                        <a:t> Area Index (m^2/m^2)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0.159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0.159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Flat biomass cover (m^2/m^2)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0.203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Soil layer GMD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8.663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10.778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Surface crust fraction (m^2/m^2)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Soil crust stability </a:t>
                      </a:r>
                      <a:r>
                        <a:rPr lang="en-US" dirty="0" err="1" smtClean="0"/>
                        <a:t>ln</a:t>
                      </a:r>
                      <a:r>
                        <a:rPr lang="en-US" dirty="0" smtClean="0"/>
                        <a:t>(J/kg)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3.790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3.643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Mass of loose material on crust (kg/m^2)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0.460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Soil layer rock volume (m^3/m^3)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Soil layer sand content (Mg/Mg)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0.371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0.392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Soil Layer very fine sand (Mg/Mg)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0.116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Property Differences Between Soils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78943"/>
          <a:ext cx="8077202" cy="5102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1219200"/>
                <a:gridCol w="1295400"/>
                <a:gridCol w="1143000"/>
                <a:gridCol w="1066802"/>
              </a:tblGrid>
              <a:tr h="3469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Dalhart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Ulysses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Plack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Crop Height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0.018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Stem</a:t>
                      </a:r>
                      <a:r>
                        <a:rPr lang="en-US" baseline="0" dirty="0" smtClean="0"/>
                        <a:t> Area Index (m^2/m^2)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0.159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0.159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Flat biomass cover (m^2/m^2)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0.203</a:t>
                      </a:r>
                      <a:endParaRPr lang="en-US" dirty="0"/>
                    </a:p>
                  </a:txBody>
                  <a:tcPr/>
                </a:tc>
              </a:tr>
              <a:tr h="346985">
                <a:tc>
                  <a:txBody>
                    <a:bodyPr/>
                    <a:lstStyle/>
                    <a:p>
                      <a:r>
                        <a:rPr lang="en-US" dirty="0" smtClean="0"/>
                        <a:t>Soil layer GMD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8.663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10.778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Surface crust fraction (m^2/m^2)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Soil crust stability </a:t>
                      </a:r>
                      <a:r>
                        <a:rPr lang="en-US" dirty="0" err="1" smtClean="0"/>
                        <a:t>ln</a:t>
                      </a:r>
                      <a:r>
                        <a:rPr lang="en-US" dirty="0" smtClean="0"/>
                        <a:t>(J/kg)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3.790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3.643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Mass of loose material on crust (kg/m^2)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0.460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Soil layer rock volume (m^3/m^3)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Soil layer sand content (Mg/Mg)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0.371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0.392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Soil Layer very fine sand (Mg/Mg)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0.116</a:t>
                      </a:r>
                      <a:endParaRPr lang="en-US" dirty="0"/>
                    </a:p>
                  </a:txBody>
                  <a:tcPr/>
                </a:tc>
              </a:tr>
              <a:tr h="438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Allmaras</a:t>
                      </a:r>
                      <a:r>
                        <a:rPr lang="en-US" dirty="0" smtClean="0"/>
                        <a:t> random roughness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3.678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5.313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5.226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5.406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oil_strip_polygons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971800" y="762000"/>
            <a:ext cx="3476418" cy="5696988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vs. Multiple Strips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78942"/>
          <a:ext cx="8077202" cy="4355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1574"/>
                <a:gridCol w="1331407"/>
                <a:gridCol w="1331407"/>
                <a:gridCol w="1331407"/>
                <a:gridCol w="1331407"/>
              </a:tblGrid>
              <a:tr h="64985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Whole Field </a:t>
                      </a:r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Strip </a:t>
                      </a:r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Whole</a:t>
                      </a:r>
                      <a:r>
                        <a:rPr lang="en-US" baseline="0" dirty="0" smtClean="0"/>
                        <a:t> Field All Soils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Whole Field 3 strips</a:t>
                      </a:r>
                      <a:endParaRPr lang="en-US" dirty="0"/>
                    </a:p>
                  </a:txBody>
                  <a:tcPr/>
                </a:tc>
              </a:tr>
              <a:tr h="631056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Annual Erosion (kg/m^2/year)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0.162</a:t>
                      </a:r>
                      <a:endParaRPr lang="en-US" dirty="0"/>
                    </a:p>
                  </a:txBody>
                  <a:tcPr/>
                </a:tc>
              </a:tr>
              <a:tr h="6310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90150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90150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31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vs. Multiple Strips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78942"/>
          <a:ext cx="8077202" cy="4638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1574"/>
                <a:gridCol w="1331407"/>
                <a:gridCol w="1331407"/>
                <a:gridCol w="1331407"/>
                <a:gridCol w="1331407"/>
              </a:tblGrid>
              <a:tr h="64985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Whole Field </a:t>
                      </a:r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Strip </a:t>
                      </a:r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Whole</a:t>
                      </a:r>
                      <a:r>
                        <a:rPr lang="en-US" baseline="0" dirty="0" smtClean="0"/>
                        <a:t> Field All Soils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Whole Field 3 strips</a:t>
                      </a:r>
                      <a:endParaRPr lang="en-US" dirty="0"/>
                    </a:p>
                  </a:txBody>
                  <a:tcPr/>
                </a:tc>
              </a:tr>
              <a:tr h="631056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Annual Erosion (kg/m^2/year)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0.162</a:t>
                      </a:r>
                      <a:endParaRPr lang="en-US" dirty="0"/>
                    </a:p>
                  </a:txBody>
                  <a:tcPr/>
                </a:tc>
              </a:tr>
              <a:tr h="631056">
                <a:tc>
                  <a:txBody>
                    <a:bodyPr/>
                    <a:lstStyle/>
                    <a:p>
                      <a:r>
                        <a:rPr lang="en-US" dirty="0" smtClean="0"/>
                        <a:t>Period</a:t>
                      </a:r>
                      <a:r>
                        <a:rPr lang="en-US" baseline="0" dirty="0" smtClean="0"/>
                        <a:t> with maximum soil loss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 1-14, 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Nov 15-30, 02</a:t>
                      </a:r>
                      <a:endParaRPr lang="en-US" dirty="0"/>
                    </a:p>
                  </a:txBody>
                  <a:tcPr/>
                </a:tc>
              </a:tr>
              <a:tr h="901509">
                <a:tc>
                  <a:txBody>
                    <a:bodyPr/>
                    <a:lstStyle/>
                    <a:p>
                      <a:r>
                        <a:rPr lang="en-US" dirty="0" smtClean="0"/>
                        <a:t>Soil</a:t>
                      </a:r>
                      <a:r>
                        <a:rPr lang="en-US" baseline="0" dirty="0" smtClean="0"/>
                        <a:t> loss for maximum period (kg/m^2/period)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</a:t>
                      </a:r>
                      <a:endParaRPr lang="en-US" dirty="0"/>
                    </a:p>
                  </a:txBody>
                  <a:tcPr/>
                </a:tc>
              </a:tr>
              <a:tr h="90150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31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vs. Multiple Strips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78942"/>
          <a:ext cx="8077202" cy="4651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1574"/>
                <a:gridCol w="1331407"/>
                <a:gridCol w="1331407"/>
                <a:gridCol w="1331407"/>
                <a:gridCol w="1331407"/>
              </a:tblGrid>
              <a:tr h="64985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Whole Field </a:t>
                      </a:r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Strip </a:t>
                      </a:r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Whole</a:t>
                      </a:r>
                      <a:r>
                        <a:rPr lang="en-US" baseline="0" dirty="0" smtClean="0"/>
                        <a:t> Field All Soils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Whole Field 3 strips</a:t>
                      </a:r>
                      <a:endParaRPr lang="en-US" dirty="0"/>
                    </a:p>
                  </a:txBody>
                  <a:tcPr/>
                </a:tc>
              </a:tr>
              <a:tr h="631056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Annual Erosion (kg/m^2/year)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0.162</a:t>
                      </a:r>
                      <a:endParaRPr lang="en-US" dirty="0"/>
                    </a:p>
                  </a:txBody>
                  <a:tcPr/>
                </a:tc>
              </a:tr>
              <a:tr h="631056">
                <a:tc>
                  <a:txBody>
                    <a:bodyPr/>
                    <a:lstStyle/>
                    <a:p>
                      <a:r>
                        <a:rPr lang="en-US" dirty="0" smtClean="0"/>
                        <a:t>Period</a:t>
                      </a:r>
                      <a:r>
                        <a:rPr lang="en-US" baseline="0" dirty="0" smtClean="0"/>
                        <a:t> with maximum soil loss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 1-14, 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Nov 15-30, 02</a:t>
                      </a:r>
                      <a:endParaRPr lang="en-US" dirty="0"/>
                    </a:p>
                  </a:txBody>
                  <a:tcPr/>
                </a:tc>
              </a:tr>
              <a:tr h="901509">
                <a:tc>
                  <a:txBody>
                    <a:bodyPr/>
                    <a:lstStyle/>
                    <a:p>
                      <a:r>
                        <a:rPr lang="en-US" dirty="0" smtClean="0"/>
                        <a:t>Soil</a:t>
                      </a:r>
                      <a:r>
                        <a:rPr lang="en-US" baseline="0" dirty="0" smtClean="0"/>
                        <a:t> loss for maximum period (kg/m^2/period)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</a:t>
                      </a:r>
                      <a:endParaRPr lang="en-US" dirty="0"/>
                    </a:p>
                  </a:txBody>
                  <a:tcPr/>
                </a:tc>
              </a:tr>
              <a:tr h="901509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erosion events in 60 years &gt;=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0.001 </a:t>
                      </a:r>
                      <a:r>
                        <a:rPr lang="en-US" baseline="0" dirty="0" smtClean="0"/>
                        <a:t>(kg/m^2/day)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96</a:t>
                      </a:r>
                      <a:endParaRPr lang="en-US" dirty="0"/>
                    </a:p>
                  </a:txBody>
                  <a:tcPr/>
                </a:tc>
              </a:tr>
              <a:tr h="631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vs. Multiple Strips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178942"/>
          <a:ext cx="8077202" cy="4660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1574"/>
                <a:gridCol w="1331407"/>
                <a:gridCol w="1331407"/>
                <a:gridCol w="1331407"/>
                <a:gridCol w="1331407"/>
              </a:tblGrid>
              <a:tr h="64985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Whole Field </a:t>
                      </a:r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Strip </a:t>
                      </a:r>
                      <a:r>
                        <a:rPr lang="en-US" dirty="0" err="1" smtClean="0"/>
                        <a:t>Conlen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Whole</a:t>
                      </a:r>
                      <a:r>
                        <a:rPr lang="en-US" baseline="0" dirty="0" smtClean="0"/>
                        <a:t> Field All Soils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Whole Field 3 strips</a:t>
                      </a:r>
                      <a:endParaRPr lang="en-US" dirty="0"/>
                    </a:p>
                  </a:txBody>
                  <a:tcPr/>
                </a:tc>
              </a:tr>
              <a:tr h="631056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Annual Erosion (kg/m^2/year)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0.162</a:t>
                      </a:r>
                      <a:endParaRPr lang="en-US" dirty="0"/>
                    </a:p>
                  </a:txBody>
                  <a:tcPr/>
                </a:tc>
              </a:tr>
              <a:tr h="631056">
                <a:tc>
                  <a:txBody>
                    <a:bodyPr/>
                    <a:lstStyle/>
                    <a:p>
                      <a:r>
                        <a:rPr lang="en-US" dirty="0" smtClean="0"/>
                        <a:t>Period</a:t>
                      </a:r>
                      <a:r>
                        <a:rPr lang="en-US" baseline="0" dirty="0" smtClean="0"/>
                        <a:t> with maximum soil loss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 1-14, 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1-14, 02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Nov 15-30, 02</a:t>
                      </a:r>
                      <a:endParaRPr lang="en-US" dirty="0"/>
                    </a:p>
                  </a:txBody>
                  <a:tcPr/>
                </a:tc>
              </a:tr>
              <a:tr h="901509">
                <a:tc>
                  <a:txBody>
                    <a:bodyPr/>
                    <a:lstStyle/>
                    <a:p>
                      <a:r>
                        <a:rPr lang="en-US" dirty="0" smtClean="0"/>
                        <a:t>Soil</a:t>
                      </a:r>
                      <a:r>
                        <a:rPr lang="en-US" baseline="0" dirty="0" smtClean="0"/>
                        <a:t> loss for maximum period (kg/m^2/period)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</a:t>
                      </a:r>
                      <a:endParaRPr lang="en-US" dirty="0"/>
                    </a:p>
                  </a:txBody>
                  <a:tcPr/>
                </a:tc>
              </a:tr>
              <a:tr h="901509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erosion events in 60 years &gt;=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0.001 </a:t>
                      </a:r>
                      <a:r>
                        <a:rPr lang="en-US" baseline="0" dirty="0" smtClean="0"/>
                        <a:t>(kg/m^2/day)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96</a:t>
                      </a:r>
                      <a:endParaRPr lang="en-US" dirty="0"/>
                    </a:p>
                  </a:txBody>
                  <a:tcPr/>
                </a:tc>
              </a:tr>
              <a:tr h="631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Maximum Single</a:t>
                      </a:r>
                      <a:r>
                        <a:rPr lang="en-US" baseline="0" dirty="0" smtClean="0"/>
                        <a:t> Event Erosion (kg/m^2/day)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0.882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0.416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vs. Multiple Strips</a:t>
            </a:r>
            <a:endParaRPr lang="en-US" dirty="0"/>
          </a:p>
        </p:txBody>
      </p:sp>
      <p:pic>
        <p:nvPicPr>
          <p:cNvPr id="6" name="Content Placeholder 5" descr="total_erosion_20096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990600"/>
            <a:ext cx="3352800" cy="1962150"/>
          </a:xfrm>
        </p:spPr>
      </p:pic>
      <p:pic>
        <p:nvPicPr>
          <p:cNvPr id="7" name="Picture 6" descr="total_erosion_colorbar_2009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990600"/>
            <a:ext cx="657225" cy="2162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vs. Multiple Strips</a:t>
            </a:r>
            <a:endParaRPr lang="en-US" dirty="0"/>
          </a:p>
        </p:txBody>
      </p:sp>
      <p:pic>
        <p:nvPicPr>
          <p:cNvPr id="6" name="Content Placeholder 5" descr="total_erosion_20096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990600"/>
            <a:ext cx="3352800" cy="1962150"/>
          </a:xfrm>
        </p:spPr>
      </p:pic>
      <p:pic>
        <p:nvPicPr>
          <p:cNvPr id="7" name="Picture 6" descr="total_erosion_colorbar_2009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990600"/>
            <a:ext cx="657225" cy="2162175"/>
          </a:xfrm>
          <a:prstGeom prst="rect">
            <a:avLst/>
          </a:prstGeom>
        </p:spPr>
      </p:pic>
      <p:pic>
        <p:nvPicPr>
          <p:cNvPr id="10" name="Picture 9" descr="total_erosion_2009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990600"/>
            <a:ext cx="3352800" cy="5499219"/>
          </a:xfrm>
          <a:prstGeom prst="rect">
            <a:avLst/>
          </a:prstGeom>
        </p:spPr>
      </p:pic>
      <p:pic>
        <p:nvPicPr>
          <p:cNvPr id="11" name="Picture 10" descr="total_erosion_colorbar_2009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077200" y="990600"/>
            <a:ext cx="647700" cy="217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Wind Erosion Prediction System</a:t>
            </a:r>
            <a:endParaRPr lang="en-US" dirty="0"/>
          </a:p>
        </p:txBody>
      </p:sp>
      <p:pic>
        <p:nvPicPr>
          <p:cNvPr id="4" name="Content Placeholder 3" descr="WEPS_main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838200"/>
            <a:ext cx="7565857" cy="5867400"/>
          </a:xfr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al_erosion_2009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914400"/>
            <a:ext cx="3505200" cy="5738746"/>
          </a:xfrm>
          <a:prstGeom prst="rect">
            <a:avLst/>
          </a:prstGeom>
        </p:spPr>
      </p:pic>
      <p:pic>
        <p:nvPicPr>
          <p:cNvPr id="9" name="Picture 8" descr="total_erosion_colorbar_2009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29600" y="914400"/>
            <a:ext cx="704850" cy="2162175"/>
          </a:xfrm>
          <a:prstGeom prst="rect">
            <a:avLst/>
          </a:prstGeom>
        </p:spPr>
      </p:pic>
      <p:pic>
        <p:nvPicPr>
          <p:cNvPr id="12" name="Picture 11" descr="total_erosion_2009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5642" y="914400"/>
            <a:ext cx="3484358" cy="5715000"/>
          </a:xfrm>
          <a:prstGeom prst="rect">
            <a:avLst/>
          </a:prstGeom>
        </p:spPr>
      </p:pic>
      <p:pic>
        <p:nvPicPr>
          <p:cNvPr id="13" name="Picture 12" descr="total_erosion_colorbar_2009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86200" y="914400"/>
            <a:ext cx="647700" cy="217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Saltation</a:t>
            </a:r>
            <a:r>
              <a:rPr lang="en-US" dirty="0" smtClean="0"/>
              <a:t>/creep vs. Suspension</a:t>
            </a:r>
            <a:endParaRPr lang="en-US" dirty="0"/>
          </a:p>
        </p:txBody>
      </p:sp>
      <p:pic>
        <p:nvPicPr>
          <p:cNvPr id="9" name="Content Placeholder 8" descr="saltation-creep_20096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990600"/>
            <a:ext cx="3352800" cy="5520424"/>
          </a:xfrm>
        </p:spPr>
      </p:pic>
      <p:pic>
        <p:nvPicPr>
          <p:cNvPr id="12" name="Picture 11" descr="saltation-creep_colorbar_2009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6200" y="990600"/>
            <a:ext cx="657225" cy="2171700"/>
          </a:xfrm>
          <a:prstGeom prst="rect">
            <a:avLst/>
          </a:prstGeom>
        </p:spPr>
      </p:pic>
      <p:pic>
        <p:nvPicPr>
          <p:cNvPr id="13" name="Picture 12" descr="suspension_2009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199" y="990600"/>
            <a:ext cx="3391443" cy="5562600"/>
          </a:xfrm>
          <a:prstGeom prst="rect">
            <a:avLst/>
          </a:prstGeom>
        </p:spPr>
      </p:pic>
      <p:pic>
        <p:nvPicPr>
          <p:cNvPr id="14" name="Picture 13" descr="suspension_colorbar_2009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153400" y="990600"/>
            <a:ext cx="714375" cy="217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erosion_0982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152400"/>
            <a:ext cx="3886200" cy="6404020"/>
          </a:xfrm>
          <a:prstGeom prst="rect">
            <a:avLst/>
          </a:prstGeom>
        </p:spPr>
      </p:pic>
      <p:pic>
        <p:nvPicPr>
          <p:cNvPr id="3" name="Picture 2" descr="total_erosion_colorbar_0982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1800" y="228600"/>
            <a:ext cx="714375" cy="21717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tal_erosion_0198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228600"/>
            <a:ext cx="3841605" cy="6348568"/>
          </a:xfrm>
          <a:prstGeom prst="rect">
            <a:avLst/>
          </a:prstGeom>
        </p:spPr>
      </p:pic>
      <p:pic>
        <p:nvPicPr>
          <p:cNvPr id="5" name="Picture 4" descr="total_erosion_colorbar_0198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5600" y="228600"/>
            <a:ext cx="714375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erosion_1791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5569" y="301254"/>
            <a:ext cx="3761431" cy="6175745"/>
          </a:xfrm>
          <a:prstGeom prst="rect">
            <a:avLst/>
          </a:prstGeom>
        </p:spPr>
      </p:pic>
      <p:pic>
        <p:nvPicPr>
          <p:cNvPr id="3" name="Picture 2" descr="total_erosion_colorbar_1791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304800"/>
            <a:ext cx="685800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Interface for creation of multiple </a:t>
            </a:r>
            <a:r>
              <a:rPr lang="en-US" dirty="0" err="1" smtClean="0"/>
              <a:t>subregion</a:t>
            </a:r>
            <a:r>
              <a:rPr lang="en-US" dirty="0" smtClean="0"/>
              <a:t> scenarios</a:t>
            </a:r>
          </a:p>
          <a:p>
            <a:r>
              <a:rPr lang="en-US" dirty="0" smtClean="0"/>
              <a:t>Field validation of friction velocity variation across heterogeneous field surfaces</a:t>
            </a:r>
          </a:p>
          <a:p>
            <a:r>
              <a:rPr lang="en-US" dirty="0" smtClean="0"/>
              <a:t>Investigation of terrain effects on surface friction velocity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Modeling within field complexity</a:t>
            </a:r>
            <a:endParaRPr lang="en-US" dirty="0"/>
          </a:p>
        </p:txBody>
      </p:sp>
      <p:pic>
        <p:nvPicPr>
          <p:cNvPr id="4" name="Content Placeholder 3" descr="field_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16828" y="1066800"/>
            <a:ext cx="6110344" cy="54102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Variable Soils and Management</a:t>
            </a:r>
            <a:endParaRPr lang="en-US" dirty="0"/>
          </a:p>
        </p:txBody>
      </p:sp>
      <p:pic>
        <p:nvPicPr>
          <p:cNvPr id="4" name="Content Placeholder 3" descr="field_3_soil_map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909981"/>
            <a:ext cx="7315200" cy="577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required inputs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5720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Best rectangle enclosing convex hall defines simulation coordinates</a:t>
            </a:r>
          </a:p>
          <a:p>
            <a:pPr lvl="1"/>
            <a:r>
              <a:rPr lang="en-US" dirty="0" smtClean="0"/>
              <a:t>X,Y dimensions (meters)</a:t>
            </a:r>
          </a:p>
          <a:p>
            <a:pPr lvl="1"/>
            <a:r>
              <a:rPr lang="en-US" dirty="0" smtClean="0"/>
              <a:t>Rotation (degrees from N)</a:t>
            </a:r>
          </a:p>
        </p:txBody>
      </p:sp>
      <p:pic>
        <p:nvPicPr>
          <p:cNvPr id="6" name="Content Placeholder 5" descr="soil_strip_polygons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86582" y="928668"/>
            <a:ext cx="3476418" cy="569698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required inputs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5720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Best rectangle enclosing convex hall defines simulation coordinates</a:t>
            </a:r>
          </a:p>
          <a:p>
            <a:pPr lvl="1"/>
            <a:r>
              <a:rPr lang="en-US" dirty="0" smtClean="0"/>
              <a:t>X,Y dimensions (meters)</a:t>
            </a:r>
          </a:p>
          <a:p>
            <a:pPr lvl="1"/>
            <a:r>
              <a:rPr lang="en-US" dirty="0" smtClean="0"/>
              <a:t>Rotation (degrees from N)</a:t>
            </a:r>
          </a:p>
          <a:p>
            <a:r>
              <a:rPr lang="en-US" dirty="0" smtClean="0"/>
              <a:t>Coordinates translated and rotated into simulation coordinates</a:t>
            </a:r>
          </a:p>
          <a:p>
            <a:pPr lvl="1"/>
            <a:r>
              <a:rPr lang="en-US" dirty="0" smtClean="0"/>
              <a:t>Soil polygons</a:t>
            </a:r>
          </a:p>
          <a:p>
            <a:pPr lvl="1"/>
            <a:r>
              <a:rPr lang="en-US" dirty="0" smtClean="0"/>
              <a:t>Strip polygons</a:t>
            </a:r>
          </a:p>
          <a:p>
            <a:pPr lvl="1"/>
            <a:r>
              <a:rPr lang="en-US" dirty="0" smtClean="0"/>
              <a:t>Excess area polygon</a:t>
            </a:r>
          </a:p>
        </p:txBody>
      </p:sp>
      <p:pic>
        <p:nvPicPr>
          <p:cNvPr id="6" name="Content Placeholder 5" descr="soil_strip_polygons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86582" y="928668"/>
            <a:ext cx="3476418" cy="569698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required inputs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5720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Best rectangle enclosing convex hall defines simulation coordinates</a:t>
            </a:r>
          </a:p>
          <a:p>
            <a:pPr lvl="1"/>
            <a:r>
              <a:rPr lang="en-US" dirty="0" smtClean="0"/>
              <a:t>X,Y dimensions (meters)</a:t>
            </a:r>
          </a:p>
          <a:p>
            <a:pPr lvl="1"/>
            <a:r>
              <a:rPr lang="en-US" dirty="0" smtClean="0"/>
              <a:t>Rotation (degrees from N)</a:t>
            </a:r>
          </a:p>
          <a:p>
            <a:r>
              <a:rPr lang="en-US" dirty="0" smtClean="0"/>
              <a:t>Coordinates translated and rotated into simulation coordinates</a:t>
            </a:r>
          </a:p>
          <a:p>
            <a:pPr lvl="1"/>
            <a:r>
              <a:rPr lang="en-US" dirty="0" smtClean="0"/>
              <a:t>Soil polygons</a:t>
            </a:r>
          </a:p>
          <a:p>
            <a:pPr lvl="1"/>
            <a:r>
              <a:rPr lang="en-US" dirty="0" smtClean="0"/>
              <a:t>Strip polygons</a:t>
            </a:r>
          </a:p>
          <a:p>
            <a:pPr lvl="1"/>
            <a:r>
              <a:rPr lang="en-US" dirty="0" smtClean="0"/>
              <a:t>Excess area polygon</a:t>
            </a:r>
          </a:p>
          <a:p>
            <a:r>
              <a:rPr lang="en-US" dirty="0" smtClean="0"/>
              <a:t>Barriers – 1.5 meter shrubs surround the field.</a:t>
            </a:r>
          </a:p>
        </p:txBody>
      </p:sp>
      <p:pic>
        <p:nvPicPr>
          <p:cNvPr id="6" name="Content Placeholder 5" descr="soil_strip_polygons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86582" y="928668"/>
            <a:ext cx="3476418" cy="569698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1730</TotalTime>
  <Words>2337</Words>
  <Application>Microsoft Office PowerPoint</Application>
  <PresentationFormat>On-screen Show (4:3)</PresentationFormat>
  <Paragraphs>677</Paragraphs>
  <Slides>45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Slide 1</vt:lpstr>
      <vt:lpstr>Modeling within field variability in the Wind Erosion Prediction System (WEPS)</vt:lpstr>
      <vt:lpstr>Slide 3</vt:lpstr>
      <vt:lpstr>The Wind Erosion Prediction System</vt:lpstr>
      <vt:lpstr>Modeling within field complexity</vt:lpstr>
      <vt:lpstr>Variable Soils and Management</vt:lpstr>
      <vt:lpstr>The required inputs</vt:lpstr>
      <vt:lpstr>The required inputs</vt:lpstr>
      <vt:lpstr>The required inputs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Erosion simulation</vt:lpstr>
      <vt:lpstr>Erosion simulation</vt:lpstr>
      <vt:lpstr>Erosion simulation</vt:lpstr>
      <vt:lpstr>Single vs. Multiple Soils</vt:lpstr>
      <vt:lpstr>Single vs. Multiple Soils</vt:lpstr>
      <vt:lpstr>Single vs. Multiple Soils</vt:lpstr>
      <vt:lpstr>Single vs. Multiple Soils</vt:lpstr>
      <vt:lpstr>Single vs. Multiple Soils</vt:lpstr>
      <vt:lpstr>Single vs. Multiple Soils</vt:lpstr>
      <vt:lpstr>Single vs. Multiple Soils</vt:lpstr>
      <vt:lpstr>Property Differences Between Soils</vt:lpstr>
      <vt:lpstr>Property Differences Between Soils</vt:lpstr>
      <vt:lpstr>Property Differences Between Soils</vt:lpstr>
      <vt:lpstr>Property Differences Between Soils</vt:lpstr>
      <vt:lpstr>Property Differences Between Soils</vt:lpstr>
      <vt:lpstr>Property Differences Between Soils</vt:lpstr>
      <vt:lpstr>Slide 33</vt:lpstr>
      <vt:lpstr>Single vs. Multiple Strips</vt:lpstr>
      <vt:lpstr>Single vs. Multiple Strips</vt:lpstr>
      <vt:lpstr>Single vs. Multiple Strips</vt:lpstr>
      <vt:lpstr>Single vs. Multiple Strips</vt:lpstr>
      <vt:lpstr>Single vs. Multiple Strips</vt:lpstr>
      <vt:lpstr>Single vs. Multiple Strips</vt:lpstr>
      <vt:lpstr>Slide 40</vt:lpstr>
      <vt:lpstr>Saltation/creep vs. Suspension</vt:lpstr>
      <vt:lpstr>Slide 42</vt:lpstr>
      <vt:lpstr>Slide 43</vt:lpstr>
      <vt:lpstr>Slide 44</vt:lpstr>
      <vt:lpstr>Future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fredfox</dc:creator>
  <cp:lastModifiedBy>fredfox</cp:lastModifiedBy>
  <cp:revision>134</cp:revision>
  <dcterms:created xsi:type="dcterms:W3CDTF">2015-05-28T19:32:07Z</dcterms:created>
  <dcterms:modified xsi:type="dcterms:W3CDTF">2015-06-04T18:32:05Z</dcterms:modified>
</cp:coreProperties>
</file>