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handoutMasterIdLst>
    <p:handoutMasterId r:id="rId25"/>
  </p:handoutMasterIdLst>
  <p:sldIdLst>
    <p:sldId id="283" r:id="rId2"/>
    <p:sldId id="284" r:id="rId3"/>
    <p:sldId id="399" r:id="rId4"/>
    <p:sldId id="382" r:id="rId5"/>
    <p:sldId id="370" r:id="rId6"/>
    <p:sldId id="397" r:id="rId7"/>
    <p:sldId id="371" r:id="rId8"/>
    <p:sldId id="374" r:id="rId9"/>
    <p:sldId id="375" r:id="rId10"/>
    <p:sldId id="376" r:id="rId11"/>
    <p:sldId id="369" r:id="rId12"/>
    <p:sldId id="400" r:id="rId13"/>
    <p:sldId id="292" r:id="rId14"/>
    <p:sldId id="300" r:id="rId15"/>
    <p:sldId id="297" r:id="rId16"/>
    <p:sldId id="402" r:id="rId17"/>
    <p:sldId id="276" r:id="rId18"/>
    <p:sldId id="401" r:id="rId19"/>
    <p:sldId id="356" r:id="rId20"/>
    <p:sldId id="379" r:id="rId21"/>
    <p:sldId id="380" r:id="rId22"/>
    <p:sldId id="361" r:id="rId23"/>
  </p:sldIdLst>
  <p:sldSz cx="9144000" cy="6858000" type="screen4x3"/>
  <p:notesSz cx="9296400" cy="7010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lanagan" initials="f" lastIdx="1" clrIdx="0"/>
  <p:cmAuthor id="1" name="orange" initials="o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9C4"/>
    <a:srgbClr val="E99D05"/>
    <a:srgbClr val="FFFF00"/>
    <a:srgbClr val="49875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5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97020-06E7-4E93-B30A-8E063D9E30B9}" type="datetimeFigureOut">
              <a:rPr lang="en-US" smtClean="0"/>
              <a:t>3/15/2019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AD9FE-184B-4156-B032-D1ADA814682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689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4C8663A-861B-45D6-AAD8-C7FD9F2712E2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D63A3AD-9F24-4A9D-801E-64DB2099BB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56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97188" y="525463"/>
            <a:ext cx="3502025" cy="26273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39944" y="3331617"/>
            <a:ext cx="6816518" cy="31544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2019/3/15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23529" y="3284984"/>
            <a:ext cx="8352928" cy="2592288"/>
          </a:xfrm>
          <a:noFill/>
        </p:spPr>
        <p:txBody>
          <a:bodyPr>
            <a:normAutofit/>
          </a:bodyPr>
          <a:lstStyle/>
          <a:p>
            <a:pPr marL="109728" indent="0" algn="ctr">
              <a:spcBef>
                <a:spcPts val="0"/>
              </a:spcBef>
              <a:buNone/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Dennis Flanagan</a:t>
            </a:r>
          </a:p>
          <a:p>
            <a:pPr marL="109728" indent="0" algn="ctr">
              <a:spcBef>
                <a:spcPts val="0"/>
              </a:spcBef>
              <a:buNone/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Jim Frankenberger</a:t>
            </a:r>
          </a:p>
          <a:p>
            <a:pPr marL="109728" indent="0" algn="ctr">
              <a:spcBef>
                <a:spcPts val="0"/>
              </a:spcBef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>
              <a:spcBef>
                <a:spcPts val="0"/>
              </a:spcBef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USDA-Agricultural Research Service</a:t>
            </a:r>
          </a:p>
          <a:p>
            <a:pPr marL="109728" indent="0" algn="ctr">
              <a:spcBef>
                <a:spcPts val="0"/>
              </a:spcBef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National Soil Erosion Research Laboratory</a:t>
            </a:r>
          </a:p>
          <a:p>
            <a:pPr marL="109728" indent="0" algn="ctr">
              <a:spcBef>
                <a:spcPts val="0"/>
              </a:spcBef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West Lafayette, Indiana, USA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l">
              <a:spcBef>
                <a:spcPts val="0"/>
              </a:spcBef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l">
              <a:spcBef>
                <a:spcPts val="0"/>
              </a:spcBef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73188" y="1052736"/>
            <a:ext cx="7772400" cy="2448272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Status of WEPP Hillslope Model</a:t>
            </a:r>
          </a:p>
        </p:txBody>
      </p:sp>
      <p:pic>
        <p:nvPicPr>
          <p:cNvPr id="4" name="Picture 3" descr="arsalon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86666"/>
            <a:ext cx="13716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www.nrcs.usda.gov/Internet/FSE_MEDIA/stelprdb12549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94"/>
            <a:ext cx="981827" cy="67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image0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035" y="47092"/>
            <a:ext cx="1117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88" y="32789"/>
            <a:ext cx="7143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11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196752"/>
            <a:ext cx="8507288" cy="4752528"/>
          </a:xfrm>
          <a:noFill/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For perennial crops, the ability to </a:t>
            </a:r>
            <a:r>
              <a:rPr lang="en-US" altLang="zh-CN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cut the crop without removing the cut biomass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 has been added. This is an important improvement for hay crops, where several days may pass between mowing and baling.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Grazing operations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 that remove a fixed percentage of live biomass on a day have been added. (WEPP already had grazing operations that use grazing time periods, number of animals, etc.).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Tillage operations can now both bury surface residue cover, and </a:t>
            </a:r>
            <a:r>
              <a:rPr lang="en-US" altLang="zh-CN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re-surface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 a portion of previously buried crop residues.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n-US" altLang="zh-CN" sz="36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Residue &amp; Crop Management (cont.)</a:t>
            </a:r>
            <a:endParaRPr lang="zh-CN" altLang="en-US" sz="3600" dirty="0">
              <a:solidFill>
                <a:srgbClr val="0C49C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47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525658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Considerable recent WEPP model testing has been conducted by NRCS, ARS, and outside scientists.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Testing has included comparisons between WEPP and RUSLE2 predictions in various locations.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NSERL is currently working together with the National </a:t>
            </a:r>
            <a:r>
              <a:rPr lang="en-US" altLang="zh-CN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Sedimenation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 Laboratory (NSL) on a new substantial WEPP/RUSLE2 comparison study for Iowa, that will be examining climate, soil, slope length, slope gradient, and management practice effects.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NSERL has also recently redone WEPP model validation studies with v2012.8 and v2018 using natural runoff plot data (USLE plot data).</a:t>
            </a:r>
          </a:p>
          <a:p>
            <a:endParaRPr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Model testing and validation</a:t>
            </a:r>
            <a:endParaRPr lang="zh-CN" altLang="en-US" sz="3600" dirty="0">
              <a:solidFill>
                <a:srgbClr val="0C49C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874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525658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WEPP and RUSLE2 are different models, and can produce both similar and different erosion estimates.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Some of the components within the 2 models handle things such as soil consolidation somewhat differently. WEPP shows a greater effect of tillage disturbance, but also has a more rapid and greater consolidation effect (so effects of going from tilled systems to no-till systems are greater).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Also, it can be difficult to set up model simulations so that all plant growth, biomass, and residue conditions are identical throughout a simulation period, due in part to database settings as well as how each model accounts for residue partitioning at harvest.</a:t>
            </a:r>
          </a:p>
          <a:p>
            <a:endParaRPr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General testing observations</a:t>
            </a:r>
            <a:endParaRPr lang="zh-CN" altLang="en-US" sz="3600" dirty="0">
              <a:solidFill>
                <a:srgbClr val="0C49C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69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9400"/>
            <a:ext cx="7886700" cy="701328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WEPP Validation Overview - 2019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988859"/>
            <a:ext cx="8373535" cy="5317066"/>
          </a:xfrm>
        </p:spPr>
        <p:txBody>
          <a:bodyPr>
            <a:normAutofit lnSpcReduction="10000"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Previously used USLE plot measurements served as the validation dataset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All recorded years from 11 sites: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Bethany, MO;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Castana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IA; Geneva, NY; Guthrie, OK; Holly Springs, MS; Madison, SD; Morris, MN; Pendleton, OR; Presque Isle, ME; Tifton, GA; 	     and Watkinsville, GA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339 plot-years across all managements and sites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Conditions on each plot were uniform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Identical slope, soil, and climate files were used for each treatment at a site (built from measurements at each site)</a:t>
            </a:r>
          </a:p>
        </p:txBody>
      </p:sp>
    </p:spTree>
    <p:extLst>
      <p:ext uri="{BB962C8B-B14F-4D97-AF65-F5344CB8AC3E}">
        <p14:creationId xmlns:p14="http://schemas.microsoft.com/office/powerpoint/2010/main" val="2922677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48" y="279400"/>
            <a:ext cx="7886700" cy="773336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WEPP Validation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331" y="1052736"/>
            <a:ext cx="8373535" cy="5525864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All WEPP runs were uncalibrated, with baseline effective hydraulic conductivity, interrill erodibility, rill erodibility, and critical shear calculated from the parameterization equations.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Model simulation results were determined for runoff and soil loss: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Average Annual (by site and by management)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Annual Composite (irrespective of site or management)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Monthly Composite (irrespective)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Individual Events (irrespective)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Log Transformed and Untransformed</a:t>
            </a:r>
          </a:p>
        </p:txBody>
      </p:sp>
    </p:spTree>
    <p:extLst>
      <p:ext uri="{BB962C8B-B14F-4D97-AF65-F5344CB8AC3E}">
        <p14:creationId xmlns:p14="http://schemas.microsoft.com/office/powerpoint/2010/main" val="2081460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4016"/>
            <a:ext cx="8047806" cy="62932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Results (uncalibrated runoff)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A892FE-8F6D-4544-9BC5-AEB1CD07D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68" y="881336"/>
            <a:ext cx="5976664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14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4016"/>
            <a:ext cx="7886700" cy="62932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Results (uncalibrated soil loss)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EE0D75-4F92-4093-BD8F-DE9CA356F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56" y="773336"/>
            <a:ext cx="6021288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562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9592" y="2420888"/>
            <a:ext cx="75608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altLang="zh-CN" sz="5400" b="1" cap="all" spc="0" dirty="0">
                <a:ln/>
                <a:solidFill>
                  <a:srgbClr val="0C49C4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 End</a:t>
            </a:r>
            <a:endParaRPr lang="zh-CN" altLang="en-US" sz="5400" b="1" cap="all" spc="0" dirty="0">
              <a:ln/>
              <a:solidFill>
                <a:srgbClr val="0C49C4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0187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888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864096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WEPP web-based interface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890791"/>
            <a:ext cx="9793088" cy="534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949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52400"/>
            <a:ext cx="7391400" cy="609600"/>
          </a:xfrm>
          <a:noFill/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1800" i="1" dirty="0">
                <a:solidFill>
                  <a:srgbClr val="28880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“The NSERL – to provide the knowledge and technology needed by land users to conserve soil and water for future generations.”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51746"/>
            <a:ext cx="8618409" cy="574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8996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52928" cy="864096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Map function – accesses spatial climate </a:t>
            </a:r>
            <a:br>
              <a:rPr lang="en-US" sz="28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soils databases.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1153033"/>
            <a:ext cx="9087409" cy="486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437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3062"/>
            <a:ext cx="8352928" cy="864096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Management editor – accesses NRCS Land Management &amp; Operations Database (LMOD)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25274"/>
            <a:ext cx="8251218" cy="58881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8660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864096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Main Simulation Results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97" y="1124743"/>
            <a:ext cx="9029154" cy="396044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179513" y="1196752"/>
            <a:ext cx="18001" cy="151216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9513" y="1196752"/>
            <a:ext cx="453650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716016" y="1196752"/>
            <a:ext cx="0" cy="151216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97514" y="2708920"/>
            <a:ext cx="4509501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427" y="3878601"/>
            <a:ext cx="6984776" cy="2413166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3131840" y="2708920"/>
            <a:ext cx="1575175" cy="1224136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27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908720"/>
            <a:ext cx="8507288" cy="5184576"/>
          </a:xfrm>
          <a:noFill/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Last public release version was v2012.8, which is now out-of-date.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NRCS-ARS WEPP implementation project (2013-present) has resulted in an updated science model:</a:t>
            </a:r>
          </a:p>
          <a:p>
            <a:pPr lvl="1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Bug fixes</a:t>
            </a:r>
          </a:p>
          <a:p>
            <a:pPr lvl="1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Changes to adapt to NRCS requests for WEPP functionality</a:t>
            </a:r>
          </a:p>
          <a:p>
            <a:pPr lvl="1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Changes to adapt to new NRCS web-based interface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As part of the WEPP implementation project, REST web services have been created that allow inclusion of WEPP technology into any web-based, desktop, or mobile software (including the Integrated Erosion Tool – IET).  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Also, a new web-based interface has been developed by ARS-NSERL.   </a:t>
            </a:r>
            <a:r>
              <a:rPr lang="en-US" altLang="zh-CN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(Jim will cover interfaces later)</a:t>
            </a:r>
            <a:r>
              <a:rPr lang="en-US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52928" cy="792088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WEPP hillslope model</a:t>
            </a:r>
          </a:p>
        </p:txBody>
      </p:sp>
    </p:spTree>
    <p:extLst>
      <p:ext uri="{BB962C8B-B14F-4D97-AF65-F5344CB8AC3E}">
        <p14:creationId xmlns:p14="http://schemas.microsoft.com/office/powerpoint/2010/main" val="1714800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844824"/>
            <a:ext cx="8003232" cy="374441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Automatic yield calibration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Irrigation specification and utilization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Multiple tillage operations on a day.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Contouring simulation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Residue management operations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920880" cy="1152128"/>
          </a:xfrm>
        </p:spPr>
        <p:txBody>
          <a:bodyPr>
            <a:noAutofit/>
          </a:bodyPr>
          <a:lstStyle/>
          <a:p>
            <a:pPr algn="ctr"/>
            <a:r>
              <a:rPr lang="en-US" altLang="zh-CN" sz="36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WEPP Model Changes &amp; Application Procedures since 2013</a:t>
            </a:r>
            <a:endParaRPr lang="zh-CN" altLang="en-US" sz="3600" dirty="0">
              <a:solidFill>
                <a:srgbClr val="0C49C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561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052736"/>
            <a:ext cx="8363272" cy="511256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For most crops, NRCS wish was for the model to </a:t>
            </a:r>
            <a:r>
              <a:rPr lang="en-US" altLang="zh-CN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produce biomass and crop yield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 that approximates average observed yield, </a:t>
            </a:r>
            <a:r>
              <a:rPr lang="en-US" altLang="zh-CN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from user input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altLang="zh-CN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automatic yield calibration routine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 was incorporated into the interface and model, that takes an input target yield, and runs multiple 15-yr model simulations to adjust the crop Biomass Energy Ratio (BEINP) parameter.</a:t>
            </a:r>
          </a:p>
          <a:p>
            <a:pPr>
              <a:spcBef>
                <a:spcPts val="1200"/>
              </a:spcBef>
              <a:buClrTx/>
              <a:buFont typeface="Wingdings" pitchFamily="2" charset="2"/>
              <a:buChar char="§"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When the difference between the predicted average annual yield and the target yield is 10% or less, the </a:t>
            </a:r>
            <a:r>
              <a:rPr lang="en-US" altLang="zh-CN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calibrated BEINP value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 is used in all subsequent model simulations for that crop.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(tolerance can be reduced to lower values – 5% or 1%)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984776" cy="792088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Automatic Yield Calibration</a:t>
            </a:r>
            <a:endParaRPr lang="zh-CN" altLang="en-US" sz="4000" dirty="0">
              <a:solidFill>
                <a:srgbClr val="0C49C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6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2321" y="116632"/>
            <a:ext cx="6984776" cy="792088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Automatic Yield Calibration</a:t>
            </a:r>
            <a:endParaRPr lang="zh-CN" altLang="en-US" sz="4000" dirty="0">
              <a:solidFill>
                <a:srgbClr val="0C49C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779930"/>
            <a:ext cx="6435885" cy="304798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9" y="908720"/>
            <a:ext cx="9144000" cy="283700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894257" y="4437112"/>
            <a:ext cx="0" cy="93610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820472" y="4437112"/>
            <a:ext cx="0" cy="93610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894257" y="4437112"/>
            <a:ext cx="1926215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94257" y="5373216"/>
            <a:ext cx="1926215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162164" y="2327222"/>
            <a:ext cx="32915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162164" y="3068960"/>
            <a:ext cx="32915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168829" y="2327222"/>
            <a:ext cx="0" cy="74173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94170" y="2327222"/>
            <a:ext cx="0" cy="74173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36296" y="3068960"/>
            <a:ext cx="1090445" cy="144016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351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96752"/>
            <a:ext cx="8363272" cy="475252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WEPP can simulate both sprinkler and furrow irrigation, for either fixed dates or depletion level scheduling.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Users often do not know the amount or rates of irrigation that are applied.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If irrigation is specified by the user with no other information, the new web interface </a:t>
            </a:r>
            <a:r>
              <a:rPr lang="en-US" altLang="zh-CN" sz="2800" b="1" u="sng" dirty="0">
                <a:solidFill>
                  <a:srgbClr val="0C49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assumes depletion level irrigation scheduling </a:t>
            </a:r>
            <a:r>
              <a:rPr lang="en-US" altLang="zh-CN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with default irrigation parameters, and very </a:t>
            </a:r>
            <a:r>
              <a:rPr lang="en-US" altLang="zh-CN" sz="2800" b="1" u="sng" dirty="0">
                <a:solidFill>
                  <a:srgbClr val="0C49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intensity sprinkler water application</a:t>
            </a: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endParaRPr lang="en-US" altLang="zh-CN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936104"/>
          </a:xfrm>
        </p:spPr>
        <p:txBody>
          <a:bodyPr>
            <a:noAutofit/>
          </a:bodyPr>
          <a:lstStyle/>
          <a:p>
            <a:pPr algn="ctr"/>
            <a:r>
              <a:rPr lang="en-US" altLang="zh-CN" sz="36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Irrigation Specification &amp; Utilization</a:t>
            </a:r>
            <a:endParaRPr lang="zh-CN" altLang="en-US" sz="3600" dirty="0">
              <a:solidFill>
                <a:srgbClr val="0C49C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740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764704"/>
            <a:ext cx="8507288" cy="5544616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NRCS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the contour row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to a default of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50 feet (15 m)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Contour ridge height is now equal to the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calculated soil ridge height after tillage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, which then decays with time (and also is changed after subsequent tillage). </a:t>
            </a:r>
          </a:p>
          <a:p>
            <a:pPr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The user provides the uniform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contour row slope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from a picklist.</a:t>
            </a:r>
          </a:p>
          <a:p>
            <a:pPr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Runoff depth and rates, and geometry of the hillslope and contours are used to determine contour failure during a storm.</a:t>
            </a:r>
          </a:p>
          <a:p>
            <a:pPr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§"/>
            </a:pP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If contours fail, soil loss in subsequent events is now computed using the up-and-down hill slope topography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If a tillage operation occurs after failure, contours are reset.</a:t>
            </a:r>
          </a:p>
          <a:p>
            <a:pPr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threshold ridge height of 2” was set by NRCS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, and hard-coded into the WEPP model. If the ridge height decays below 2”, then soil loss is computed up-and-down the hill instead of with the contour settings.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9235" y="188640"/>
            <a:ext cx="8352928" cy="576064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Updated Contouring Simulation</a:t>
            </a:r>
            <a:endParaRPr lang="zh-CN" altLang="en-US" sz="3200" dirty="0">
              <a:solidFill>
                <a:srgbClr val="0C49C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466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8356" y="842870"/>
            <a:ext cx="8574124" cy="5538458"/>
          </a:xfrm>
          <a:noFill/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Existing WEPP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residue management options were quite limiting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, as only a single one could be specified for an entire crop period.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WEPP model code and new interface were revised to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allow multiple residue operations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within a yearly crop period.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For annual crops these include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shredding/cutting, burning, removal &amp; addition of residu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e;  and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silage harvesting, herbicide (kill) application, and cutting with or without removal of above ground live biomass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“release cover crop” option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was added, so that an inter-seeded cover crop such as rye could have its growth better match field conditions the day after harvest of the preceding crop (starts from non-zero canopy and biomass).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“Kill crop” effects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have also now been associated with certain </a:t>
            </a:r>
            <a:r>
              <a:rPr lang="en-US" altLang="zh-CN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tillage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operations, so if that tillage is specified by a user it will also kill any current live crop.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n-US" altLang="zh-CN" sz="3600" dirty="0">
                <a:solidFill>
                  <a:srgbClr val="0C49C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Residue &amp; Crop Management</a:t>
            </a:r>
            <a:endParaRPr lang="zh-CN" altLang="en-US" sz="3600" dirty="0">
              <a:solidFill>
                <a:srgbClr val="0C49C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145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4939</TotalTime>
  <Words>1181</Words>
  <Application>Microsoft Office PowerPoint</Application>
  <PresentationFormat>On-screen Show (4:3)</PresentationFormat>
  <Paragraphs>82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黑体</vt:lpstr>
      <vt:lpstr>宋体</vt:lpstr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聚合</vt:lpstr>
      <vt:lpstr>Status of WEPP Hillslope Model</vt:lpstr>
      <vt:lpstr>“The NSERL – to provide the knowledge and technology needed by land users to conserve soil and water for future generations.”</vt:lpstr>
      <vt:lpstr>WEPP hillslope model</vt:lpstr>
      <vt:lpstr>WEPP Model Changes &amp; Application Procedures since 2013</vt:lpstr>
      <vt:lpstr>Automatic Yield Calibration</vt:lpstr>
      <vt:lpstr>Automatic Yield Calibration</vt:lpstr>
      <vt:lpstr>Irrigation Specification &amp; Utilization</vt:lpstr>
      <vt:lpstr>Updated Contouring Simulation</vt:lpstr>
      <vt:lpstr>Residue &amp; Crop Management</vt:lpstr>
      <vt:lpstr>Residue &amp; Crop Management (cont.)</vt:lpstr>
      <vt:lpstr>Model testing and validation</vt:lpstr>
      <vt:lpstr>General testing observations</vt:lpstr>
      <vt:lpstr>WEPP Validation Overview - 2019</vt:lpstr>
      <vt:lpstr>WEPP Validation Overview</vt:lpstr>
      <vt:lpstr>Validation Results (uncalibrated runoff)</vt:lpstr>
      <vt:lpstr>Validation Results (uncalibrated soil loss)</vt:lpstr>
      <vt:lpstr>PowerPoint Presentation</vt:lpstr>
      <vt:lpstr>PowerPoint Presentation</vt:lpstr>
      <vt:lpstr>New WEPP web-based interface</vt:lpstr>
      <vt:lpstr>Map function – accesses spatial climate  and soils databases. </vt:lpstr>
      <vt:lpstr>Management editor – accesses NRCS Land Management &amp; Operations Database (LMOD)</vt:lpstr>
      <vt:lpstr>Main Simulation Results</vt:lpstr>
    </vt:vector>
  </TitlesOfParts>
  <Manager>Dennis.Flanagan@ARS.USDA.GOV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Updated Soil Conservation Practice Simulation with the WEPP Model</dc:title>
  <dc:creator>Dennis.Flanagan@ARS.USDA.GOV</dc:creator>
  <cp:lastModifiedBy>Flanagan, Dennis</cp:lastModifiedBy>
  <cp:revision>389</cp:revision>
  <cp:lastPrinted>2017-07-13T13:37:28Z</cp:lastPrinted>
  <dcterms:created xsi:type="dcterms:W3CDTF">2013-07-22T17:41:52Z</dcterms:created>
  <dcterms:modified xsi:type="dcterms:W3CDTF">2019-03-15T16:15:16Z</dcterms:modified>
</cp:coreProperties>
</file>