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28"/>
  </p:notesMasterIdLst>
  <p:sldIdLst>
    <p:sldId id="256" r:id="rId2"/>
    <p:sldId id="284" r:id="rId3"/>
    <p:sldId id="283" r:id="rId4"/>
    <p:sldId id="295" r:id="rId5"/>
    <p:sldId id="287" r:id="rId6"/>
    <p:sldId id="304" r:id="rId7"/>
    <p:sldId id="293" r:id="rId8"/>
    <p:sldId id="305" r:id="rId9"/>
    <p:sldId id="294" r:id="rId10"/>
    <p:sldId id="303" r:id="rId11"/>
    <p:sldId id="302" r:id="rId12"/>
    <p:sldId id="306" r:id="rId13"/>
    <p:sldId id="286" r:id="rId14"/>
    <p:sldId id="290" r:id="rId15"/>
    <p:sldId id="307" r:id="rId16"/>
    <p:sldId id="288" r:id="rId17"/>
    <p:sldId id="362" r:id="rId18"/>
    <p:sldId id="291" r:id="rId19"/>
    <p:sldId id="289" r:id="rId20"/>
    <p:sldId id="292" r:id="rId21"/>
    <p:sldId id="296" r:id="rId22"/>
    <p:sldId id="297" r:id="rId23"/>
    <p:sldId id="298" r:id="rId24"/>
    <p:sldId id="300" r:id="rId25"/>
    <p:sldId id="299" r:id="rId26"/>
    <p:sldId id="301"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Welcome" id="{3374D542-6E3E-455F-9BFB-B45891911720}">
          <p14:sldIdLst>
            <p14:sldId id="256"/>
            <p14:sldId id="284"/>
            <p14:sldId id="283"/>
            <p14:sldId id="295"/>
            <p14:sldId id="287"/>
            <p14:sldId id="304"/>
            <p14:sldId id="293"/>
            <p14:sldId id="305"/>
            <p14:sldId id="294"/>
            <p14:sldId id="303"/>
            <p14:sldId id="302"/>
            <p14:sldId id="306"/>
            <p14:sldId id="286"/>
            <p14:sldId id="290"/>
            <p14:sldId id="307"/>
            <p14:sldId id="288"/>
            <p14:sldId id="362"/>
            <p14:sldId id="291"/>
            <p14:sldId id="289"/>
            <p14:sldId id="292"/>
            <p14:sldId id="296"/>
            <p14:sldId id="297"/>
            <p14:sldId id="298"/>
            <p14:sldId id="300"/>
            <p14:sldId id="299"/>
            <p14:sldId id="301"/>
          </p14:sldIdLst>
        </p14:section>
        <p14:section name="Using Remix 3D to Search for Models" id="{6844172C-9703-4DC7-908A-C23538616A3C}">
          <p14:sldIdLst/>
        </p14:section>
        <p14:section name="Insert a 3D Model from a File" id="{66737F24-1C36-4DF4-A00F-927A3F1468AC}">
          <p14:sldIdLst/>
        </p14:section>
        <p14:section name="Position and Rotate Your 3D Model" id="{A08F0015-E7F5-4E26-BBAF-AEE4F9A16AD2}">
          <p14:sldIdLst/>
        </p14:section>
        <p14:section name="Animate Your 3D Model" id="{B62868DA-F525-4AC5-9E3E-39ECA0154BBD}">
          <p14:sldIdLst/>
        </p14:section>
        <p14:section name="Learn More" id="{62756D7E-964E-493A-83A1-13BC0B6B5E47}">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4726"/>
    <a:srgbClr val="C8C372"/>
    <a:srgbClr val="0D4000"/>
    <a:srgbClr val="2A6FA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30" autoAdjust="0"/>
    <p:restoredTop sz="94660"/>
  </p:normalViewPr>
  <p:slideViewPr>
    <p:cSldViewPr snapToGrid="0">
      <p:cViewPr varScale="1">
        <p:scale>
          <a:sx n="100" d="100"/>
          <a:sy n="100" d="100"/>
        </p:scale>
        <p:origin x="816" y="78"/>
      </p:cViewPr>
      <p:guideLst/>
    </p:cSldViewPr>
  </p:slideViewPr>
  <p:notesTextViewPr>
    <p:cViewPr>
      <p:scale>
        <a:sx n="1" d="1"/>
        <a:sy n="1" d="1"/>
      </p:scale>
      <p:origin x="0" y="0"/>
    </p:cViewPr>
  </p:notesTextViewPr>
  <p:notesViewPr>
    <p:cSldViewPr snapToGrid="0">
      <p:cViewPr varScale="1">
        <p:scale>
          <a:sx n="76" d="100"/>
          <a:sy n="76" d="100"/>
        </p:scale>
        <p:origin x="4092"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Users\jack_carlson\Documents\OMS%20Lab\Outreach\Meetings%20and%20Conferences\2018-06%20IEMSS\CSIParchives\Archive%20Interrogation.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2795252607434579E-2"/>
          <c:y val="0.19486111111111112"/>
          <c:w val="0.94852407021801788"/>
          <c:h val="0.64232247010790322"/>
        </c:manualLayout>
      </c:layout>
      <c:barChart>
        <c:barDir val="col"/>
        <c:grouping val="clustered"/>
        <c:varyColors val="0"/>
        <c:ser>
          <c:idx val="0"/>
          <c:order val="0"/>
          <c:tx>
            <c:strRef>
              <c:f>'SUIDs by Month'!$E$1</c:f>
              <c:strCache>
                <c:ptCount val="1"/>
                <c:pt idx="0">
                  <c:v>Rusle2 suids</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cat>
            <c:numRef>
              <c:f>'SUIDs by Month'!$D$2:$D$333</c:f>
              <c:numCache>
                <c:formatCode>d\-mmm</c:formatCode>
                <c:ptCount val="332"/>
                <c:pt idx="0">
                  <c:v>42828</c:v>
                </c:pt>
                <c:pt idx="1">
                  <c:v>42829</c:v>
                </c:pt>
                <c:pt idx="2">
                  <c:v>42830</c:v>
                </c:pt>
                <c:pt idx="3">
                  <c:v>42831</c:v>
                </c:pt>
                <c:pt idx="4">
                  <c:v>42832</c:v>
                </c:pt>
                <c:pt idx="5">
                  <c:v>42833</c:v>
                </c:pt>
                <c:pt idx="6">
                  <c:v>42834</c:v>
                </c:pt>
                <c:pt idx="7">
                  <c:v>42835</c:v>
                </c:pt>
                <c:pt idx="8">
                  <c:v>42836</c:v>
                </c:pt>
                <c:pt idx="9">
                  <c:v>42837</c:v>
                </c:pt>
                <c:pt idx="10">
                  <c:v>42838</c:v>
                </c:pt>
                <c:pt idx="11">
                  <c:v>42839</c:v>
                </c:pt>
                <c:pt idx="12">
                  <c:v>42840</c:v>
                </c:pt>
                <c:pt idx="13">
                  <c:v>42841</c:v>
                </c:pt>
                <c:pt idx="14">
                  <c:v>42842</c:v>
                </c:pt>
                <c:pt idx="15">
                  <c:v>42843</c:v>
                </c:pt>
                <c:pt idx="16">
                  <c:v>42844</c:v>
                </c:pt>
                <c:pt idx="17">
                  <c:v>42845</c:v>
                </c:pt>
                <c:pt idx="18">
                  <c:v>42846</c:v>
                </c:pt>
                <c:pt idx="19">
                  <c:v>42847</c:v>
                </c:pt>
                <c:pt idx="20">
                  <c:v>42848</c:v>
                </c:pt>
                <c:pt idx="21">
                  <c:v>42849</c:v>
                </c:pt>
                <c:pt idx="22">
                  <c:v>42850</c:v>
                </c:pt>
                <c:pt idx="23">
                  <c:v>42851</c:v>
                </c:pt>
                <c:pt idx="24">
                  <c:v>42852</c:v>
                </c:pt>
                <c:pt idx="25">
                  <c:v>42853</c:v>
                </c:pt>
                <c:pt idx="26">
                  <c:v>42854</c:v>
                </c:pt>
                <c:pt idx="27">
                  <c:v>42855</c:v>
                </c:pt>
                <c:pt idx="28">
                  <c:v>42856</c:v>
                </c:pt>
                <c:pt idx="29">
                  <c:v>42857</c:v>
                </c:pt>
                <c:pt idx="30">
                  <c:v>42858</c:v>
                </c:pt>
                <c:pt idx="31">
                  <c:v>42859</c:v>
                </c:pt>
                <c:pt idx="32">
                  <c:v>42860</c:v>
                </c:pt>
                <c:pt idx="33">
                  <c:v>42861</c:v>
                </c:pt>
                <c:pt idx="34">
                  <c:v>42862</c:v>
                </c:pt>
                <c:pt idx="35">
                  <c:v>42863</c:v>
                </c:pt>
                <c:pt idx="36">
                  <c:v>42864</c:v>
                </c:pt>
                <c:pt idx="37">
                  <c:v>42865</c:v>
                </c:pt>
                <c:pt idx="38">
                  <c:v>42866</c:v>
                </c:pt>
                <c:pt idx="39">
                  <c:v>42867</c:v>
                </c:pt>
                <c:pt idx="40">
                  <c:v>42868</c:v>
                </c:pt>
                <c:pt idx="41">
                  <c:v>42869</c:v>
                </c:pt>
                <c:pt idx="42">
                  <c:v>42870</c:v>
                </c:pt>
                <c:pt idx="43">
                  <c:v>42871</c:v>
                </c:pt>
                <c:pt idx="44">
                  <c:v>42872</c:v>
                </c:pt>
                <c:pt idx="45">
                  <c:v>42873</c:v>
                </c:pt>
                <c:pt idx="46">
                  <c:v>42874</c:v>
                </c:pt>
                <c:pt idx="47">
                  <c:v>42875</c:v>
                </c:pt>
                <c:pt idx="48">
                  <c:v>42876</c:v>
                </c:pt>
                <c:pt idx="49">
                  <c:v>42877</c:v>
                </c:pt>
                <c:pt idx="50">
                  <c:v>42878</c:v>
                </c:pt>
                <c:pt idx="51">
                  <c:v>42879</c:v>
                </c:pt>
                <c:pt idx="52">
                  <c:v>42880</c:v>
                </c:pt>
                <c:pt idx="53">
                  <c:v>42881</c:v>
                </c:pt>
                <c:pt idx="54">
                  <c:v>42882</c:v>
                </c:pt>
                <c:pt idx="55">
                  <c:v>42883</c:v>
                </c:pt>
                <c:pt idx="56">
                  <c:v>42884</c:v>
                </c:pt>
                <c:pt idx="57">
                  <c:v>42885</c:v>
                </c:pt>
                <c:pt idx="58">
                  <c:v>42886</c:v>
                </c:pt>
                <c:pt idx="59">
                  <c:v>42887</c:v>
                </c:pt>
                <c:pt idx="60">
                  <c:v>42888</c:v>
                </c:pt>
                <c:pt idx="61">
                  <c:v>42889</c:v>
                </c:pt>
                <c:pt idx="62">
                  <c:v>42890</c:v>
                </c:pt>
                <c:pt idx="63">
                  <c:v>42891</c:v>
                </c:pt>
                <c:pt idx="64">
                  <c:v>42892</c:v>
                </c:pt>
                <c:pt idx="65">
                  <c:v>42893</c:v>
                </c:pt>
                <c:pt idx="66">
                  <c:v>42894</c:v>
                </c:pt>
                <c:pt idx="67">
                  <c:v>42895</c:v>
                </c:pt>
                <c:pt idx="68">
                  <c:v>42896</c:v>
                </c:pt>
                <c:pt idx="69">
                  <c:v>42897</c:v>
                </c:pt>
                <c:pt idx="70">
                  <c:v>42898</c:v>
                </c:pt>
                <c:pt idx="71">
                  <c:v>42899</c:v>
                </c:pt>
                <c:pt idx="72">
                  <c:v>42900</c:v>
                </c:pt>
                <c:pt idx="73">
                  <c:v>42901</c:v>
                </c:pt>
                <c:pt idx="74">
                  <c:v>42902</c:v>
                </c:pt>
                <c:pt idx="75">
                  <c:v>42903</c:v>
                </c:pt>
                <c:pt idx="76">
                  <c:v>42904</c:v>
                </c:pt>
                <c:pt idx="77">
                  <c:v>42905</c:v>
                </c:pt>
                <c:pt idx="78">
                  <c:v>42906</c:v>
                </c:pt>
                <c:pt idx="79">
                  <c:v>42907</c:v>
                </c:pt>
                <c:pt idx="80">
                  <c:v>42908</c:v>
                </c:pt>
                <c:pt idx="81">
                  <c:v>42909</c:v>
                </c:pt>
                <c:pt idx="82">
                  <c:v>42910</c:v>
                </c:pt>
                <c:pt idx="83">
                  <c:v>42911</c:v>
                </c:pt>
                <c:pt idx="84">
                  <c:v>42912</c:v>
                </c:pt>
                <c:pt idx="85">
                  <c:v>42913</c:v>
                </c:pt>
                <c:pt idx="86">
                  <c:v>42914</c:v>
                </c:pt>
                <c:pt idx="87">
                  <c:v>42915</c:v>
                </c:pt>
                <c:pt idx="88">
                  <c:v>42916</c:v>
                </c:pt>
                <c:pt idx="89">
                  <c:v>42917</c:v>
                </c:pt>
                <c:pt idx="90">
                  <c:v>42918</c:v>
                </c:pt>
                <c:pt idx="91">
                  <c:v>42919</c:v>
                </c:pt>
                <c:pt idx="92">
                  <c:v>42920</c:v>
                </c:pt>
                <c:pt idx="93">
                  <c:v>42921</c:v>
                </c:pt>
                <c:pt idx="94">
                  <c:v>42922</c:v>
                </c:pt>
                <c:pt idx="95">
                  <c:v>42923</c:v>
                </c:pt>
                <c:pt idx="96">
                  <c:v>42924</c:v>
                </c:pt>
                <c:pt idx="97">
                  <c:v>42925</c:v>
                </c:pt>
                <c:pt idx="98">
                  <c:v>42926</c:v>
                </c:pt>
                <c:pt idx="99">
                  <c:v>42927</c:v>
                </c:pt>
                <c:pt idx="100">
                  <c:v>42928</c:v>
                </c:pt>
                <c:pt idx="101">
                  <c:v>42929</c:v>
                </c:pt>
                <c:pt idx="102">
                  <c:v>42930</c:v>
                </c:pt>
                <c:pt idx="103">
                  <c:v>42931</c:v>
                </c:pt>
                <c:pt idx="104">
                  <c:v>42932</c:v>
                </c:pt>
                <c:pt idx="105">
                  <c:v>42933</c:v>
                </c:pt>
                <c:pt idx="106">
                  <c:v>42934</c:v>
                </c:pt>
                <c:pt idx="107">
                  <c:v>42935</c:v>
                </c:pt>
                <c:pt idx="108">
                  <c:v>42936</c:v>
                </c:pt>
                <c:pt idx="109">
                  <c:v>42937</c:v>
                </c:pt>
                <c:pt idx="110">
                  <c:v>42938</c:v>
                </c:pt>
                <c:pt idx="111">
                  <c:v>42939</c:v>
                </c:pt>
                <c:pt idx="112">
                  <c:v>42940</c:v>
                </c:pt>
                <c:pt idx="113">
                  <c:v>42941</c:v>
                </c:pt>
                <c:pt idx="114">
                  <c:v>42942</c:v>
                </c:pt>
                <c:pt idx="115">
                  <c:v>42943</c:v>
                </c:pt>
                <c:pt idx="116">
                  <c:v>42944</c:v>
                </c:pt>
                <c:pt idx="117">
                  <c:v>42945</c:v>
                </c:pt>
                <c:pt idx="118">
                  <c:v>42946</c:v>
                </c:pt>
                <c:pt idx="119">
                  <c:v>42947</c:v>
                </c:pt>
                <c:pt idx="120">
                  <c:v>42948</c:v>
                </c:pt>
                <c:pt idx="121">
                  <c:v>42949</c:v>
                </c:pt>
                <c:pt idx="122">
                  <c:v>42950</c:v>
                </c:pt>
                <c:pt idx="123">
                  <c:v>42951</c:v>
                </c:pt>
                <c:pt idx="124">
                  <c:v>42952</c:v>
                </c:pt>
                <c:pt idx="125">
                  <c:v>42953</c:v>
                </c:pt>
                <c:pt idx="126">
                  <c:v>42954</c:v>
                </c:pt>
                <c:pt idx="127">
                  <c:v>42955</c:v>
                </c:pt>
                <c:pt idx="128">
                  <c:v>42956</c:v>
                </c:pt>
                <c:pt idx="129">
                  <c:v>42957</c:v>
                </c:pt>
                <c:pt idx="130">
                  <c:v>42958</c:v>
                </c:pt>
                <c:pt idx="131">
                  <c:v>42959</c:v>
                </c:pt>
                <c:pt idx="132">
                  <c:v>42960</c:v>
                </c:pt>
                <c:pt idx="133">
                  <c:v>42961</c:v>
                </c:pt>
                <c:pt idx="134">
                  <c:v>42962</c:v>
                </c:pt>
                <c:pt idx="135">
                  <c:v>42963</c:v>
                </c:pt>
                <c:pt idx="136">
                  <c:v>42964</c:v>
                </c:pt>
                <c:pt idx="137">
                  <c:v>42965</c:v>
                </c:pt>
                <c:pt idx="138">
                  <c:v>42966</c:v>
                </c:pt>
                <c:pt idx="139">
                  <c:v>42967</c:v>
                </c:pt>
                <c:pt idx="140">
                  <c:v>42968</c:v>
                </c:pt>
                <c:pt idx="141">
                  <c:v>42969</c:v>
                </c:pt>
                <c:pt idx="142">
                  <c:v>42970</c:v>
                </c:pt>
                <c:pt idx="143">
                  <c:v>42971</c:v>
                </c:pt>
                <c:pt idx="144">
                  <c:v>42972</c:v>
                </c:pt>
                <c:pt idx="145">
                  <c:v>42973</c:v>
                </c:pt>
                <c:pt idx="146">
                  <c:v>42974</c:v>
                </c:pt>
                <c:pt idx="147">
                  <c:v>42975</c:v>
                </c:pt>
                <c:pt idx="148">
                  <c:v>42976</c:v>
                </c:pt>
                <c:pt idx="149">
                  <c:v>42977</c:v>
                </c:pt>
                <c:pt idx="150">
                  <c:v>42978</c:v>
                </c:pt>
                <c:pt idx="151">
                  <c:v>42979</c:v>
                </c:pt>
                <c:pt idx="152">
                  <c:v>42980</c:v>
                </c:pt>
                <c:pt idx="153">
                  <c:v>42981</c:v>
                </c:pt>
                <c:pt idx="154">
                  <c:v>42982</c:v>
                </c:pt>
                <c:pt idx="155">
                  <c:v>42983</c:v>
                </c:pt>
                <c:pt idx="156">
                  <c:v>42984</c:v>
                </c:pt>
                <c:pt idx="157">
                  <c:v>42985</c:v>
                </c:pt>
                <c:pt idx="158">
                  <c:v>42986</c:v>
                </c:pt>
                <c:pt idx="159">
                  <c:v>42987</c:v>
                </c:pt>
                <c:pt idx="160">
                  <c:v>42988</c:v>
                </c:pt>
                <c:pt idx="161">
                  <c:v>42989</c:v>
                </c:pt>
                <c:pt idx="162">
                  <c:v>42990</c:v>
                </c:pt>
                <c:pt idx="163">
                  <c:v>42991</c:v>
                </c:pt>
                <c:pt idx="164">
                  <c:v>42992</c:v>
                </c:pt>
                <c:pt idx="165">
                  <c:v>42993</c:v>
                </c:pt>
                <c:pt idx="166">
                  <c:v>42994</c:v>
                </c:pt>
                <c:pt idx="167">
                  <c:v>42995</c:v>
                </c:pt>
                <c:pt idx="168">
                  <c:v>42996</c:v>
                </c:pt>
                <c:pt idx="169">
                  <c:v>42997</c:v>
                </c:pt>
                <c:pt idx="170">
                  <c:v>42998</c:v>
                </c:pt>
                <c:pt idx="171">
                  <c:v>42999</c:v>
                </c:pt>
                <c:pt idx="172">
                  <c:v>43000</c:v>
                </c:pt>
                <c:pt idx="173">
                  <c:v>43001</c:v>
                </c:pt>
                <c:pt idx="174">
                  <c:v>43002</c:v>
                </c:pt>
                <c:pt idx="175">
                  <c:v>43003</c:v>
                </c:pt>
                <c:pt idx="176">
                  <c:v>43004</c:v>
                </c:pt>
                <c:pt idx="177">
                  <c:v>43005</c:v>
                </c:pt>
                <c:pt idx="178">
                  <c:v>43006</c:v>
                </c:pt>
                <c:pt idx="179">
                  <c:v>43007</c:v>
                </c:pt>
                <c:pt idx="180">
                  <c:v>43008</c:v>
                </c:pt>
                <c:pt idx="181">
                  <c:v>43009</c:v>
                </c:pt>
                <c:pt idx="182">
                  <c:v>43010</c:v>
                </c:pt>
                <c:pt idx="183">
                  <c:v>43011</c:v>
                </c:pt>
                <c:pt idx="184">
                  <c:v>43012</c:v>
                </c:pt>
                <c:pt idx="185">
                  <c:v>43013</c:v>
                </c:pt>
                <c:pt idx="186">
                  <c:v>43014</c:v>
                </c:pt>
                <c:pt idx="187">
                  <c:v>43015</c:v>
                </c:pt>
                <c:pt idx="188">
                  <c:v>43016</c:v>
                </c:pt>
                <c:pt idx="189">
                  <c:v>43017</c:v>
                </c:pt>
                <c:pt idx="190">
                  <c:v>43018</c:v>
                </c:pt>
                <c:pt idx="191">
                  <c:v>43019</c:v>
                </c:pt>
                <c:pt idx="192">
                  <c:v>43020</c:v>
                </c:pt>
                <c:pt idx="193">
                  <c:v>43021</c:v>
                </c:pt>
                <c:pt idx="194">
                  <c:v>43022</c:v>
                </c:pt>
                <c:pt idx="195">
                  <c:v>43023</c:v>
                </c:pt>
                <c:pt idx="196">
                  <c:v>43024</c:v>
                </c:pt>
                <c:pt idx="197">
                  <c:v>43025</c:v>
                </c:pt>
                <c:pt idx="198">
                  <c:v>43026</c:v>
                </c:pt>
                <c:pt idx="199">
                  <c:v>43027</c:v>
                </c:pt>
                <c:pt idx="200">
                  <c:v>43028</c:v>
                </c:pt>
                <c:pt idx="201">
                  <c:v>43029</c:v>
                </c:pt>
                <c:pt idx="202">
                  <c:v>43030</c:v>
                </c:pt>
                <c:pt idx="203">
                  <c:v>43031</c:v>
                </c:pt>
                <c:pt idx="204">
                  <c:v>43032</c:v>
                </c:pt>
                <c:pt idx="205">
                  <c:v>43033</c:v>
                </c:pt>
                <c:pt idx="206">
                  <c:v>43034</c:v>
                </c:pt>
                <c:pt idx="207">
                  <c:v>43035</c:v>
                </c:pt>
                <c:pt idx="208">
                  <c:v>43036</c:v>
                </c:pt>
                <c:pt idx="209">
                  <c:v>43037</c:v>
                </c:pt>
                <c:pt idx="210">
                  <c:v>43038</c:v>
                </c:pt>
                <c:pt idx="211">
                  <c:v>43039</c:v>
                </c:pt>
                <c:pt idx="212">
                  <c:v>43040</c:v>
                </c:pt>
                <c:pt idx="213">
                  <c:v>43041</c:v>
                </c:pt>
                <c:pt idx="214">
                  <c:v>43042</c:v>
                </c:pt>
                <c:pt idx="215">
                  <c:v>43043</c:v>
                </c:pt>
                <c:pt idx="216">
                  <c:v>43044</c:v>
                </c:pt>
                <c:pt idx="217">
                  <c:v>43045</c:v>
                </c:pt>
                <c:pt idx="218">
                  <c:v>43046</c:v>
                </c:pt>
                <c:pt idx="219">
                  <c:v>43047</c:v>
                </c:pt>
                <c:pt idx="220">
                  <c:v>43048</c:v>
                </c:pt>
                <c:pt idx="221">
                  <c:v>43049</c:v>
                </c:pt>
                <c:pt idx="222">
                  <c:v>43050</c:v>
                </c:pt>
                <c:pt idx="223">
                  <c:v>43051</c:v>
                </c:pt>
                <c:pt idx="224">
                  <c:v>43052</c:v>
                </c:pt>
                <c:pt idx="225">
                  <c:v>43053</c:v>
                </c:pt>
                <c:pt idx="226">
                  <c:v>43054</c:v>
                </c:pt>
                <c:pt idx="227">
                  <c:v>43055</c:v>
                </c:pt>
                <c:pt idx="228">
                  <c:v>43056</c:v>
                </c:pt>
                <c:pt idx="229">
                  <c:v>43057</c:v>
                </c:pt>
                <c:pt idx="230">
                  <c:v>43058</c:v>
                </c:pt>
                <c:pt idx="231">
                  <c:v>43059</c:v>
                </c:pt>
                <c:pt idx="232">
                  <c:v>43060</c:v>
                </c:pt>
                <c:pt idx="233">
                  <c:v>43061</c:v>
                </c:pt>
                <c:pt idx="234">
                  <c:v>43062</c:v>
                </c:pt>
                <c:pt idx="235">
                  <c:v>43063</c:v>
                </c:pt>
                <c:pt idx="236">
                  <c:v>43064</c:v>
                </c:pt>
                <c:pt idx="237">
                  <c:v>43065</c:v>
                </c:pt>
                <c:pt idx="238">
                  <c:v>43066</c:v>
                </c:pt>
                <c:pt idx="239">
                  <c:v>43067</c:v>
                </c:pt>
                <c:pt idx="240">
                  <c:v>43068</c:v>
                </c:pt>
                <c:pt idx="241">
                  <c:v>43069</c:v>
                </c:pt>
                <c:pt idx="242">
                  <c:v>43070</c:v>
                </c:pt>
                <c:pt idx="243">
                  <c:v>43071</c:v>
                </c:pt>
                <c:pt idx="244">
                  <c:v>43072</c:v>
                </c:pt>
                <c:pt idx="245">
                  <c:v>43073</c:v>
                </c:pt>
                <c:pt idx="246">
                  <c:v>43074</c:v>
                </c:pt>
                <c:pt idx="247">
                  <c:v>43075</c:v>
                </c:pt>
                <c:pt idx="248">
                  <c:v>43076</c:v>
                </c:pt>
                <c:pt idx="249">
                  <c:v>43077</c:v>
                </c:pt>
                <c:pt idx="250">
                  <c:v>43078</c:v>
                </c:pt>
                <c:pt idx="251">
                  <c:v>43079</c:v>
                </c:pt>
                <c:pt idx="252">
                  <c:v>43080</c:v>
                </c:pt>
                <c:pt idx="253">
                  <c:v>43081</c:v>
                </c:pt>
                <c:pt idx="254">
                  <c:v>43082</c:v>
                </c:pt>
                <c:pt idx="255">
                  <c:v>43083</c:v>
                </c:pt>
                <c:pt idx="256">
                  <c:v>43084</c:v>
                </c:pt>
                <c:pt idx="257">
                  <c:v>43085</c:v>
                </c:pt>
                <c:pt idx="258">
                  <c:v>43086</c:v>
                </c:pt>
                <c:pt idx="259">
                  <c:v>43087</c:v>
                </c:pt>
                <c:pt idx="260">
                  <c:v>43088</c:v>
                </c:pt>
                <c:pt idx="261">
                  <c:v>43089</c:v>
                </c:pt>
                <c:pt idx="262">
                  <c:v>43090</c:v>
                </c:pt>
                <c:pt idx="263">
                  <c:v>43091</c:v>
                </c:pt>
                <c:pt idx="264">
                  <c:v>43092</c:v>
                </c:pt>
                <c:pt idx="265">
                  <c:v>43093</c:v>
                </c:pt>
                <c:pt idx="266">
                  <c:v>43094</c:v>
                </c:pt>
                <c:pt idx="267">
                  <c:v>43095</c:v>
                </c:pt>
                <c:pt idx="268">
                  <c:v>43096</c:v>
                </c:pt>
                <c:pt idx="269">
                  <c:v>43097</c:v>
                </c:pt>
                <c:pt idx="270">
                  <c:v>43098</c:v>
                </c:pt>
                <c:pt idx="271">
                  <c:v>43099</c:v>
                </c:pt>
                <c:pt idx="272">
                  <c:v>43100</c:v>
                </c:pt>
                <c:pt idx="273">
                  <c:v>43101</c:v>
                </c:pt>
                <c:pt idx="274">
                  <c:v>43102</c:v>
                </c:pt>
                <c:pt idx="275">
                  <c:v>43103</c:v>
                </c:pt>
                <c:pt idx="276">
                  <c:v>43104</c:v>
                </c:pt>
                <c:pt idx="277">
                  <c:v>43105</c:v>
                </c:pt>
                <c:pt idx="278">
                  <c:v>43106</c:v>
                </c:pt>
                <c:pt idx="279">
                  <c:v>43107</c:v>
                </c:pt>
                <c:pt idx="280">
                  <c:v>43108</c:v>
                </c:pt>
                <c:pt idx="281">
                  <c:v>43109</c:v>
                </c:pt>
                <c:pt idx="282">
                  <c:v>43110</c:v>
                </c:pt>
                <c:pt idx="283">
                  <c:v>43111</c:v>
                </c:pt>
                <c:pt idx="284">
                  <c:v>43112</c:v>
                </c:pt>
                <c:pt idx="285">
                  <c:v>43113</c:v>
                </c:pt>
                <c:pt idx="286">
                  <c:v>43114</c:v>
                </c:pt>
                <c:pt idx="287">
                  <c:v>43115</c:v>
                </c:pt>
                <c:pt idx="288">
                  <c:v>43116</c:v>
                </c:pt>
                <c:pt idx="289">
                  <c:v>43117</c:v>
                </c:pt>
                <c:pt idx="290">
                  <c:v>43118</c:v>
                </c:pt>
                <c:pt idx="291">
                  <c:v>43119</c:v>
                </c:pt>
                <c:pt idx="292">
                  <c:v>43120</c:v>
                </c:pt>
                <c:pt idx="293">
                  <c:v>43121</c:v>
                </c:pt>
                <c:pt idx="294">
                  <c:v>43122</c:v>
                </c:pt>
                <c:pt idx="295">
                  <c:v>43123</c:v>
                </c:pt>
                <c:pt idx="296">
                  <c:v>43124</c:v>
                </c:pt>
                <c:pt idx="297">
                  <c:v>43125</c:v>
                </c:pt>
                <c:pt idx="298">
                  <c:v>43126</c:v>
                </c:pt>
                <c:pt idx="299">
                  <c:v>43127</c:v>
                </c:pt>
                <c:pt idx="300">
                  <c:v>43128</c:v>
                </c:pt>
                <c:pt idx="301">
                  <c:v>43129</c:v>
                </c:pt>
                <c:pt idx="302">
                  <c:v>43130</c:v>
                </c:pt>
                <c:pt idx="303">
                  <c:v>43131</c:v>
                </c:pt>
                <c:pt idx="304">
                  <c:v>43132</c:v>
                </c:pt>
                <c:pt idx="305">
                  <c:v>43133</c:v>
                </c:pt>
                <c:pt idx="306">
                  <c:v>43134</c:v>
                </c:pt>
                <c:pt idx="307">
                  <c:v>43135</c:v>
                </c:pt>
                <c:pt idx="308">
                  <c:v>43136</c:v>
                </c:pt>
                <c:pt idx="309">
                  <c:v>43137</c:v>
                </c:pt>
                <c:pt idx="310">
                  <c:v>43138</c:v>
                </c:pt>
                <c:pt idx="311">
                  <c:v>43139</c:v>
                </c:pt>
                <c:pt idx="312">
                  <c:v>43140</c:v>
                </c:pt>
                <c:pt idx="313">
                  <c:v>43141</c:v>
                </c:pt>
                <c:pt idx="314">
                  <c:v>43142</c:v>
                </c:pt>
                <c:pt idx="315">
                  <c:v>43143</c:v>
                </c:pt>
                <c:pt idx="316">
                  <c:v>43144</c:v>
                </c:pt>
                <c:pt idx="317">
                  <c:v>43145</c:v>
                </c:pt>
                <c:pt idx="318">
                  <c:v>43146</c:v>
                </c:pt>
                <c:pt idx="319">
                  <c:v>43147</c:v>
                </c:pt>
                <c:pt idx="320">
                  <c:v>43148</c:v>
                </c:pt>
                <c:pt idx="321">
                  <c:v>43149</c:v>
                </c:pt>
                <c:pt idx="322">
                  <c:v>43150</c:v>
                </c:pt>
                <c:pt idx="323">
                  <c:v>43151</c:v>
                </c:pt>
                <c:pt idx="324">
                  <c:v>43152</c:v>
                </c:pt>
                <c:pt idx="325">
                  <c:v>43153</c:v>
                </c:pt>
                <c:pt idx="326">
                  <c:v>43154</c:v>
                </c:pt>
                <c:pt idx="327">
                  <c:v>43155</c:v>
                </c:pt>
                <c:pt idx="328">
                  <c:v>43156</c:v>
                </c:pt>
                <c:pt idx="329">
                  <c:v>43157</c:v>
                </c:pt>
                <c:pt idx="330">
                  <c:v>43158</c:v>
                </c:pt>
                <c:pt idx="331">
                  <c:v>43159</c:v>
                </c:pt>
              </c:numCache>
            </c:numRef>
          </c:cat>
          <c:val>
            <c:numRef>
              <c:f>'SUIDs by Month'!$E$2:$E$337</c:f>
              <c:numCache>
                <c:formatCode>General</c:formatCode>
                <c:ptCount val="336"/>
                <c:pt idx="0">
                  <c:v>68</c:v>
                </c:pt>
                <c:pt idx="1">
                  <c:v>6055</c:v>
                </c:pt>
                <c:pt idx="2">
                  <c:v>0</c:v>
                </c:pt>
                <c:pt idx="3">
                  <c:v>0</c:v>
                </c:pt>
                <c:pt idx="4">
                  <c:v>0</c:v>
                </c:pt>
                <c:pt idx="5">
                  <c:v>1</c:v>
                </c:pt>
                <c:pt idx="6">
                  <c:v>0</c:v>
                </c:pt>
                <c:pt idx="7" formatCode="0">
                  <c:v>5694</c:v>
                </c:pt>
                <c:pt idx="8" formatCode="0">
                  <c:v>3825</c:v>
                </c:pt>
                <c:pt idx="9" formatCode="0">
                  <c:v>4006</c:v>
                </c:pt>
                <c:pt idx="10" formatCode="0">
                  <c:v>1712</c:v>
                </c:pt>
                <c:pt idx="11" formatCode="0">
                  <c:v>6214</c:v>
                </c:pt>
                <c:pt idx="12" formatCode="0">
                  <c:v>1</c:v>
                </c:pt>
                <c:pt idx="13" formatCode="0">
                  <c:v>0</c:v>
                </c:pt>
                <c:pt idx="14" formatCode="0">
                  <c:v>3</c:v>
                </c:pt>
                <c:pt idx="15" formatCode="0">
                  <c:v>716</c:v>
                </c:pt>
                <c:pt idx="16" formatCode="0">
                  <c:v>530</c:v>
                </c:pt>
                <c:pt idx="17" formatCode="0">
                  <c:v>1093</c:v>
                </c:pt>
                <c:pt idx="18" formatCode="0">
                  <c:v>5045</c:v>
                </c:pt>
                <c:pt idx="19" formatCode="0">
                  <c:v>17</c:v>
                </c:pt>
                <c:pt idx="20" formatCode="0">
                  <c:v>17</c:v>
                </c:pt>
                <c:pt idx="21" formatCode="0">
                  <c:v>14</c:v>
                </c:pt>
                <c:pt idx="22" formatCode="0">
                  <c:v>48</c:v>
                </c:pt>
                <c:pt idx="23" formatCode="0">
                  <c:v>7</c:v>
                </c:pt>
                <c:pt idx="24" formatCode="0">
                  <c:v>69</c:v>
                </c:pt>
                <c:pt idx="25" formatCode="0">
                  <c:v>4767</c:v>
                </c:pt>
                <c:pt idx="26" formatCode="0">
                  <c:v>22</c:v>
                </c:pt>
                <c:pt idx="27" formatCode="0">
                  <c:v>22</c:v>
                </c:pt>
                <c:pt idx="28" formatCode="0">
                  <c:v>41</c:v>
                </c:pt>
                <c:pt idx="29" formatCode="0">
                  <c:v>13</c:v>
                </c:pt>
                <c:pt idx="30" formatCode="0">
                  <c:v>18</c:v>
                </c:pt>
                <c:pt idx="31" formatCode="0">
                  <c:v>4</c:v>
                </c:pt>
                <c:pt idx="32" formatCode="0">
                  <c:v>18</c:v>
                </c:pt>
                <c:pt idx="33" formatCode="0">
                  <c:v>5</c:v>
                </c:pt>
                <c:pt idx="34" formatCode="0">
                  <c:v>14</c:v>
                </c:pt>
                <c:pt idx="35" formatCode="0">
                  <c:v>255</c:v>
                </c:pt>
                <c:pt idx="36" formatCode="0">
                  <c:v>209</c:v>
                </c:pt>
                <c:pt idx="37" formatCode="0">
                  <c:v>249</c:v>
                </c:pt>
                <c:pt idx="38" formatCode="0">
                  <c:v>187</c:v>
                </c:pt>
                <c:pt idx="39" formatCode="0">
                  <c:v>253</c:v>
                </c:pt>
                <c:pt idx="40" formatCode="0">
                  <c:v>106</c:v>
                </c:pt>
                <c:pt idx="41" formatCode="0">
                  <c:v>19</c:v>
                </c:pt>
                <c:pt idx="42" formatCode="0">
                  <c:v>367</c:v>
                </c:pt>
                <c:pt idx="43" formatCode="0">
                  <c:v>282</c:v>
                </c:pt>
                <c:pt idx="44" formatCode="0">
                  <c:v>6049</c:v>
                </c:pt>
                <c:pt idx="45" formatCode="0">
                  <c:v>178</c:v>
                </c:pt>
                <c:pt idx="46" formatCode="0">
                  <c:v>165</c:v>
                </c:pt>
                <c:pt idx="47" formatCode="0">
                  <c:v>20</c:v>
                </c:pt>
                <c:pt idx="48" formatCode="0">
                  <c:v>13</c:v>
                </c:pt>
                <c:pt idx="49" formatCode="0">
                  <c:v>6055</c:v>
                </c:pt>
                <c:pt idx="50" formatCode="0">
                  <c:v>478</c:v>
                </c:pt>
                <c:pt idx="51" formatCode="0">
                  <c:v>3652</c:v>
                </c:pt>
                <c:pt idx="52" formatCode="0">
                  <c:v>7294</c:v>
                </c:pt>
                <c:pt idx="53" formatCode="0">
                  <c:v>1850</c:v>
                </c:pt>
                <c:pt idx="54" formatCode="0">
                  <c:v>165</c:v>
                </c:pt>
                <c:pt idx="55" formatCode="0">
                  <c:v>2</c:v>
                </c:pt>
                <c:pt idx="56" formatCode="0">
                  <c:v>2092</c:v>
                </c:pt>
                <c:pt idx="57" formatCode="0">
                  <c:v>18606</c:v>
                </c:pt>
                <c:pt idx="58" formatCode="0">
                  <c:v>16895</c:v>
                </c:pt>
                <c:pt idx="59" formatCode="0">
                  <c:v>210</c:v>
                </c:pt>
                <c:pt idx="60" formatCode="0">
                  <c:v>160</c:v>
                </c:pt>
                <c:pt idx="61" formatCode="0">
                  <c:v>6</c:v>
                </c:pt>
                <c:pt idx="62" formatCode="0">
                  <c:v>14</c:v>
                </c:pt>
                <c:pt idx="63" formatCode="0">
                  <c:v>405</c:v>
                </c:pt>
                <c:pt idx="64" formatCode="0">
                  <c:v>158</c:v>
                </c:pt>
                <c:pt idx="65" formatCode="0">
                  <c:v>166</c:v>
                </c:pt>
                <c:pt idx="66" formatCode="0">
                  <c:v>3343</c:v>
                </c:pt>
                <c:pt idx="67" formatCode="0">
                  <c:v>6549</c:v>
                </c:pt>
                <c:pt idx="68" formatCode="0">
                  <c:v>4968</c:v>
                </c:pt>
                <c:pt idx="69" formatCode="0">
                  <c:v>11722</c:v>
                </c:pt>
                <c:pt idx="70" formatCode="0">
                  <c:v>10751</c:v>
                </c:pt>
                <c:pt idx="71" formatCode="0">
                  <c:v>212</c:v>
                </c:pt>
                <c:pt idx="72" formatCode="0">
                  <c:v>284</c:v>
                </c:pt>
                <c:pt idx="73" formatCode="0">
                  <c:v>359</c:v>
                </c:pt>
                <c:pt idx="74" formatCode="0">
                  <c:v>218</c:v>
                </c:pt>
                <c:pt idx="75" formatCode="0">
                  <c:v>79</c:v>
                </c:pt>
                <c:pt idx="76" formatCode="0">
                  <c:v>2</c:v>
                </c:pt>
                <c:pt idx="77" formatCode="0">
                  <c:v>3676</c:v>
                </c:pt>
                <c:pt idx="78" formatCode="0">
                  <c:v>6436</c:v>
                </c:pt>
                <c:pt idx="79" formatCode="0">
                  <c:v>174</c:v>
                </c:pt>
                <c:pt idx="80" formatCode="0">
                  <c:v>268</c:v>
                </c:pt>
                <c:pt idx="81" formatCode="0">
                  <c:v>422</c:v>
                </c:pt>
                <c:pt idx="82" formatCode="0">
                  <c:v>25</c:v>
                </c:pt>
                <c:pt idx="83" formatCode="0">
                  <c:v>45</c:v>
                </c:pt>
                <c:pt idx="84" formatCode="0">
                  <c:v>247</c:v>
                </c:pt>
                <c:pt idx="85" formatCode="0">
                  <c:v>182</c:v>
                </c:pt>
                <c:pt idx="86" formatCode="0">
                  <c:v>300</c:v>
                </c:pt>
                <c:pt idx="87" formatCode="0">
                  <c:v>154</c:v>
                </c:pt>
                <c:pt idx="88" formatCode="0">
                  <c:v>144</c:v>
                </c:pt>
                <c:pt idx="89" formatCode="0">
                  <c:v>7</c:v>
                </c:pt>
                <c:pt idx="90" formatCode="0">
                  <c:v>16</c:v>
                </c:pt>
                <c:pt idx="91" formatCode="0">
                  <c:v>103</c:v>
                </c:pt>
                <c:pt idx="92" formatCode="0">
                  <c:v>8</c:v>
                </c:pt>
                <c:pt idx="93" formatCode="0">
                  <c:v>115</c:v>
                </c:pt>
                <c:pt idx="94" formatCode="0">
                  <c:v>234</c:v>
                </c:pt>
                <c:pt idx="95" formatCode="0">
                  <c:v>256</c:v>
                </c:pt>
                <c:pt idx="96" formatCode="0">
                  <c:v>10</c:v>
                </c:pt>
                <c:pt idx="97" formatCode="0">
                  <c:v>9</c:v>
                </c:pt>
                <c:pt idx="98" formatCode="0">
                  <c:v>180</c:v>
                </c:pt>
                <c:pt idx="99" formatCode="0">
                  <c:v>311</c:v>
                </c:pt>
                <c:pt idx="100" formatCode="0">
                  <c:v>265</c:v>
                </c:pt>
                <c:pt idx="101" formatCode="0">
                  <c:v>146</c:v>
                </c:pt>
                <c:pt idx="102" formatCode="0">
                  <c:v>7953</c:v>
                </c:pt>
                <c:pt idx="103" formatCode="0">
                  <c:v>31</c:v>
                </c:pt>
                <c:pt idx="104" formatCode="0">
                  <c:v>116</c:v>
                </c:pt>
                <c:pt idx="105" formatCode="0">
                  <c:v>762</c:v>
                </c:pt>
                <c:pt idx="106" formatCode="0">
                  <c:v>223</c:v>
                </c:pt>
                <c:pt idx="107" formatCode="0">
                  <c:v>3736</c:v>
                </c:pt>
                <c:pt idx="108" formatCode="0">
                  <c:v>6768</c:v>
                </c:pt>
                <c:pt idx="109" formatCode="0">
                  <c:v>9252</c:v>
                </c:pt>
                <c:pt idx="110" formatCode="0">
                  <c:v>12</c:v>
                </c:pt>
                <c:pt idx="111" formatCode="0">
                  <c:v>308</c:v>
                </c:pt>
                <c:pt idx="112" formatCode="0">
                  <c:v>623</c:v>
                </c:pt>
                <c:pt idx="113" formatCode="0">
                  <c:v>339</c:v>
                </c:pt>
                <c:pt idx="114" formatCode="0">
                  <c:v>279</c:v>
                </c:pt>
                <c:pt idx="115" formatCode="0">
                  <c:v>13</c:v>
                </c:pt>
                <c:pt idx="116" formatCode="0">
                  <c:v>23</c:v>
                </c:pt>
                <c:pt idx="117" formatCode="0">
                  <c:v>29</c:v>
                </c:pt>
                <c:pt idx="118" formatCode="0">
                  <c:v>528</c:v>
                </c:pt>
                <c:pt idx="119" formatCode="0">
                  <c:v>6</c:v>
                </c:pt>
                <c:pt idx="120" formatCode="0">
                  <c:v>243</c:v>
                </c:pt>
                <c:pt idx="121" formatCode="0">
                  <c:v>159</c:v>
                </c:pt>
                <c:pt idx="122" formatCode="0">
                  <c:v>181</c:v>
                </c:pt>
                <c:pt idx="123" formatCode="0">
                  <c:v>198</c:v>
                </c:pt>
                <c:pt idx="124" formatCode="0">
                  <c:v>15547</c:v>
                </c:pt>
                <c:pt idx="125" formatCode="0">
                  <c:v>732</c:v>
                </c:pt>
                <c:pt idx="126" formatCode="0">
                  <c:v>386</c:v>
                </c:pt>
                <c:pt idx="127" formatCode="0">
                  <c:v>224</c:v>
                </c:pt>
                <c:pt idx="128" formatCode="0">
                  <c:v>386</c:v>
                </c:pt>
                <c:pt idx="129" formatCode="0">
                  <c:v>184</c:v>
                </c:pt>
                <c:pt idx="130" formatCode="0">
                  <c:v>139</c:v>
                </c:pt>
                <c:pt idx="131" formatCode="0">
                  <c:v>272</c:v>
                </c:pt>
                <c:pt idx="132" formatCode="0">
                  <c:v>8</c:v>
                </c:pt>
                <c:pt idx="133" formatCode="0">
                  <c:v>213</c:v>
                </c:pt>
                <c:pt idx="134" formatCode="0">
                  <c:v>361</c:v>
                </c:pt>
                <c:pt idx="135" formatCode="0">
                  <c:v>171</c:v>
                </c:pt>
                <c:pt idx="136" formatCode="0">
                  <c:v>226</c:v>
                </c:pt>
                <c:pt idx="137" formatCode="0">
                  <c:v>532</c:v>
                </c:pt>
                <c:pt idx="138" formatCode="0">
                  <c:v>10</c:v>
                </c:pt>
                <c:pt idx="139" formatCode="0">
                  <c:v>11</c:v>
                </c:pt>
                <c:pt idx="140" formatCode="0">
                  <c:v>167</c:v>
                </c:pt>
                <c:pt idx="141" formatCode="0">
                  <c:v>198</c:v>
                </c:pt>
                <c:pt idx="142" formatCode="0">
                  <c:v>6885</c:v>
                </c:pt>
                <c:pt idx="143" formatCode="0">
                  <c:v>343</c:v>
                </c:pt>
                <c:pt idx="144" formatCode="0">
                  <c:v>137</c:v>
                </c:pt>
                <c:pt idx="145" formatCode="0">
                  <c:v>36</c:v>
                </c:pt>
                <c:pt idx="146" formatCode="0">
                  <c:v>11</c:v>
                </c:pt>
                <c:pt idx="147" formatCode="0">
                  <c:v>52</c:v>
                </c:pt>
                <c:pt idx="148" formatCode="0">
                  <c:v>185</c:v>
                </c:pt>
                <c:pt idx="149" formatCode="0">
                  <c:v>252</c:v>
                </c:pt>
                <c:pt idx="150" formatCode="0">
                  <c:v>25</c:v>
                </c:pt>
                <c:pt idx="151" formatCode="0">
                  <c:v>6</c:v>
                </c:pt>
                <c:pt idx="152" formatCode="0">
                  <c:v>21</c:v>
                </c:pt>
                <c:pt idx="153" formatCode="0">
                  <c:v>19</c:v>
                </c:pt>
                <c:pt idx="154" formatCode="0">
                  <c:v>11</c:v>
                </c:pt>
                <c:pt idx="155" formatCode="0">
                  <c:v>3</c:v>
                </c:pt>
                <c:pt idx="156" formatCode="0">
                  <c:v>46</c:v>
                </c:pt>
                <c:pt idx="157" formatCode="0">
                  <c:v>1598</c:v>
                </c:pt>
                <c:pt idx="158" formatCode="0">
                  <c:v>82</c:v>
                </c:pt>
                <c:pt idx="159" formatCode="0">
                  <c:v>31</c:v>
                </c:pt>
                <c:pt idx="160" formatCode="0">
                  <c:v>0</c:v>
                </c:pt>
                <c:pt idx="161" formatCode="0">
                  <c:v>34</c:v>
                </c:pt>
                <c:pt idx="162" formatCode="0">
                  <c:v>165</c:v>
                </c:pt>
                <c:pt idx="163" formatCode="0">
                  <c:v>189</c:v>
                </c:pt>
                <c:pt idx="164" formatCode="0">
                  <c:v>104</c:v>
                </c:pt>
                <c:pt idx="165" formatCode="0">
                  <c:v>12</c:v>
                </c:pt>
                <c:pt idx="166" formatCode="0">
                  <c:v>28</c:v>
                </c:pt>
                <c:pt idx="167" formatCode="0">
                  <c:v>12</c:v>
                </c:pt>
                <c:pt idx="168" formatCode="0">
                  <c:v>121</c:v>
                </c:pt>
                <c:pt idx="169" formatCode="0">
                  <c:v>167</c:v>
                </c:pt>
                <c:pt idx="170" formatCode="0">
                  <c:v>173</c:v>
                </c:pt>
                <c:pt idx="171" formatCode="0">
                  <c:v>162</c:v>
                </c:pt>
                <c:pt idx="172" formatCode="0">
                  <c:v>152</c:v>
                </c:pt>
                <c:pt idx="173" formatCode="0">
                  <c:v>19</c:v>
                </c:pt>
                <c:pt idx="174" formatCode="0">
                  <c:v>12</c:v>
                </c:pt>
                <c:pt idx="175" formatCode="0">
                  <c:v>37</c:v>
                </c:pt>
                <c:pt idx="176" formatCode="0">
                  <c:v>128</c:v>
                </c:pt>
                <c:pt idx="177" formatCode="0">
                  <c:v>223</c:v>
                </c:pt>
                <c:pt idx="178" formatCode="0">
                  <c:v>168</c:v>
                </c:pt>
                <c:pt idx="179" formatCode="0">
                  <c:v>100</c:v>
                </c:pt>
                <c:pt idx="180" formatCode="0">
                  <c:v>13</c:v>
                </c:pt>
                <c:pt idx="181" formatCode="0">
                  <c:v>24</c:v>
                </c:pt>
                <c:pt idx="182" formatCode="0">
                  <c:v>24</c:v>
                </c:pt>
                <c:pt idx="183" formatCode="0">
                  <c:v>314</c:v>
                </c:pt>
                <c:pt idx="184" formatCode="0">
                  <c:v>205</c:v>
                </c:pt>
                <c:pt idx="185" formatCode="0">
                  <c:v>30</c:v>
                </c:pt>
                <c:pt idx="186" formatCode="0">
                  <c:v>71</c:v>
                </c:pt>
                <c:pt idx="187" formatCode="0">
                  <c:v>40</c:v>
                </c:pt>
                <c:pt idx="188" formatCode="0">
                  <c:v>6</c:v>
                </c:pt>
                <c:pt idx="189" formatCode="0">
                  <c:v>94</c:v>
                </c:pt>
                <c:pt idx="190" formatCode="0">
                  <c:v>377</c:v>
                </c:pt>
                <c:pt idx="191" formatCode="0">
                  <c:v>429</c:v>
                </c:pt>
                <c:pt idx="192" formatCode="0">
                  <c:v>265</c:v>
                </c:pt>
                <c:pt idx="193" formatCode="0">
                  <c:v>150</c:v>
                </c:pt>
                <c:pt idx="194" formatCode="0">
                  <c:v>21</c:v>
                </c:pt>
                <c:pt idx="195" formatCode="0">
                  <c:v>26</c:v>
                </c:pt>
                <c:pt idx="196" formatCode="0">
                  <c:v>193</c:v>
                </c:pt>
                <c:pt idx="197" formatCode="0">
                  <c:v>219</c:v>
                </c:pt>
                <c:pt idx="198" formatCode="0">
                  <c:v>368</c:v>
                </c:pt>
                <c:pt idx="199" formatCode="0">
                  <c:v>537</c:v>
                </c:pt>
                <c:pt idx="200" formatCode="0">
                  <c:v>222</c:v>
                </c:pt>
                <c:pt idx="201" formatCode="0">
                  <c:v>4</c:v>
                </c:pt>
                <c:pt idx="202" formatCode="0">
                  <c:v>24</c:v>
                </c:pt>
                <c:pt idx="203" formatCode="0">
                  <c:v>187</c:v>
                </c:pt>
                <c:pt idx="204" formatCode="0">
                  <c:v>1304</c:v>
                </c:pt>
                <c:pt idx="205" formatCode="0">
                  <c:v>570</c:v>
                </c:pt>
                <c:pt idx="206" formatCode="0">
                  <c:v>5567</c:v>
                </c:pt>
                <c:pt idx="207" formatCode="0">
                  <c:v>4824</c:v>
                </c:pt>
                <c:pt idx="208" formatCode="0">
                  <c:v>5410</c:v>
                </c:pt>
                <c:pt idx="209" formatCode="0">
                  <c:v>5444</c:v>
                </c:pt>
                <c:pt idx="210" formatCode="0">
                  <c:v>4376</c:v>
                </c:pt>
                <c:pt idx="211" formatCode="0">
                  <c:v>75</c:v>
                </c:pt>
                <c:pt idx="212" formatCode="0">
                  <c:v>759</c:v>
                </c:pt>
                <c:pt idx="213" formatCode="0">
                  <c:v>37</c:v>
                </c:pt>
                <c:pt idx="214" formatCode="0">
                  <c:v>253</c:v>
                </c:pt>
                <c:pt idx="215" formatCode="0">
                  <c:v>84</c:v>
                </c:pt>
                <c:pt idx="216" formatCode="0">
                  <c:v>158</c:v>
                </c:pt>
                <c:pt idx="217" formatCode="0">
                  <c:v>182</c:v>
                </c:pt>
                <c:pt idx="218" formatCode="0">
                  <c:v>340</c:v>
                </c:pt>
                <c:pt idx="219" formatCode="0">
                  <c:v>186</c:v>
                </c:pt>
                <c:pt idx="220" formatCode="0">
                  <c:v>398</c:v>
                </c:pt>
                <c:pt idx="221" formatCode="0">
                  <c:v>344</c:v>
                </c:pt>
                <c:pt idx="222" formatCode="0">
                  <c:v>9</c:v>
                </c:pt>
                <c:pt idx="223" formatCode="0">
                  <c:v>9</c:v>
                </c:pt>
                <c:pt idx="224" formatCode="0">
                  <c:v>228</c:v>
                </c:pt>
                <c:pt idx="225" formatCode="0">
                  <c:v>213</c:v>
                </c:pt>
                <c:pt idx="226" formatCode="0">
                  <c:v>213</c:v>
                </c:pt>
                <c:pt idx="227" formatCode="0">
                  <c:v>189</c:v>
                </c:pt>
                <c:pt idx="228" formatCode="0">
                  <c:v>256</c:v>
                </c:pt>
                <c:pt idx="229" formatCode="0">
                  <c:v>12</c:v>
                </c:pt>
                <c:pt idx="230" formatCode="0">
                  <c:v>2</c:v>
                </c:pt>
                <c:pt idx="231" formatCode="0">
                  <c:v>150</c:v>
                </c:pt>
                <c:pt idx="232" formatCode="0">
                  <c:v>272</c:v>
                </c:pt>
                <c:pt idx="233" formatCode="0">
                  <c:v>453</c:v>
                </c:pt>
                <c:pt idx="234" formatCode="0">
                  <c:v>38</c:v>
                </c:pt>
                <c:pt idx="235" formatCode="0">
                  <c:v>2</c:v>
                </c:pt>
                <c:pt idx="236" formatCode="0">
                  <c:v>26</c:v>
                </c:pt>
                <c:pt idx="237" formatCode="0">
                  <c:v>145</c:v>
                </c:pt>
                <c:pt idx="238" formatCode="0">
                  <c:v>136</c:v>
                </c:pt>
                <c:pt idx="239" formatCode="0">
                  <c:v>35</c:v>
                </c:pt>
                <c:pt idx="240" formatCode="0">
                  <c:v>514</c:v>
                </c:pt>
                <c:pt idx="241" formatCode="0">
                  <c:v>108</c:v>
                </c:pt>
                <c:pt idx="242" formatCode="0">
                  <c:v>282</c:v>
                </c:pt>
                <c:pt idx="243" formatCode="0">
                  <c:v>12</c:v>
                </c:pt>
                <c:pt idx="244" formatCode="0">
                  <c:v>48</c:v>
                </c:pt>
                <c:pt idx="245" formatCode="0">
                  <c:v>207</c:v>
                </c:pt>
                <c:pt idx="246" formatCode="0">
                  <c:v>296</c:v>
                </c:pt>
                <c:pt idx="247" formatCode="0">
                  <c:v>556</c:v>
                </c:pt>
                <c:pt idx="248" formatCode="0">
                  <c:v>147</c:v>
                </c:pt>
                <c:pt idx="249" formatCode="0">
                  <c:v>343</c:v>
                </c:pt>
                <c:pt idx="250" formatCode="0">
                  <c:v>19</c:v>
                </c:pt>
                <c:pt idx="251" formatCode="0">
                  <c:v>44</c:v>
                </c:pt>
                <c:pt idx="252" formatCode="0">
                  <c:v>268</c:v>
                </c:pt>
                <c:pt idx="253" formatCode="0">
                  <c:v>574</c:v>
                </c:pt>
                <c:pt idx="254" formatCode="0">
                  <c:v>208</c:v>
                </c:pt>
                <c:pt idx="255" formatCode="0">
                  <c:v>542</c:v>
                </c:pt>
                <c:pt idx="256" formatCode="0">
                  <c:v>306</c:v>
                </c:pt>
                <c:pt idx="257" formatCode="0">
                  <c:v>86</c:v>
                </c:pt>
                <c:pt idx="258" formatCode="0">
                  <c:v>48</c:v>
                </c:pt>
                <c:pt idx="259" formatCode="0">
                  <c:v>631</c:v>
                </c:pt>
                <c:pt idx="260" formatCode="0">
                  <c:v>458</c:v>
                </c:pt>
                <c:pt idx="261" formatCode="0">
                  <c:v>221</c:v>
                </c:pt>
                <c:pt idx="262" formatCode="0">
                  <c:v>185</c:v>
                </c:pt>
                <c:pt idx="263" formatCode="0">
                  <c:v>180</c:v>
                </c:pt>
                <c:pt idx="264" formatCode="0">
                  <c:v>31</c:v>
                </c:pt>
                <c:pt idx="265" formatCode="0">
                  <c:v>1</c:v>
                </c:pt>
                <c:pt idx="266" formatCode="0">
                  <c:v>2</c:v>
                </c:pt>
                <c:pt idx="267" formatCode="0">
                  <c:v>113</c:v>
                </c:pt>
                <c:pt idx="268" formatCode="0">
                  <c:v>132</c:v>
                </c:pt>
                <c:pt idx="269" formatCode="0">
                  <c:v>157</c:v>
                </c:pt>
                <c:pt idx="270" formatCode="0">
                  <c:v>42</c:v>
                </c:pt>
                <c:pt idx="271" formatCode="0">
                  <c:v>13</c:v>
                </c:pt>
                <c:pt idx="272" formatCode="0">
                  <c:v>0</c:v>
                </c:pt>
                <c:pt idx="273" formatCode="0">
                  <c:v>9</c:v>
                </c:pt>
                <c:pt idx="274" formatCode="0">
                  <c:v>99</c:v>
                </c:pt>
                <c:pt idx="275" formatCode="0">
                  <c:v>16419</c:v>
                </c:pt>
                <c:pt idx="276" formatCode="0">
                  <c:v>208</c:v>
                </c:pt>
                <c:pt idx="277" formatCode="0">
                  <c:v>175</c:v>
                </c:pt>
                <c:pt idx="278" formatCode="0">
                  <c:v>28</c:v>
                </c:pt>
                <c:pt idx="279" formatCode="0">
                  <c:v>22</c:v>
                </c:pt>
                <c:pt idx="280" formatCode="0">
                  <c:v>311</c:v>
                </c:pt>
                <c:pt idx="281" formatCode="0">
                  <c:v>324</c:v>
                </c:pt>
                <c:pt idx="282" formatCode="0">
                  <c:v>461</c:v>
                </c:pt>
                <c:pt idx="283" formatCode="0">
                  <c:v>1324</c:v>
                </c:pt>
                <c:pt idx="284" formatCode="0">
                  <c:v>1333</c:v>
                </c:pt>
                <c:pt idx="285" formatCode="0">
                  <c:v>59</c:v>
                </c:pt>
                <c:pt idx="286" formatCode="0">
                  <c:v>4</c:v>
                </c:pt>
                <c:pt idx="287" formatCode="0">
                  <c:v>130</c:v>
                </c:pt>
                <c:pt idx="288" formatCode="0">
                  <c:v>224</c:v>
                </c:pt>
                <c:pt idx="289" formatCode="0">
                  <c:v>296</c:v>
                </c:pt>
                <c:pt idx="290" formatCode="0">
                  <c:v>330</c:v>
                </c:pt>
                <c:pt idx="291" formatCode="0">
                  <c:v>144</c:v>
                </c:pt>
                <c:pt idx="292" formatCode="0">
                  <c:v>83</c:v>
                </c:pt>
                <c:pt idx="293" formatCode="0">
                  <c:v>68</c:v>
                </c:pt>
                <c:pt idx="294" formatCode="0">
                  <c:v>209</c:v>
                </c:pt>
                <c:pt idx="295" formatCode="0">
                  <c:v>558</c:v>
                </c:pt>
                <c:pt idx="296" formatCode="0">
                  <c:v>2006</c:v>
                </c:pt>
                <c:pt idx="297" formatCode="0">
                  <c:v>869</c:v>
                </c:pt>
                <c:pt idx="298" formatCode="0">
                  <c:v>1548</c:v>
                </c:pt>
                <c:pt idx="299" formatCode="0">
                  <c:v>388</c:v>
                </c:pt>
                <c:pt idx="300" formatCode="0">
                  <c:v>129</c:v>
                </c:pt>
                <c:pt idx="301" formatCode="0">
                  <c:v>405</c:v>
                </c:pt>
                <c:pt idx="302" formatCode="0">
                  <c:v>16095</c:v>
                </c:pt>
                <c:pt idx="303" formatCode="0">
                  <c:v>665</c:v>
                </c:pt>
                <c:pt idx="304" formatCode="0">
                  <c:v>716</c:v>
                </c:pt>
                <c:pt idx="305" formatCode="0">
                  <c:v>755</c:v>
                </c:pt>
                <c:pt idx="306" formatCode="0">
                  <c:v>42</c:v>
                </c:pt>
                <c:pt idx="307" formatCode="0">
                  <c:v>15</c:v>
                </c:pt>
                <c:pt idx="308" formatCode="0">
                  <c:v>206</c:v>
                </c:pt>
                <c:pt idx="309" formatCode="0">
                  <c:v>483</c:v>
                </c:pt>
                <c:pt idx="310" formatCode="0">
                  <c:v>669</c:v>
                </c:pt>
                <c:pt idx="311" formatCode="0">
                  <c:v>94</c:v>
                </c:pt>
                <c:pt idx="312" formatCode="0">
                  <c:v>74</c:v>
                </c:pt>
                <c:pt idx="313" formatCode="0">
                  <c:v>29</c:v>
                </c:pt>
                <c:pt idx="314" formatCode="0">
                  <c:v>0</c:v>
                </c:pt>
                <c:pt idx="315" formatCode="0">
                  <c:v>251</c:v>
                </c:pt>
                <c:pt idx="316" formatCode="0">
                  <c:v>457</c:v>
                </c:pt>
                <c:pt idx="317" formatCode="0">
                  <c:v>186</c:v>
                </c:pt>
                <c:pt idx="318" formatCode="0">
                  <c:v>650</c:v>
                </c:pt>
                <c:pt idx="319" formatCode="0">
                  <c:v>654</c:v>
                </c:pt>
                <c:pt idx="320" formatCode="0">
                  <c:v>2</c:v>
                </c:pt>
                <c:pt idx="321" formatCode="0">
                  <c:v>1</c:v>
                </c:pt>
                <c:pt idx="322" formatCode="0">
                  <c:v>139</c:v>
                </c:pt>
                <c:pt idx="323" formatCode="0">
                  <c:v>282</c:v>
                </c:pt>
                <c:pt idx="324" formatCode="0">
                  <c:v>168</c:v>
                </c:pt>
                <c:pt idx="325" formatCode="0">
                  <c:v>213</c:v>
                </c:pt>
                <c:pt idx="326" formatCode="0">
                  <c:v>5305</c:v>
                </c:pt>
                <c:pt idx="327" formatCode="0">
                  <c:v>5</c:v>
                </c:pt>
                <c:pt idx="328" formatCode="0">
                  <c:v>61</c:v>
                </c:pt>
                <c:pt idx="329" formatCode="0">
                  <c:v>213</c:v>
                </c:pt>
                <c:pt idx="330" formatCode="0">
                  <c:v>188</c:v>
                </c:pt>
                <c:pt idx="331" formatCode="0">
                  <c:v>5834</c:v>
                </c:pt>
              </c:numCache>
            </c:numRef>
          </c:val>
          <c:extLst>
            <c:ext xmlns:c16="http://schemas.microsoft.com/office/drawing/2014/chart" uri="{C3380CC4-5D6E-409C-BE32-E72D297353CC}">
              <c16:uniqueId val="{00000000-A59A-4420-8B98-FCE212DB44D2}"/>
            </c:ext>
          </c:extLst>
        </c:ser>
        <c:dLbls>
          <c:showLegendKey val="0"/>
          <c:showVal val="0"/>
          <c:showCatName val="0"/>
          <c:showSerName val="0"/>
          <c:showPercent val="0"/>
          <c:showBubbleSize val="0"/>
        </c:dLbls>
        <c:gapWidth val="100"/>
        <c:overlap val="-24"/>
        <c:axId val="1552414591"/>
        <c:axId val="1552416287"/>
      </c:barChart>
      <c:catAx>
        <c:axId val="1552414591"/>
        <c:scaling>
          <c:orientation val="minMax"/>
        </c:scaling>
        <c:delete val="0"/>
        <c:axPos val="b"/>
        <c:numFmt formatCode="d\-mmm" sourceLinked="1"/>
        <c:majorTickMark val="out"/>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52416287"/>
        <c:crosses val="autoZero"/>
        <c:auto val="0"/>
        <c:lblAlgn val="ctr"/>
        <c:lblOffset val="100"/>
        <c:noMultiLvlLbl val="0"/>
      </c:catAx>
      <c:valAx>
        <c:axId val="1552416287"/>
        <c:scaling>
          <c:orientation val="minMax"/>
        </c:scaling>
        <c:delete val="0"/>
        <c:axPos val="r"/>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52414591"/>
        <c:crosses val="max"/>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40">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4C3FCC2-4E7A-4671-AA79-177CB194E449}" type="datetimeFigureOut">
              <a:rPr lang="en-US" smtClean="0"/>
              <a:t>3/20/2019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01C38D-F26D-4167-83EF-8774BC62D548}" type="slidenum">
              <a:rPr lang="en-US" smtClean="0"/>
              <a:t>‹#›</a:t>
            </a:fld>
            <a:endParaRPr lang="en-US"/>
          </a:p>
        </p:txBody>
      </p:sp>
    </p:spTree>
    <p:extLst>
      <p:ext uri="{BB962C8B-B14F-4D97-AF65-F5344CB8AC3E}">
        <p14:creationId xmlns:p14="http://schemas.microsoft.com/office/powerpoint/2010/main" val="33360506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3238323-0ADF-4328-9564-AEB5DFD80DB6}"/>
              </a:ext>
            </a:extLst>
          </p:cNvPr>
          <p:cNvSpPr/>
          <p:nvPr userDrawn="1"/>
        </p:nvSpPr>
        <p:spPr bwMode="blackWhite">
          <a:xfrm>
            <a:off x="254950" y="262784"/>
            <a:ext cx="11682101" cy="6332433"/>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 name="Title 1">
            <a:extLst>
              <a:ext uri="{FF2B5EF4-FFF2-40B4-BE49-F238E27FC236}">
                <a16:creationId xmlns:a16="http://schemas.microsoft.com/office/drawing/2014/main" id="{EB776FAE-C8F8-44A1-8BC7-9EB948371459}"/>
              </a:ext>
            </a:extLst>
          </p:cNvPr>
          <p:cNvSpPr>
            <a:spLocks noGrp="1"/>
          </p:cNvSpPr>
          <p:nvPr>
            <p:ph type="ctrTitle"/>
          </p:nvPr>
        </p:nvSpPr>
        <p:spPr>
          <a:xfrm>
            <a:off x="1524000" y="1333500"/>
            <a:ext cx="9144000" cy="1790700"/>
          </a:xfrm>
        </p:spPr>
        <p:txBody>
          <a:bodyPr vert="horz" lIns="91440" tIns="0" rIns="91440" bIns="0" rtlCol="0" anchor="t" anchorCtr="0">
            <a:noAutofit/>
          </a:bodyPr>
          <a:lstStyle>
            <a:lvl1pPr>
              <a:lnSpc>
                <a:spcPct val="100000"/>
              </a:lnSpc>
              <a:defRPr lang="en-US" sz="4800" dirty="0">
                <a:solidFill>
                  <a:schemeClr val="bg1"/>
                </a:solidFill>
              </a:defRPr>
            </a:lvl1pPr>
          </a:lstStyle>
          <a:p>
            <a:pPr lvl="0"/>
            <a:r>
              <a:rPr lang="en-US"/>
              <a:t>Click to edit Master title style</a:t>
            </a:r>
            <a:endParaRPr lang="en-US" dirty="0"/>
          </a:p>
        </p:txBody>
      </p:sp>
      <p:sp>
        <p:nvSpPr>
          <p:cNvPr id="3" name="Subtitle 2">
            <a:extLst>
              <a:ext uri="{FF2B5EF4-FFF2-40B4-BE49-F238E27FC236}">
                <a16:creationId xmlns:a16="http://schemas.microsoft.com/office/drawing/2014/main" id="{DA7900C6-1C2C-4612-8672-356C6DDFDCB1}"/>
              </a:ext>
            </a:extLst>
          </p:cNvPr>
          <p:cNvSpPr>
            <a:spLocks noGrp="1"/>
          </p:cNvSpPr>
          <p:nvPr>
            <p:ph type="subTitle" idx="1"/>
          </p:nvPr>
        </p:nvSpPr>
        <p:spPr>
          <a:xfrm>
            <a:off x="1524000" y="3128009"/>
            <a:ext cx="9144000" cy="1287675"/>
          </a:xfrm>
        </p:spPr>
        <p:txBody>
          <a:bodyPr vert="horz" lIns="91440" tIns="45720" rIns="91440" bIns="45720" rtlCol="0" anchor="t" anchorCtr="0">
            <a:noAutofit/>
          </a:bodyPr>
          <a:lstStyle>
            <a:lvl1pPr marL="0" indent="0">
              <a:buNone/>
              <a:defRPr lang="en-US" sz="2400" dirty="0">
                <a:solidFill>
                  <a:schemeClr val="bg1"/>
                </a:solidFill>
                <a:latin typeface="+mj-lt"/>
              </a:defRPr>
            </a:lvl1pPr>
          </a:lstStyle>
          <a:p>
            <a:pPr marL="228600" lvl="0" indent="-228600">
              <a:lnSpc>
                <a:spcPct val="150000"/>
              </a:lnSpc>
              <a:spcAft>
                <a:spcPts val="1200"/>
              </a:spcAft>
            </a:pPr>
            <a:r>
              <a:rPr lang="en-US"/>
              <a:t>Click to edit Master subtitle style</a:t>
            </a:r>
            <a:endParaRPr lang="en-US" dirty="0"/>
          </a:p>
        </p:txBody>
      </p:sp>
      <p:pic>
        <p:nvPicPr>
          <p:cNvPr id="8" name="Picture 7">
            <a:extLst>
              <a:ext uri="{FF2B5EF4-FFF2-40B4-BE49-F238E27FC236}">
                <a16:creationId xmlns:a16="http://schemas.microsoft.com/office/drawing/2014/main" id="{5274E620-B44E-41FF-8FA1-D955BD69C0B9}"/>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648" r="13926" b="71478"/>
          <a:stretch/>
        </p:blipFill>
        <p:spPr>
          <a:xfrm>
            <a:off x="342899" y="4546601"/>
            <a:ext cx="11715751" cy="2025650"/>
          </a:xfrm>
          <a:prstGeom prst="rect">
            <a:avLst/>
          </a:prstGeom>
        </p:spPr>
      </p:pic>
    </p:spTree>
    <p:extLst>
      <p:ext uri="{BB962C8B-B14F-4D97-AF65-F5344CB8AC3E}">
        <p14:creationId xmlns:p14="http://schemas.microsoft.com/office/powerpoint/2010/main" val="42211464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45A2570-7517-4576-B836-E4E6D3E743B9}"/>
              </a:ext>
              <a:ext uri="{C183D7F6-B498-43B3-948B-1728B52AA6E4}">
                <adec:decorative xmlns:adec="http://schemas.microsoft.com/office/drawing/2017/decorative" val="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3"/>
          <a:stretch/>
        </p:blipFill>
        <p:spPr>
          <a:xfrm>
            <a:off x="269032" y="4801396"/>
            <a:ext cx="11653936" cy="1786228"/>
          </a:xfrm>
          <a:prstGeom prst="rect">
            <a:avLst/>
          </a:prstGeom>
        </p:spPr>
      </p:pic>
      <p:sp>
        <p:nvSpPr>
          <p:cNvPr id="3" name="Content Placeholder 2">
            <a:extLst>
              <a:ext uri="{FF2B5EF4-FFF2-40B4-BE49-F238E27FC236}">
                <a16:creationId xmlns:a16="http://schemas.microsoft.com/office/drawing/2014/main" id="{6859B673-4507-4B72-871E-0018907875DD}"/>
              </a:ext>
            </a:extLst>
          </p:cNvPr>
          <p:cNvSpPr>
            <a:spLocks noGrp="1"/>
          </p:cNvSpPr>
          <p:nvPr>
            <p:ph idx="1"/>
          </p:nvPr>
        </p:nvSpPr>
        <p:spPr>
          <a:xfrm>
            <a:off x="604433" y="1604211"/>
            <a:ext cx="10983131" cy="4572752"/>
          </a:xfrm>
        </p:spPr>
        <p:txBody>
          <a:bodyPr/>
          <a:lstStyle>
            <a:lvl1pPr marL="0" indent="0">
              <a:spcAft>
                <a:spcPts val="1200"/>
              </a:spcAft>
              <a:buSzPct val="25000"/>
              <a:buFont typeface="Segoe UI" panose="020B0502040204020203" pitchFamily="34" charset="0"/>
              <a:buChar char=" "/>
              <a:defRPr sz="1200"/>
            </a:lvl1pPr>
            <a:lvl2pPr marL="401638" indent="7938">
              <a:spcBef>
                <a:spcPts val="600"/>
              </a:spcBef>
              <a:spcAft>
                <a:spcPts val="1200"/>
              </a:spcAft>
              <a:buFont typeface="Segoe UI" panose="020B0502040204020203" pitchFamily="34" charset="0"/>
              <a:buChar char=" "/>
              <a:defRPr sz="1200"/>
            </a:lvl2pPr>
            <a:lvl3pPr marL="1143000" indent="-228600">
              <a:buFont typeface="Segoe UI" panose="020B0502040204020203" pitchFamily="34" charset="0"/>
              <a:buChar char=" "/>
              <a:defRPr/>
            </a:lvl3pPr>
            <a:lvl4pPr marL="1600200" indent="-228600">
              <a:buFont typeface="Segoe UI" panose="020B0502040204020203" pitchFamily="34" charset="0"/>
              <a:buChar char=" "/>
              <a:defRPr/>
            </a:lvl4pPr>
            <a:lvl5pPr marL="2057400" indent="-228600">
              <a:buFont typeface="Segoe UI" panose="020B0502040204020203" pitchFamily="34" charset="0"/>
              <a:buChar char=" "/>
              <a:defRPr/>
            </a:lvl5pPr>
          </a:lstStyle>
          <a:p>
            <a:pPr lvl="0"/>
            <a:r>
              <a:rPr lang="en-US"/>
              <a:t>Edit Master text styles</a:t>
            </a:r>
          </a:p>
          <a:p>
            <a:pPr lvl="1"/>
            <a:r>
              <a:rPr lang="en-US"/>
              <a:t>Second level</a:t>
            </a:r>
          </a:p>
        </p:txBody>
      </p:sp>
      <p:sp>
        <p:nvSpPr>
          <p:cNvPr id="9" name="Title 8">
            <a:extLst>
              <a:ext uri="{FF2B5EF4-FFF2-40B4-BE49-F238E27FC236}">
                <a16:creationId xmlns:a16="http://schemas.microsoft.com/office/drawing/2014/main" id="{FB8AB91F-D739-4DD5-859B-B16B125BEC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103406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45A2570-7517-4576-B836-E4E6D3E743B9}"/>
              </a:ext>
              <a:ext uri="{C183D7F6-B498-43B3-948B-1728B52AA6E4}">
                <adec:decorative xmlns:adec="http://schemas.microsoft.com/office/drawing/2017/decorative" val="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3"/>
          <a:stretch/>
        </p:blipFill>
        <p:spPr>
          <a:xfrm>
            <a:off x="269032" y="4801396"/>
            <a:ext cx="11653936" cy="1786228"/>
          </a:xfrm>
          <a:prstGeom prst="rect">
            <a:avLst/>
          </a:prstGeom>
        </p:spPr>
      </p:pic>
      <p:sp>
        <p:nvSpPr>
          <p:cNvPr id="3" name="Content Placeholder 2">
            <a:extLst>
              <a:ext uri="{FF2B5EF4-FFF2-40B4-BE49-F238E27FC236}">
                <a16:creationId xmlns:a16="http://schemas.microsoft.com/office/drawing/2014/main" id="{6859B673-4507-4B72-871E-0018907875DD}"/>
              </a:ext>
            </a:extLst>
          </p:cNvPr>
          <p:cNvSpPr>
            <a:spLocks noGrp="1"/>
          </p:cNvSpPr>
          <p:nvPr>
            <p:ph idx="1"/>
          </p:nvPr>
        </p:nvSpPr>
        <p:spPr>
          <a:xfrm>
            <a:off x="604433" y="1604211"/>
            <a:ext cx="10983131" cy="4572752"/>
          </a:xfrm>
        </p:spPr>
        <p:txBody>
          <a:bodyPr/>
          <a:lstStyle>
            <a:lvl1pPr marL="0" indent="0">
              <a:spcAft>
                <a:spcPts val="1200"/>
              </a:spcAft>
              <a:buSzPct val="25000"/>
              <a:buFont typeface="Segoe UI" panose="020B0502040204020203" pitchFamily="34" charset="0"/>
              <a:buChar char=" "/>
              <a:defRPr sz="1200"/>
            </a:lvl1pPr>
            <a:lvl2pPr marL="401638" indent="7938">
              <a:spcBef>
                <a:spcPts val="600"/>
              </a:spcBef>
              <a:spcAft>
                <a:spcPts val="1200"/>
              </a:spcAft>
              <a:buFont typeface="Segoe UI" panose="020B0502040204020203" pitchFamily="34" charset="0"/>
              <a:buChar char=" "/>
              <a:defRPr sz="1200"/>
            </a:lvl2pPr>
            <a:lvl3pPr marL="1143000" indent="-228600">
              <a:buFont typeface="Segoe UI" panose="020B0502040204020203" pitchFamily="34" charset="0"/>
              <a:buChar char=" "/>
              <a:defRPr/>
            </a:lvl3pPr>
            <a:lvl4pPr marL="1600200" indent="-228600">
              <a:buFont typeface="Segoe UI" panose="020B0502040204020203" pitchFamily="34" charset="0"/>
              <a:buChar char=" "/>
              <a:defRPr/>
            </a:lvl4pPr>
            <a:lvl5pPr marL="2057400" indent="-228600">
              <a:buFont typeface="Segoe UI" panose="020B0502040204020203" pitchFamily="34" charset="0"/>
              <a:buChar char=" "/>
              <a:defRPr/>
            </a:lvl5pPr>
          </a:lstStyle>
          <a:p>
            <a:pPr lvl="0"/>
            <a:r>
              <a:rPr lang="en-US"/>
              <a:t>Edit Master text styles</a:t>
            </a:r>
          </a:p>
          <a:p>
            <a:pPr lvl="1"/>
            <a:r>
              <a:rPr lang="en-US"/>
              <a:t>Second level</a:t>
            </a:r>
          </a:p>
        </p:txBody>
      </p:sp>
      <p:sp>
        <p:nvSpPr>
          <p:cNvPr id="4" name="Title 3">
            <a:extLst>
              <a:ext uri="{FF2B5EF4-FFF2-40B4-BE49-F238E27FC236}">
                <a16:creationId xmlns:a16="http://schemas.microsoft.com/office/drawing/2014/main" id="{0E770BB0-A521-41C6-A0AE-BEE679D2AD12}"/>
              </a:ext>
            </a:extLst>
          </p:cNvPr>
          <p:cNvSpPr>
            <a:spLocks noGrp="1"/>
          </p:cNvSpPr>
          <p:nvPr>
            <p:ph type="title"/>
          </p:nvPr>
        </p:nvSpPr>
        <p:spPr>
          <a:xfrm>
            <a:off x="604434" y="448628"/>
            <a:ext cx="10983132" cy="747763"/>
          </a:xfrm>
        </p:spPr>
        <p:txBody>
          <a:bodyPr/>
          <a:lstStyle/>
          <a:p>
            <a:r>
              <a:rPr lang="en-US"/>
              <a:t>Click to edit Master title style</a:t>
            </a:r>
          </a:p>
        </p:txBody>
      </p:sp>
    </p:spTree>
    <p:extLst>
      <p:ext uri="{BB962C8B-B14F-4D97-AF65-F5344CB8AC3E}">
        <p14:creationId xmlns:p14="http://schemas.microsoft.com/office/powerpoint/2010/main" val="1404657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5F89203F-46EF-44A2-956A-7FF6AF93BE72}"/>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3"/>
          <a:stretch/>
        </p:blipFill>
        <p:spPr>
          <a:xfrm>
            <a:off x="269032" y="4801396"/>
            <a:ext cx="11653936" cy="1786228"/>
          </a:xfrm>
          <a:prstGeom prst="rect">
            <a:avLst/>
          </a:prstGeom>
        </p:spPr>
      </p:pic>
      <p:sp>
        <p:nvSpPr>
          <p:cNvPr id="8" name="Content Placeholder 2">
            <a:extLst>
              <a:ext uri="{FF2B5EF4-FFF2-40B4-BE49-F238E27FC236}">
                <a16:creationId xmlns:a16="http://schemas.microsoft.com/office/drawing/2014/main" id="{D1D47175-944E-463B-ABBB-06669A473913}"/>
              </a:ext>
            </a:extLst>
          </p:cNvPr>
          <p:cNvSpPr>
            <a:spLocks noGrp="1"/>
          </p:cNvSpPr>
          <p:nvPr>
            <p:ph idx="1"/>
          </p:nvPr>
        </p:nvSpPr>
        <p:spPr>
          <a:xfrm>
            <a:off x="1090862" y="1507068"/>
            <a:ext cx="3192379" cy="4669896"/>
          </a:xfrm>
        </p:spPr>
        <p:txBody>
          <a:bodyPr anchor="ctr"/>
          <a:lstStyle>
            <a:lvl1pPr marL="0" indent="0" algn="l">
              <a:lnSpc>
                <a:spcPct val="150000"/>
              </a:lnSpc>
              <a:spcAft>
                <a:spcPts val="1200"/>
              </a:spcAft>
              <a:buSzPct val="25000"/>
              <a:buFont typeface="Segoe UI" panose="020B0502040204020203" pitchFamily="34" charset="0"/>
              <a:buChar char=" "/>
              <a:defRPr sz="1200"/>
            </a:lvl1pPr>
            <a:lvl2pPr marL="401638" indent="7938" algn="l">
              <a:spcBef>
                <a:spcPts val="600"/>
              </a:spcBef>
              <a:spcAft>
                <a:spcPts val="1200"/>
              </a:spcAft>
              <a:buFont typeface="Segoe UI" panose="020B0502040204020203" pitchFamily="34" charset="0"/>
              <a:buChar char=" "/>
              <a:defRPr sz="1200"/>
            </a:lvl2pPr>
            <a:lvl3pPr marL="1143000" indent="-228600">
              <a:buFont typeface="Segoe UI" panose="020B0502040204020203" pitchFamily="34" charset="0"/>
              <a:buChar char=" "/>
              <a:defRPr/>
            </a:lvl3pPr>
            <a:lvl4pPr marL="1600200" indent="-228600">
              <a:buFont typeface="Segoe UI" panose="020B0502040204020203" pitchFamily="34" charset="0"/>
              <a:buChar char=" "/>
              <a:defRPr/>
            </a:lvl4pPr>
            <a:lvl5pPr marL="2057400" indent="-228600">
              <a:buFont typeface="Segoe UI" panose="020B0502040204020203" pitchFamily="34" charset="0"/>
              <a:buChar char=" "/>
              <a:defRPr/>
            </a:lvl5pPr>
          </a:lstStyle>
          <a:p>
            <a:pPr lvl="0"/>
            <a:r>
              <a:rPr lang="en-US"/>
              <a:t>Edit Master text styles</a:t>
            </a:r>
          </a:p>
          <a:p>
            <a:pPr lvl="1"/>
            <a:r>
              <a:rPr lang="en-US"/>
              <a:t>Second level</a:t>
            </a:r>
          </a:p>
        </p:txBody>
      </p:sp>
      <p:sp>
        <p:nvSpPr>
          <p:cNvPr id="9" name="Content Placeholder 2">
            <a:extLst>
              <a:ext uri="{FF2B5EF4-FFF2-40B4-BE49-F238E27FC236}">
                <a16:creationId xmlns:a16="http://schemas.microsoft.com/office/drawing/2014/main" id="{A40725B0-0DB7-41CE-9C4C-39E8D0F6325E}"/>
              </a:ext>
            </a:extLst>
          </p:cNvPr>
          <p:cNvSpPr>
            <a:spLocks noGrp="1"/>
          </p:cNvSpPr>
          <p:nvPr>
            <p:ph idx="13"/>
          </p:nvPr>
        </p:nvSpPr>
        <p:spPr>
          <a:xfrm>
            <a:off x="4395537" y="1507068"/>
            <a:ext cx="7143905" cy="4669896"/>
          </a:xfrm>
        </p:spPr>
        <p:txBody>
          <a:bodyPr anchor="ctr"/>
          <a:lstStyle>
            <a:lvl1pPr marL="0" indent="0">
              <a:spcAft>
                <a:spcPts val="1200"/>
              </a:spcAft>
              <a:buSzPct val="25000"/>
              <a:buFont typeface="Segoe UI" panose="020B0502040204020203" pitchFamily="34" charset="0"/>
              <a:buChar char=" "/>
              <a:defRPr sz="1200"/>
            </a:lvl1pPr>
            <a:lvl2pPr marL="401638" indent="7938">
              <a:spcBef>
                <a:spcPts val="600"/>
              </a:spcBef>
              <a:spcAft>
                <a:spcPts val="1200"/>
              </a:spcAft>
              <a:buFont typeface="Segoe UI" panose="020B0502040204020203" pitchFamily="34" charset="0"/>
              <a:buChar char=" "/>
              <a:defRPr sz="1200"/>
            </a:lvl2pPr>
            <a:lvl3pPr marL="1143000" indent="-228600">
              <a:buFont typeface="Segoe UI" panose="020B0502040204020203" pitchFamily="34" charset="0"/>
              <a:buChar char=" "/>
              <a:defRPr/>
            </a:lvl3pPr>
            <a:lvl4pPr marL="1600200" indent="-228600">
              <a:buFont typeface="Segoe UI" panose="020B0502040204020203" pitchFamily="34" charset="0"/>
              <a:buChar char=" "/>
              <a:defRPr/>
            </a:lvl4pPr>
            <a:lvl5pPr marL="2057400" indent="-228600">
              <a:buFont typeface="Segoe UI" panose="020B0502040204020203" pitchFamily="34" charset="0"/>
              <a:buChar char=" "/>
              <a:defRPr/>
            </a:lvl5pPr>
          </a:lstStyle>
          <a:p>
            <a:pPr lvl="0"/>
            <a:r>
              <a:rPr lang="en-US"/>
              <a:t>Edit Master text styles</a:t>
            </a:r>
          </a:p>
          <a:p>
            <a:pPr lvl="1"/>
            <a:r>
              <a:rPr lang="en-US"/>
              <a:t>Second level</a:t>
            </a:r>
          </a:p>
        </p:txBody>
      </p:sp>
      <p:sp>
        <p:nvSpPr>
          <p:cNvPr id="11" name="Title 10">
            <a:extLst>
              <a:ext uri="{FF2B5EF4-FFF2-40B4-BE49-F238E27FC236}">
                <a16:creationId xmlns:a16="http://schemas.microsoft.com/office/drawing/2014/main" id="{F9E63483-559C-4A6F-B04F-D6C56A3CC09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49444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9" name="Rectangle 8"/>
          <p:cNvSpPr/>
          <p:nvPr userDrawn="1"/>
        </p:nvSpPr>
        <p:spPr>
          <a:xfrm>
            <a:off x="254951" y="262784"/>
            <a:ext cx="11683049" cy="633243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p:cNvSpPr/>
          <p:nvPr userDrawn="1"/>
        </p:nvSpPr>
        <p:spPr bwMode="blackWhite">
          <a:xfrm>
            <a:off x="254950" y="262784"/>
            <a:ext cx="11682101" cy="2072643"/>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521208" y="1536192"/>
            <a:ext cx="6876288" cy="640080"/>
          </a:xfrm>
        </p:spPr>
        <p:txBody>
          <a:bodyPr>
            <a:normAutofit/>
          </a:bodyPr>
          <a:lstStyle>
            <a:lvl1pPr>
              <a:defRPr sz="3600">
                <a:solidFill>
                  <a:schemeClr val="bg1"/>
                </a:solidFill>
              </a:defRPr>
            </a:lvl1pPr>
          </a:lstStyle>
          <a:p>
            <a:r>
              <a:rPr lang="en-US"/>
              <a:t>Click to edit Master title style</a:t>
            </a:r>
            <a:endParaRPr lang="en-US" dirty="0"/>
          </a:p>
        </p:txBody>
      </p:sp>
      <p:sp>
        <p:nvSpPr>
          <p:cNvPr id="7" name="Content Placeholder 6"/>
          <p:cNvSpPr>
            <a:spLocks noGrp="1"/>
          </p:cNvSpPr>
          <p:nvPr>
            <p:ph sz="quarter" idx="13"/>
          </p:nvPr>
        </p:nvSpPr>
        <p:spPr>
          <a:xfrm>
            <a:off x="539496" y="2560320"/>
            <a:ext cx="9445752" cy="3977640"/>
          </a:xfrm>
        </p:spPr>
        <p:txBody>
          <a:bodyPr vert="horz" lIns="91440" tIns="45720" rIns="91440" bIns="45720" rtlCol="0">
            <a:normAutofit/>
          </a:bodyPr>
          <a:lstStyle>
            <a:lvl1pPr>
              <a:defRPr lang="en-US" sz="2400" smtClean="0">
                <a:solidFill>
                  <a:schemeClr val="tx1">
                    <a:lumMod val="75000"/>
                    <a:lumOff val="25000"/>
                  </a:schemeClr>
                </a:solidFill>
                <a:latin typeface="+mj-lt"/>
              </a:defRPr>
            </a:lvl1pPr>
            <a:lvl2pPr>
              <a:defRPr lang="en-US" sz="1200" dirty="0" smtClean="0">
                <a:solidFill>
                  <a:schemeClr val="tx1">
                    <a:lumMod val="75000"/>
                    <a:lumOff val="25000"/>
                  </a:schemeClr>
                </a:solidFill>
              </a:defRPr>
            </a:lvl2pPr>
            <a:lvl3pPr>
              <a:defRPr lang="en-US" sz="1200" dirty="0" smtClean="0">
                <a:solidFill>
                  <a:schemeClr val="tx1">
                    <a:lumMod val="75000"/>
                    <a:lumOff val="25000"/>
                  </a:schemeClr>
                </a:solidFill>
              </a:defRPr>
            </a:lvl3pPr>
            <a:lvl4pPr>
              <a:defRPr lang="en-US" sz="1200" dirty="0" smtClean="0">
                <a:solidFill>
                  <a:schemeClr val="tx1">
                    <a:lumMod val="75000"/>
                    <a:lumOff val="25000"/>
                  </a:schemeClr>
                </a:solidFill>
              </a:defRPr>
            </a:lvl4pPr>
            <a:lvl5pPr>
              <a:defRPr lang="en-US" sz="1200" dirty="0">
                <a:solidFill>
                  <a:schemeClr val="tx1">
                    <a:lumMod val="75000"/>
                    <a:lumOff val="25000"/>
                  </a:schemeClr>
                </a:solidFill>
              </a:defRPr>
            </a:lvl5pPr>
          </a:lstStyle>
          <a:p>
            <a:pPr marL="0" lvl="0" indent="0">
              <a:lnSpc>
                <a:spcPct val="150000"/>
              </a:lnSpc>
              <a:spcBef>
                <a:spcPts val="1000"/>
              </a:spcBef>
              <a:spcAft>
                <a:spcPts val="1200"/>
              </a:spcAft>
              <a:buNone/>
            </a:pPr>
            <a:r>
              <a:rPr lang="en-US"/>
              <a:t>Edit Master text styles</a:t>
            </a:r>
          </a:p>
          <a:p>
            <a:pPr marL="0" lvl="1" indent="0">
              <a:lnSpc>
                <a:spcPct val="150000"/>
              </a:lnSpc>
              <a:spcBef>
                <a:spcPts val="1000"/>
              </a:spcBef>
              <a:spcAft>
                <a:spcPts val="1200"/>
              </a:spcAft>
              <a:buNone/>
            </a:pPr>
            <a:r>
              <a:rPr lang="en-US"/>
              <a:t>Second level</a:t>
            </a:r>
          </a:p>
          <a:p>
            <a:pPr marL="0" lvl="2" indent="0">
              <a:lnSpc>
                <a:spcPct val="150000"/>
              </a:lnSpc>
              <a:spcBef>
                <a:spcPts val="1000"/>
              </a:spcBef>
              <a:spcAft>
                <a:spcPts val="1200"/>
              </a:spcAft>
              <a:buNone/>
            </a:pPr>
            <a:r>
              <a:rPr lang="en-US"/>
              <a:t>Third level</a:t>
            </a:r>
          </a:p>
          <a:p>
            <a:pPr marL="0" lvl="3" indent="0">
              <a:lnSpc>
                <a:spcPct val="150000"/>
              </a:lnSpc>
              <a:spcBef>
                <a:spcPts val="1000"/>
              </a:spcBef>
              <a:spcAft>
                <a:spcPts val="1200"/>
              </a:spcAft>
              <a:buNone/>
            </a:pPr>
            <a:r>
              <a:rPr lang="en-US"/>
              <a:t>Fourth level</a:t>
            </a:r>
          </a:p>
          <a:p>
            <a:pPr marL="0" lvl="4" indent="0">
              <a:lnSpc>
                <a:spcPct val="150000"/>
              </a:lnSpc>
              <a:spcBef>
                <a:spcPts val="1000"/>
              </a:spcBef>
              <a:spcAft>
                <a:spcPts val="1200"/>
              </a:spcAft>
              <a:buNone/>
            </a:pPr>
            <a:r>
              <a:rPr lang="en-US"/>
              <a:t>Fifth level</a:t>
            </a:r>
            <a:endParaRPr lang="en-US" dirty="0"/>
          </a:p>
        </p:txBody>
      </p:sp>
    </p:spTree>
    <p:extLst>
      <p:ext uri="{BB962C8B-B14F-4D97-AF65-F5344CB8AC3E}">
        <p14:creationId xmlns:p14="http://schemas.microsoft.com/office/powerpoint/2010/main" val="6978284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9" name="Rectangle 8"/>
          <p:cNvSpPr/>
          <p:nvPr userDrawn="1"/>
        </p:nvSpPr>
        <p:spPr>
          <a:xfrm>
            <a:off x="256032" y="265176"/>
            <a:ext cx="11683049" cy="633243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endParaRPr lang="en-US" sz="1800" dirty="0"/>
          </a:p>
        </p:txBody>
      </p:sp>
      <p:cxnSp>
        <p:nvCxnSpPr>
          <p:cNvPr id="12" name="Straight Connector 11"/>
          <p:cNvCxnSpPr/>
          <p:nvPr userDrawn="1"/>
        </p:nvCxnSpPr>
        <p:spPr>
          <a:xfrm>
            <a:off x="604434" y="1196392"/>
            <a:ext cx="10983132"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4" name="Title 3">
            <a:extLst>
              <a:ext uri="{FF2B5EF4-FFF2-40B4-BE49-F238E27FC236}">
                <a16:creationId xmlns:a16="http://schemas.microsoft.com/office/drawing/2014/main" id="{0017C897-2775-4930-B0BE-BEB72453232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481589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tandard">
    <p:spTree>
      <p:nvGrpSpPr>
        <p:cNvPr id="1" name=""/>
        <p:cNvGrpSpPr/>
        <p:nvPr/>
      </p:nvGrpSpPr>
      <p:grpSpPr>
        <a:xfrm>
          <a:off x="0" y="0"/>
          <a:ext cx="0" cy="0"/>
          <a:chOff x="0" y="0"/>
          <a:chExt cx="0" cy="0"/>
        </a:xfrm>
      </p:grpSpPr>
      <p:sp>
        <p:nvSpPr>
          <p:cNvPr id="9" name="Rectangle 8"/>
          <p:cNvSpPr/>
          <p:nvPr userDrawn="1"/>
        </p:nvSpPr>
        <p:spPr>
          <a:xfrm>
            <a:off x="256032" y="265176"/>
            <a:ext cx="11683049" cy="633243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endParaRPr lang="en-US" sz="1800" dirty="0"/>
          </a:p>
        </p:txBody>
      </p:sp>
      <p:cxnSp>
        <p:nvCxnSpPr>
          <p:cNvPr id="12" name="Straight Connector 11"/>
          <p:cNvCxnSpPr/>
          <p:nvPr userDrawn="1"/>
        </p:nvCxnSpPr>
        <p:spPr>
          <a:xfrm>
            <a:off x="604434" y="1196392"/>
            <a:ext cx="10983132"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D258610D-0376-4D1E-8ED8-29382288BB0C}"/>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1783" t="-3"/>
          <a:stretch/>
        </p:blipFill>
        <p:spPr>
          <a:xfrm>
            <a:off x="269032" y="4801396"/>
            <a:ext cx="11653936" cy="1786228"/>
          </a:xfrm>
          <a:prstGeom prst="rect">
            <a:avLst/>
          </a:prstGeom>
        </p:spPr>
      </p:pic>
      <p:sp>
        <p:nvSpPr>
          <p:cNvPr id="3" name="Title 2">
            <a:extLst>
              <a:ext uri="{FF2B5EF4-FFF2-40B4-BE49-F238E27FC236}">
                <a16:creationId xmlns:a16="http://schemas.microsoft.com/office/drawing/2014/main" id="{21C16CD2-606C-441E-BBA3-51767980CCA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935017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66754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D5FD28E-AEC9-43B8-86F4-9CD3C41D49D7}"/>
              </a:ext>
            </a:extLst>
          </p:cNvPr>
          <p:cNvSpPr/>
          <p:nvPr userDrawn="1"/>
        </p:nvSpPr>
        <p:spPr>
          <a:xfrm>
            <a:off x="256032" y="265176"/>
            <a:ext cx="11683049" cy="633243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endParaRPr lang="en-US" sz="1800" dirty="0"/>
          </a:p>
        </p:txBody>
      </p:sp>
      <p:sp>
        <p:nvSpPr>
          <p:cNvPr id="2" name="Title Placeholder 1">
            <a:extLst>
              <a:ext uri="{FF2B5EF4-FFF2-40B4-BE49-F238E27FC236}">
                <a16:creationId xmlns:a16="http://schemas.microsoft.com/office/drawing/2014/main" id="{C5AFE014-E3CD-4B9A-A705-F1CADD8F420B}"/>
              </a:ext>
            </a:extLst>
          </p:cNvPr>
          <p:cNvSpPr>
            <a:spLocks noGrp="1"/>
          </p:cNvSpPr>
          <p:nvPr>
            <p:ph type="title"/>
          </p:nvPr>
        </p:nvSpPr>
        <p:spPr>
          <a:xfrm>
            <a:off x="604434" y="448628"/>
            <a:ext cx="10983132" cy="747763"/>
          </a:xfrm>
          <a:prstGeom prst="rect">
            <a:avLst/>
          </a:prstGeom>
        </p:spPr>
        <p:txBody>
          <a:bodyPr vert="horz" lIns="91440" tIns="45720" rIns="91440" bIns="45720" rtlCol="0" anchor="ctr" anchorCtr="0">
            <a:normAutofit/>
          </a:bodyPr>
          <a:lstStyle/>
          <a:p>
            <a:pPr lvl="0"/>
            <a:r>
              <a:rPr lang="en-US"/>
              <a:t>Click to edit Master title style</a:t>
            </a:r>
            <a:endParaRPr lang="en-US" dirty="0"/>
          </a:p>
        </p:txBody>
      </p:sp>
      <p:sp>
        <p:nvSpPr>
          <p:cNvPr id="3" name="Text Placeholder 2">
            <a:extLst>
              <a:ext uri="{FF2B5EF4-FFF2-40B4-BE49-F238E27FC236}">
                <a16:creationId xmlns:a16="http://schemas.microsoft.com/office/drawing/2014/main" id="{61ADE5F7-8A52-43AD-8F30-F13CF545061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9DC85AE-A002-4BA3-8D90-3960ED0FF8F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44E560-77BF-4D1A-B6E7-CD55CE12B1B8}" type="datetimeFigureOut">
              <a:rPr lang="en-US" smtClean="0"/>
              <a:t>3/20/2019</a:t>
            </a:fld>
            <a:endParaRPr lang="en-US"/>
          </a:p>
        </p:txBody>
      </p:sp>
      <p:sp>
        <p:nvSpPr>
          <p:cNvPr id="5" name="Footer Placeholder 4">
            <a:extLst>
              <a:ext uri="{FF2B5EF4-FFF2-40B4-BE49-F238E27FC236}">
                <a16:creationId xmlns:a16="http://schemas.microsoft.com/office/drawing/2014/main" id="{02103AA5-C732-4ECB-88D6-DAA20E2C1C6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C280433-CBB5-49C5-B032-5A800E5D095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59379A-16E2-4C4A-96D0-A52C442257E7}" type="slidenum">
              <a:rPr lang="en-US" smtClean="0"/>
              <a:t>‹#›</a:t>
            </a:fld>
            <a:endParaRPr lang="en-US"/>
          </a:p>
        </p:txBody>
      </p:sp>
      <p:cxnSp>
        <p:nvCxnSpPr>
          <p:cNvPr id="8" name="Straight Connector 7">
            <a:extLst>
              <a:ext uri="{FF2B5EF4-FFF2-40B4-BE49-F238E27FC236}">
                <a16:creationId xmlns:a16="http://schemas.microsoft.com/office/drawing/2014/main" id="{E32A06DA-7FF5-4DDE-94D0-63A83DB241E8}"/>
              </a:ext>
            </a:extLst>
          </p:cNvPr>
          <p:cNvCxnSpPr>
            <a:cxnSpLocks/>
          </p:cNvCxnSpPr>
          <p:nvPr userDrawn="1"/>
        </p:nvCxnSpPr>
        <p:spPr>
          <a:xfrm>
            <a:off x="604434" y="1196392"/>
            <a:ext cx="10983132"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85140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3" r:id="rId3"/>
    <p:sldLayoutId id="2147483652" r:id="rId4"/>
    <p:sldLayoutId id="2147483660" r:id="rId5"/>
    <p:sldLayoutId id="2147483662" r:id="rId6"/>
    <p:sldLayoutId id="2147483661" r:id="rId7"/>
    <p:sldLayoutId id="2147483655" r:id="rId8"/>
  </p:sldLayoutIdLst>
  <p:txStyles>
    <p:titleStyle>
      <a:lvl1pPr algn="l" defTabSz="914400" rtl="0" eaLnBrk="1" latinLnBrk="0" hangingPunct="1">
        <a:lnSpc>
          <a:spcPct val="90000"/>
        </a:lnSpc>
        <a:spcBef>
          <a:spcPct val="0"/>
        </a:spcBef>
        <a:buNone/>
        <a:defRPr lang="en-US" sz="2800" kern="1200">
          <a:solidFill>
            <a:schemeClr val="bg2">
              <a:lumMod val="25000"/>
            </a:schemeClr>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sv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alm.engr.colostate.edu/cb/project/csip" TargetMode="Externa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hyperlink" Target="http://go.microsoft.com/fwlink/?LinkId=623327"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image" Target="../media/image35.png"/><Relationship Id="rId18" Type="http://schemas.openxmlformats.org/officeDocument/2006/relationships/image" Target="../media/image40.png"/><Relationship Id="rId3" Type="http://schemas.openxmlformats.org/officeDocument/2006/relationships/image" Target="../media/image25.png"/><Relationship Id="rId7" Type="http://schemas.openxmlformats.org/officeDocument/2006/relationships/image" Target="../media/image29.png"/><Relationship Id="rId12" Type="http://schemas.openxmlformats.org/officeDocument/2006/relationships/image" Target="../media/image34.png"/><Relationship Id="rId17" Type="http://schemas.openxmlformats.org/officeDocument/2006/relationships/image" Target="../media/image39.png"/><Relationship Id="rId2" Type="http://schemas.openxmlformats.org/officeDocument/2006/relationships/image" Target="../media/image24.png"/><Relationship Id="rId16" Type="http://schemas.openxmlformats.org/officeDocument/2006/relationships/image" Target="../media/image38.png"/><Relationship Id="rId20" Type="http://schemas.openxmlformats.org/officeDocument/2006/relationships/image" Target="../media/image42.jpeg"/><Relationship Id="rId1" Type="http://schemas.openxmlformats.org/officeDocument/2006/relationships/slideLayout" Target="../slideLayouts/slideLayout3.xml"/><Relationship Id="rId6" Type="http://schemas.openxmlformats.org/officeDocument/2006/relationships/image" Target="../media/image28.png"/><Relationship Id="rId11" Type="http://schemas.openxmlformats.org/officeDocument/2006/relationships/image" Target="../media/image33.png"/><Relationship Id="rId5" Type="http://schemas.openxmlformats.org/officeDocument/2006/relationships/image" Target="../media/image27.png"/><Relationship Id="rId15" Type="http://schemas.openxmlformats.org/officeDocument/2006/relationships/image" Target="../media/image37.png"/><Relationship Id="rId10" Type="http://schemas.openxmlformats.org/officeDocument/2006/relationships/image" Target="../media/image32.jpeg"/><Relationship Id="rId19" Type="http://schemas.openxmlformats.org/officeDocument/2006/relationships/image" Target="../media/image41.png"/><Relationship Id="rId4" Type="http://schemas.openxmlformats.org/officeDocument/2006/relationships/image" Target="../media/image26.png"/><Relationship Id="rId9" Type="http://schemas.openxmlformats.org/officeDocument/2006/relationships/image" Target="../media/image31.png"/><Relationship Id="rId14" Type="http://schemas.openxmlformats.org/officeDocument/2006/relationships/image" Target="../media/image3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jpe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mvnrepository.com/artifact/edu.colostate.omslab/csip-core" TargetMode="Externa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EF8D61-9318-4DC8-A868-2B1BFDD2B2C0}"/>
              </a:ext>
            </a:extLst>
          </p:cNvPr>
          <p:cNvSpPr>
            <a:spLocks noGrp="1"/>
          </p:cNvSpPr>
          <p:nvPr>
            <p:ph type="ctrTitle"/>
          </p:nvPr>
        </p:nvSpPr>
        <p:spPr>
          <a:xfrm>
            <a:off x="1524000" y="1333500"/>
            <a:ext cx="10039350" cy="1790700"/>
          </a:xfrm>
        </p:spPr>
        <p:txBody>
          <a:bodyPr/>
          <a:lstStyle/>
          <a:p>
            <a:r>
              <a:rPr lang="en-US" dirty="0"/>
              <a:t>Cloud Services Integration Platform CSIP</a:t>
            </a:r>
          </a:p>
        </p:txBody>
      </p:sp>
      <p:sp>
        <p:nvSpPr>
          <p:cNvPr id="3" name="Subtitle 2">
            <a:extLst>
              <a:ext uri="{FF2B5EF4-FFF2-40B4-BE49-F238E27FC236}">
                <a16:creationId xmlns:a16="http://schemas.microsoft.com/office/drawing/2014/main" id="{3C322DE6-C2BE-4B53-BC28-C43EBD0052AA}"/>
              </a:ext>
            </a:extLst>
          </p:cNvPr>
          <p:cNvSpPr>
            <a:spLocks noGrp="1"/>
          </p:cNvSpPr>
          <p:nvPr>
            <p:ph type="subTitle" idx="1"/>
          </p:nvPr>
        </p:nvSpPr>
        <p:spPr/>
        <p:txBody>
          <a:bodyPr/>
          <a:lstStyle/>
          <a:p>
            <a:r>
              <a:rPr lang="en-US" dirty="0"/>
              <a:t>Olaf David, </a:t>
            </a:r>
            <a:r>
              <a:rPr lang="en-US" dirty="0" err="1"/>
              <a:t>Mazdak</a:t>
            </a:r>
            <a:r>
              <a:rPr lang="en-US" dirty="0"/>
              <a:t> Arabi, Jack Carlson, Wesley Lloyd, Ken Rojas,</a:t>
            </a:r>
          </a:p>
          <a:p>
            <a:r>
              <a:rPr lang="en-US" dirty="0"/>
              <a:t>Charles </a:t>
            </a:r>
            <a:r>
              <a:rPr lang="en-US" dirty="0" err="1"/>
              <a:t>Ehlschlaeger</a:t>
            </a:r>
            <a:r>
              <a:rPr lang="en-US" dirty="0"/>
              <a:t>, Tim Green</a:t>
            </a:r>
          </a:p>
          <a:p>
            <a:endParaRPr lang="en-US" dirty="0"/>
          </a:p>
          <a:p>
            <a:endParaRPr lang="en-US" dirty="0"/>
          </a:p>
        </p:txBody>
      </p:sp>
      <p:sp>
        <p:nvSpPr>
          <p:cNvPr id="5" name="Title 1">
            <a:extLst>
              <a:ext uri="{FF2B5EF4-FFF2-40B4-BE49-F238E27FC236}">
                <a16:creationId xmlns:a16="http://schemas.microsoft.com/office/drawing/2014/main" id="{566FA85D-3B0A-4E0C-B8AC-042993910A93}"/>
              </a:ext>
            </a:extLst>
          </p:cNvPr>
          <p:cNvSpPr txBox="1">
            <a:spLocks/>
          </p:cNvSpPr>
          <p:nvPr/>
        </p:nvSpPr>
        <p:spPr>
          <a:xfrm>
            <a:off x="8534962" y="4874910"/>
            <a:ext cx="3760738" cy="1790700"/>
          </a:xfrm>
          <a:prstGeom prst="rect">
            <a:avLst/>
          </a:prstGeom>
        </p:spPr>
        <p:txBody>
          <a:bodyPr anchor="t">
            <a:normAutofit/>
          </a:bodyPr>
          <a:lstStyle>
            <a:lvl1pPr algn="l" defTabSz="914400" rtl="0" eaLnBrk="1" latinLnBrk="0" hangingPunct="1">
              <a:lnSpc>
                <a:spcPct val="90000"/>
              </a:lnSpc>
              <a:spcBef>
                <a:spcPct val="0"/>
              </a:spcBef>
              <a:buNone/>
              <a:defRPr sz="2600" kern="1200">
                <a:solidFill>
                  <a:srgbClr val="408E93"/>
                </a:solidFill>
                <a:latin typeface="Agency FB" panose="020B0503020202020204" pitchFamily="34" charset="0"/>
                <a:ea typeface="+mj-ea"/>
                <a:cs typeface="Segoe UI Light" panose="020B0502040204020203" pitchFamily="34" charset="0"/>
              </a:defRPr>
            </a:lvl1pPr>
          </a:lstStyle>
          <a:p>
            <a:pPr>
              <a:spcBef>
                <a:spcPts val="1000"/>
              </a:spcBef>
            </a:pPr>
            <a:r>
              <a:rPr lang="en-US" sz="1800" dirty="0">
                <a:solidFill>
                  <a:schemeClr val="bg1"/>
                </a:solidFill>
                <a:latin typeface="+mj-lt"/>
                <a:ea typeface="+mn-ea"/>
                <a:cs typeface="+mn-cs"/>
              </a:rPr>
              <a:t>Colorado State University</a:t>
            </a:r>
            <a:br>
              <a:rPr lang="en-US" sz="1800" dirty="0">
                <a:solidFill>
                  <a:schemeClr val="bg1"/>
                </a:solidFill>
                <a:latin typeface="+mj-lt"/>
                <a:ea typeface="+mn-ea"/>
                <a:cs typeface="+mn-cs"/>
              </a:rPr>
            </a:br>
            <a:r>
              <a:rPr lang="en-US" sz="1800" dirty="0">
                <a:solidFill>
                  <a:schemeClr val="bg1"/>
                </a:solidFill>
                <a:latin typeface="+mj-lt"/>
                <a:ea typeface="+mn-ea"/>
                <a:cs typeface="+mn-cs"/>
              </a:rPr>
              <a:t>USDA</a:t>
            </a:r>
            <a:br>
              <a:rPr lang="en-US" sz="1800" dirty="0">
                <a:solidFill>
                  <a:schemeClr val="bg1"/>
                </a:solidFill>
                <a:latin typeface="+mj-lt"/>
                <a:ea typeface="+mn-ea"/>
                <a:cs typeface="+mn-cs"/>
              </a:rPr>
            </a:br>
            <a:r>
              <a:rPr lang="en-US" sz="1800" dirty="0">
                <a:solidFill>
                  <a:schemeClr val="bg1"/>
                </a:solidFill>
                <a:latin typeface="+mj-lt"/>
                <a:ea typeface="+mn-ea"/>
                <a:cs typeface="+mn-cs"/>
              </a:rPr>
              <a:t>University of Washington</a:t>
            </a:r>
            <a:br>
              <a:rPr lang="en-US" sz="1800" dirty="0">
                <a:solidFill>
                  <a:schemeClr val="bg1"/>
                </a:solidFill>
                <a:latin typeface="+mj-lt"/>
                <a:ea typeface="+mn-ea"/>
                <a:cs typeface="+mn-cs"/>
              </a:rPr>
            </a:br>
            <a:br>
              <a:rPr lang="en-US" sz="1800" dirty="0">
                <a:solidFill>
                  <a:schemeClr val="bg1"/>
                </a:solidFill>
                <a:latin typeface="+mj-lt"/>
                <a:ea typeface="+mn-ea"/>
                <a:cs typeface="+mn-cs"/>
              </a:rPr>
            </a:br>
            <a:endParaRPr lang="en-US" sz="1800" dirty="0">
              <a:solidFill>
                <a:schemeClr val="bg1"/>
              </a:solidFill>
              <a:latin typeface="+mj-lt"/>
              <a:ea typeface="+mn-ea"/>
              <a:cs typeface="+mn-cs"/>
            </a:endParaRPr>
          </a:p>
          <a:p>
            <a:pPr>
              <a:spcBef>
                <a:spcPts val="1000"/>
              </a:spcBef>
            </a:pPr>
            <a:endParaRPr lang="en-US" sz="1800" dirty="0">
              <a:solidFill>
                <a:schemeClr val="bg1"/>
              </a:solidFill>
              <a:latin typeface="+mj-lt"/>
              <a:ea typeface="+mn-ea"/>
              <a:cs typeface="+mn-cs"/>
            </a:endParaRPr>
          </a:p>
        </p:txBody>
      </p:sp>
      <p:sp>
        <p:nvSpPr>
          <p:cNvPr id="4" name="Subtitle 2">
            <a:extLst>
              <a:ext uri="{FF2B5EF4-FFF2-40B4-BE49-F238E27FC236}">
                <a16:creationId xmlns:a16="http://schemas.microsoft.com/office/drawing/2014/main" id="{0FE0F52F-ADF1-4011-A51B-92383D0AB7F8}"/>
              </a:ext>
            </a:extLst>
          </p:cNvPr>
          <p:cNvSpPr txBox="1">
            <a:spLocks/>
          </p:cNvSpPr>
          <p:nvPr/>
        </p:nvSpPr>
        <p:spPr>
          <a:xfrm>
            <a:off x="8077762" y="5524500"/>
            <a:ext cx="3760738" cy="1020560"/>
          </a:xfrm>
          <a:prstGeom prst="rect">
            <a:avLst/>
          </a:prstGeom>
        </p:spPr>
        <p:txBody>
          <a:bodyPr>
            <a:noAutofit/>
          </a:bodyPr>
          <a:lstStyle>
            <a:lvl1pPr marL="0" indent="0" algn="l" defTabSz="914400" rtl="0" eaLnBrk="1" latinLnBrk="0" hangingPunct="1">
              <a:lnSpc>
                <a:spcPct val="110000"/>
              </a:lnSpc>
              <a:spcBef>
                <a:spcPts val="1000"/>
              </a:spcBef>
              <a:buFont typeface="Arial" panose="020B0604020202020204" pitchFamily="34" charset="0"/>
              <a:buNone/>
              <a:defRPr sz="1300" kern="1200">
                <a:solidFill>
                  <a:schemeClr val="bg1"/>
                </a:solidFill>
                <a:latin typeface="Segoe UI Light" panose="020B0502040204020203" pitchFamily="34" charset="0"/>
                <a:ea typeface="+mn-ea"/>
                <a:cs typeface="Segoe UI Light" panose="020B0502040204020203"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sz="1200" dirty="0"/>
          </a:p>
          <a:p>
            <a:endParaRPr lang="en-US" sz="1200" u="sng" dirty="0"/>
          </a:p>
        </p:txBody>
      </p:sp>
    </p:spTree>
    <p:extLst>
      <p:ext uri="{BB962C8B-B14F-4D97-AF65-F5344CB8AC3E}">
        <p14:creationId xmlns:p14="http://schemas.microsoft.com/office/powerpoint/2010/main" val="29975803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Arrow: Down 55">
            <a:extLst>
              <a:ext uri="{FF2B5EF4-FFF2-40B4-BE49-F238E27FC236}">
                <a16:creationId xmlns:a16="http://schemas.microsoft.com/office/drawing/2014/main" id="{143381C2-211D-439D-8EFA-6E539F4A9E2B}"/>
              </a:ext>
            </a:extLst>
          </p:cNvPr>
          <p:cNvSpPr/>
          <p:nvPr/>
        </p:nvSpPr>
        <p:spPr>
          <a:xfrm>
            <a:off x="6411554" y="3793397"/>
            <a:ext cx="326220" cy="914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ontent Placeholder 1">
            <a:extLst>
              <a:ext uri="{FF2B5EF4-FFF2-40B4-BE49-F238E27FC236}">
                <a16:creationId xmlns:a16="http://schemas.microsoft.com/office/drawing/2014/main" id="{052DA662-4C5A-4158-8125-EE04114FA35F}"/>
              </a:ext>
            </a:extLst>
          </p:cNvPr>
          <p:cNvSpPr>
            <a:spLocks noGrp="1"/>
          </p:cNvSpPr>
          <p:nvPr>
            <p:ph idx="1"/>
          </p:nvPr>
        </p:nvSpPr>
        <p:spPr>
          <a:xfrm>
            <a:off x="901279" y="1604211"/>
            <a:ext cx="3404825" cy="4572752"/>
          </a:xfrm>
        </p:spPr>
        <p:txBody>
          <a:bodyPr/>
          <a:lstStyle/>
          <a:p>
            <a:pPr>
              <a:lnSpc>
                <a:spcPct val="100000"/>
              </a:lnSpc>
              <a:buNone/>
            </a:pPr>
            <a:br>
              <a:rPr lang="en-US" dirty="0"/>
            </a:br>
            <a:r>
              <a:rPr lang="en-US" dirty="0"/>
              <a:t>CSIP Web services are scalable</a:t>
            </a:r>
          </a:p>
          <a:p>
            <a:pPr>
              <a:lnSpc>
                <a:spcPct val="100000"/>
              </a:lnSpc>
            </a:pPr>
            <a:br>
              <a:rPr lang="en-US" dirty="0">
                <a:solidFill>
                  <a:srgbClr val="D24726"/>
                </a:solidFill>
              </a:rPr>
            </a:br>
            <a:r>
              <a:rPr lang="en-US" dirty="0">
                <a:solidFill>
                  <a:srgbClr val="D24726"/>
                </a:solidFill>
              </a:rPr>
              <a:t>Vertically </a:t>
            </a:r>
            <a:r>
              <a:rPr lang="en-US" dirty="0"/>
              <a:t>(adding/separating features)</a:t>
            </a:r>
            <a:br>
              <a:rPr lang="en-US" dirty="0">
                <a:solidFill>
                  <a:srgbClr val="D24726"/>
                </a:solidFill>
              </a:rPr>
            </a:br>
            <a:br>
              <a:rPr lang="en-US" dirty="0"/>
            </a:br>
            <a:r>
              <a:rPr lang="en-US" dirty="0"/>
              <a:t>Adding dedicated servers for running session management, archives, proxy, more </a:t>
            </a:r>
          </a:p>
          <a:p>
            <a:pPr>
              <a:lnSpc>
                <a:spcPct val="100000"/>
              </a:lnSpc>
            </a:pPr>
            <a:br>
              <a:rPr lang="en-US" dirty="0"/>
            </a:br>
            <a:endParaRPr lang="en-US" dirty="0"/>
          </a:p>
          <a:p>
            <a:pPr>
              <a:lnSpc>
                <a:spcPct val="100000"/>
              </a:lnSpc>
            </a:pPr>
            <a:r>
              <a:rPr lang="en-US" dirty="0">
                <a:solidFill>
                  <a:srgbClr val="D24726"/>
                </a:solidFill>
              </a:rPr>
              <a:t>Horizontally </a:t>
            </a:r>
            <a:r>
              <a:rPr lang="en-US" dirty="0"/>
              <a:t>(duplicating resources)</a:t>
            </a:r>
            <a:br>
              <a:rPr lang="en-US" dirty="0">
                <a:solidFill>
                  <a:srgbClr val="D24726"/>
                </a:solidFill>
              </a:rPr>
            </a:br>
            <a:br>
              <a:rPr lang="en-US" dirty="0">
                <a:solidFill>
                  <a:srgbClr val="D24726"/>
                </a:solidFill>
              </a:rPr>
            </a:br>
            <a:r>
              <a:rPr lang="en-US" dirty="0"/>
              <a:t>Adding more compute servers</a:t>
            </a:r>
          </a:p>
        </p:txBody>
      </p:sp>
      <p:sp>
        <p:nvSpPr>
          <p:cNvPr id="3" name="Title 2">
            <a:extLst>
              <a:ext uri="{FF2B5EF4-FFF2-40B4-BE49-F238E27FC236}">
                <a16:creationId xmlns:a16="http://schemas.microsoft.com/office/drawing/2014/main" id="{4B5A26B0-9FD0-42DF-8347-DAB1C55E1C47}"/>
              </a:ext>
            </a:extLst>
          </p:cNvPr>
          <p:cNvSpPr>
            <a:spLocks noGrp="1"/>
          </p:cNvSpPr>
          <p:nvPr>
            <p:ph type="title"/>
          </p:nvPr>
        </p:nvSpPr>
        <p:spPr/>
        <p:txBody>
          <a:bodyPr/>
          <a:lstStyle/>
          <a:p>
            <a:r>
              <a:rPr lang="en-US" dirty="0"/>
              <a:t>Scalability</a:t>
            </a:r>
          </a:p>
        </p:txBody>
      </p:sp>
      <p:sp>
        <p:nvSpPr>
          <p:cNvPr id="5" name="Text Box 3">
            <a:extLst>
              <a:ext uri="{FF2B5EF4-FFF2-40B4-BE49-F238E27FC236}">
                <a16:creationId xmlns:a16="http://schemas.microsoft.com/office/drawing/2014/main" id="{1F8865ED-46D3-4549-BF94-23B8AD1E3714}"/>
              </a:ext>
            </a:extLst>
          </p:cNvPr>
          <p:cNvSpPr txBox="1">
            <a:spLocks noChangeArrowheads="1"/>
          </p:cNvSpPr>
          <p:nvPr/>
        </p:nvSpPr>
        <p:spPr bwMode="auto">
          <a:xfrm>
            <a:off x="5629275" y="1499183"/>
            <a:ext cx="1524000"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US" altLang="zh-CN" sz="1200" dirty="0"/>
              <a:t>CSIP “all-in one”</a:t>
            </a:r>
          </a:p>
        </p:txBody>
      </p:sp>
      <p:sp>
        <p:nvSpPr>
          <p:cNvPr id="10" name="Text Box 3">
            <a:extLst>
              <a:ext uri="{FF2B5EF4-FFF2-40B4-BE49-F238E27FC236}">
                <a16:creationId xmlns:a16="http://schemas.microsoft.com/office/drawing/2014/main" id="{52CAEF33-1627-4082-9FA4-4176C8ADE9EA}"/>
              </a:ext>
            </a:extLst>
          </p:cNvPr>
          <p:cNvSpPr txBox="1">
            <a:spLocks noChangeArrowheads="1"/>
          </p:cNvSpPr>
          <p:nvPr/>
        </p:nvSpPr>
        <p:spPr bwMode="auto">
          <a:xfrm>
            <a:off x="6804618" y="3028476"/>
            <a:ext cx="1600200"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US" altLang="zh-CN" sz="1200" dirty="0"/>
              <a:t>Compute server</a:t>
            </a:r>
          </a:p>
        </p:txBody>
      </p:sp>
      <p:sp>
        <p:nvSpPr>
          <p:cNvPr id="18" name="Text Box 11">
            <a:extLst>
              <a:ext uri="{FF2B5EF4-FFF2-40B4-BE49-F238E27FC236}">
                <a16:creationId xmlns:a16="http://schemas.microsoft.com/office/drawing/2014/main" id="{35C0EC06-214D-4C7C-9794-83C01BDAAD3C}"/>
              </a:ext>
            </a:extLst>
          </p:cNvPr>
          <p:cNvSpPr txBox="1">
            <a:spLocks noChangeArrowheads="1"/>
          </p:cNvSpPr>
          <p:nvPr/>
        </p:nvSpPr>
        <p:spPr bwMode="auto">
          <a:xfrm>
            <a:off x="9817099" y="5304382"/>
            <a:ext cx="1066800" cy="4616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US" altLang="zh-CN" sz="1200" dirty="0"/>
              <a:t>Logging server </a:t>
            </a:r>
          </a:p>
        </p:txBody>
      </p:sp>
      <p:sp>
        <p:nvSpPr>
          <p:cNvPr id="19" name="Text Box 12">
            <a:extLst>
              <a:ext uri="{FF2B5EF4-FFF2-40B4-BE49-F238E27FC236}">
                <a16:creationId xmlns:a16="http://schemas.microsoft.com/office/drawing/2014/main" id="{79CB818F-ADE0-4515-AEDC-872E64B139EE}"/>
              </a:ext>
            </a:extLst>
          </p:cNvPr>
          <p:cNvSpPr txBox="1">
            <a:spLocks noChangeArrowheads="1"/>
          </p:cNvSpPr>
          <p:nvPr/>
        </p:nvSpPr>
        <p:spPr bwMode="auto">
          <a:xfrm>
            <a:off x="9826625" y="4422287"/>
            <a:ext cx="1828800"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US" altLang="zh-CN" sz="1200" dirty="0"/>
              <a:t>Session server grid</a:t>
            </a:r>
          </a:p>
        </p:txBody>
      </p:sp>
      <p:sp>
        <p:nvSpPr>
          <p:cNvPr id="39" name="Text Box 32">
            <a:extLst>
              <a:ext uri="{FF2B5EF4-FFF2-40B4-BE49-F238E27FC236}">
                <a16:creationId xmlns:a16="http://schemas.microsoft.com/office/drawing/2014/main" id="{3F3F9359-8D68-429D-8251-2B54FD0A486C}"/>
              </a:ext>
            </a:extLst>
          </p:cNvPr>
          <p:cNvSpPr txBox="1">
            <a:spLocks noChangeArrowheads="1"/>
          </p:cNvSpPr>
          <p:nvPr/>
        </p:nvSpPr>
        <p:spPr bwMode="auto">
          <a:xfrm>
            <a:off x="9826625" y="4813513"/>
            <a:ext cx="1726014" cy="4616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r>
              <a:rPr lang="en-US" altLang="zh-CN" sz="1200" dirty="0"/>
              <a:t>Archive </a:t>
            </a:r>
          </a:p>
          <a:p>
            <a:r>
              <a:rPr lang="en-US" altLang="zh-CN" sz="1200" dirty="0"/>
              <a:t>server (</a:t>
            </a:r>
            <a:r>
              <a:rPr lang="en-US" altLang="zh-CN" sz="1200" dirty="0" err="1"/>
              <a:t>mongodb</a:t>
            </a:r>
            <a:r>
              <a:rPr lang="en-US" altLang="zh-CN" sz="1200" dirty="0"/>
              <a:t>)</a:t>
            </a:r>
          </a:p>
        </p:txBody>
      </p:sp>
      <p:pic>
        <p:nvPicPr>
          <p:cNvPr id="41" name="Graphic 40" descr="Laptop">
            <a:extLst>
              <a:ext uri="{FF2B5EF4-FFF2-40B4-BE49-F238E27FC236}">
                <a16:creationId xmlns:a16="http://schemas.microsoft.com/office/drawing/2014/main" id="{E614B41A-A93E-448E-A30B-26AD8F18095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650593" y="1319359"/>
            <a:ext cx="914400" cy="914400"/>
          </a:xfrm>
          <a:prstGeom prst="rect">
            <a:avLst/>
          </a:prstGeom>
        </p:spPr>
      </p:pic>
      <p:pic>
        <p:nvPicPr>
          <p:cNvPr id="42" name="Graphic 41" descr="Laptop">
            <a:extLst>
              <a:ext uri="{FF2B5EF4-FFF2-40B4-BE49-F238E27FC236}">
                <a16:creationId xmlns:a16="http://schemas.microsoft.com/office/drawing/2014/main" id="{2C8BF122-77C1-4855-800D-38D4E3B9031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258174" y="1385138"/>
            <a:ext cx="914400" cy="914400"/>
          </a:xfrm>
          <a:prstGeom prst="rect">
            <a:avLst/>
          </a:prstGeom>
        </p:spPr>
      </p:pic>
      <p:pic>
        <p:nvPicPr>
          <p:cNvPr id="44" name="Graphic 43" descr="Server">
            <a:extLst>
              <a:ext uri="{FF2B5EF4-FFF2-40B4-BE49-F238E27FC236}">
                <a16:creationId xmlns:a16="http://schemas.microsoft.com/office/drawing/2014/main" id="{5224A01A-C32F-496B-AB96-7F3A4743A7B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29752" y="3235268"/>
            <a:ext cx="914400" cy="914400"/>
          </a:xfrm>
          <a:prstGeom prst="rect">
            <a:avLst/>
          </a:prstGeom>
        </p:spPr>
      </p:pic>
      <p:pic>
        <p:nvPicPr>
          <p:cNvPr id="45" name="Graphic 44" descr="Server">
            <a:extLst>
              <a:ext uri="{FF2B5EF4-FFF2-40B4-BE49-F238E27FC236}">
                <a16:creationId xmlns:a16="http://schemas.microsoft.com/office/drawing/2014/main" id="{6B12BEBF-84A7-4B24-8BB8-182A99D343BA}"/>
              </a:ext>
            </a:extLst>
          </p:cNvPr>
          <p:cNvPicPr>
            <a:picLocks noChangeAspect="1"/>
          </p:cNvPicPr>
          <p:nvPr/>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b="70404"/>
          <a:stretch/>
        </p:blipFill>
        <p:spPr>
          <a:xfrm>
            <a:off x="8222676" y="2665884"/>
            <a:ext cx="914400" cy="270626"/>
          </a:xfrm>
          <a:prstGeom prst="rect">
            <a:avLst/>
          </a:prstGeom>
        </p:spPr>
      </p:pic>
      <p:pic>
        <p:nvPicPr>
          <p:cNvPr id="46" name="Graphic 45" descr="Server">
            <a:extLst>
              <a:ext uri="{FF2B5EF4-FFF2-40B4-BE49-F238E27FC236}">
                <a16:creationId xmlns:a16="http://schemas.microsoft.com/office/drawing/2014/main" id="{6622814A-F9D3-4B70-A110-45FD8F7869E5}"/>
              </a:ext>
            </a:extLst>
          </p:cNvPr>
          <p:cNvPicPr>
            <a:picLocks noChangeAspect="1"/>
          </p:cNvPicPr>
          <p:nvPr/>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b="70404"/>
          <a:stretch/>
        </p:blipFill>
        <p:spPr>
          <a:xfrm>
            <a:off x="8206191" y="5375355"/>
            <a:ext cx="914400" cy="270626"/>
          </a:xfrm>
          <a:prstGeom prst="rect">
            <a:avLst/>
          </a:prstGeom>
        </p:spPr>
      </p:pic>
      <p:pic>
        <p:nvPicPr>
          <p:cNvPr id="47" name="Graphic 46" descr="Server">
            <a:extLst>
              <a:ext uri="{FF2B5EF4-FFF2-40B4-BE49-F238E27FC236}">
                <a16:creationId xmlns:a16="http://schemas.microsoft.com/office/drawing/2014/main" id="{9803E459-617E-4A5D-88A8-9C26E7225140}"/>
              </a:ext>
            </a:extLst>
          </p:cNvPr>
          <p:cNvPicPr>
            <a:picLocks noChangeAspect="1"/>
          </p:cNvPicPr>
          <p:nvPr/>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b="70404"/>
          <a:stretch/>
        </p:blipFill>
        <p:spPr>
          <a:xfrm>
            <a:off x="8187765" y="4916486"/>
            <a:ext cx="914400" cy="270626"/>
          </a:xfrm>
          <a:prstGeom prst="rect">
            <a:avLst/>
          </a:prstGeom>
        </p:spPr>
      </p:pic>
      <p:pic>
        <p:nvPicPr>
          <p:cNvPr id="48" name="Graphic 47" descr="Server">
            <a:extLst>
              <a:ext uri="{FF2B5EF4-FFF2-40B4-BE49-F238E27FC236}">
                <a16:creationId xmlns:a16="http://schemas.microsoft.com/office/drawing/2014/main" id="{7E84F40E-ECB4-4DB2-A410-EA68972EC12E}"/>
              </a:ext>
            </a:extLst>
          </p:cNvPr>
          <p:cNvPicPr>
            <a:picLocks noChangeAspect="1"/>
          </p:cNvPicPr>
          <p:nvPr/>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b="70404"/>
          <a:stretch/>
        </p:blipFill>
        <p:spPr>
          <a:xfrm>
            <a:off x="8689402" y="4400220"/>
            <a:ext cx="914400" cy="270626"/>
          </a:xfrm>
          <a:prstGeom prst="rect">
            <a:avLst/>
          </a:prstGeom>
        </p:spPr>
      </p:pic>
      <p:pic>
        <p:nvPicPr>
          <p:cNvPr id="49" name="Graphic 48" descr="Server">
            <a:extLst>
              <a:ext uri="{FF2B5EF4-FFF2-40B4-BE49-F238E27FC236}">
                <a16:creationId xmlns:a16="http://schemas.microsoft.com/office/drawing/2014/main" id="{2A4CA804-D042-49F1-BE40-E291715EE1B9}"/>
              </a:ext>
            </a:extLst>
          </p:cNvPr>
          <p:cNvPicPr>
            <a:picLocks noChangeAspect="1"/>
          </p:cNvPicPr>
          <p:nvPr/>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b="70404"/>
          <a:stretch/>
        </p:blipFill>
        <p:spPr>
          <a:xfrm>
            <a:off x="7800974" y="4422047"/>
            <a:ext cx="914400" cy="270626"/>
          </a:xfrm>
          <a:prstGeom prst="rect">
            <a:avLst/>
          </a:prstGeom>
        </p:spPr>
      </p:pic>
      <p:pic>
        <p:nvPicPr>
          <p:cNvPr id="50" name="Graphic 49" descr="Server">
            <a:extLst>
              <a:ext uri="{FF2B5EF4-FFF2-40B4-BE49-F238E27FC236}">
                <a16:creationId xmlns:a16="http://schemas.microsoft.com/office/drawing/2014/main" id="{9EB3D685-E898-4C27-A883-073DF557ABC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260464" y="3235268"/>
            <a:ext cx="914400" cy="914400"/>
          </a:xfrm>
          <a:prstGeom prst="rect">
            <a:avLst/>
          </a:prstGeom>
        </p:spPr>
      </p:pic>
      <p:sp>
        <p:nvSpPr>
          <p:cNvPr id="51" name="Arrow: Down 50">
            <a:extLst>
              <a:ext uri="{FF2B5EF4-FFF2-40B4-BE49-F238E27FC236}">
                <a16:creationId xmlns:a16="http://schemas.microsoft.com/office/drawing/2014/main" id="{7F0838EB-B346-4365-839F-CC464EAC48D5}"/>
              </a:ext>
            </a:extLst>
          </p:cNvPr>
          <p:cNvSpPr/>
          <p:nvPr/>
        </p:nvSpPr>
        <p:spPr>
          <a:xfrm rot="16200000">
            <a:off x="10670411" y="3204105"/>
            <a:ext cx="326220" cy="914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a:extLst>
              <a:ext uri="{FF2B5EF4-FFF2-40B4-BE49-F238E27FC236}">
                <a16:creationId xmlns:a16="http://schemas.microsoft.com/office/drawing/2014/main" id="{8E47D322-FBB7-4BCB-9FE1-20F659D0BCB7}"/>
              </a:ext>
            </a:extLst>
          </p:cNvPr>
          <p:cNvSpPr txBox="1"/>
          <p:nvPr/>
        </p:nvSpPr>
        <p:spPr>
          <a:xfrm>
            <a:off x="5252768" y="4112269"/>
            <a:ext cx="1988332" cy="225808"/>
          </a:xfrm>
          <a:prstGeom prst="rect">
            <a:avLst/>
          </a:prstGeom>
        </p:spPr>
        <p:txBody>
          <a:bodyPr vert="horz" wrap="square" lIns="91440" tIns="45720" rIns="91440" bIns="45720" rtlCol="0">
            <a:noAutofit/>
          </a:bodyPr>
          <a:lstStyle/>
          <a:p>
            <a:pPr marL="0" indent="0" algn="l">
              <a:lnSpc>
                <a:spcPts val="1800"/>
              </a:lnSpc>
              <a:spcAft>
                <a:spcPts val="600"/>
              </a:spcAft>
              <a:buNone/>
            </a:pPr>
            <a:r>
              <a:rPr lang="en-US" sz="1200" dirty="0">
                <a:solidFill>
                  <a:prstClr val="black">
                    <a:lumMod val="75000"/>
                    <a:lumOff val="25000"/>
                  </a:prstClr>
                </a:solidFill>
                <a:latin typeface="Segoe UI" panose="020B0502040204020203" pitchFamily="34" charset="0"/>
                <a:cs typeface="Segoe UI" panose="020B0502040204020203" pitchFamily="34" charset="0"/>
              </a:rPr>
              <a:t>Vertical scaling</a:t>
            </a:r>
          </a:p>
        </p:txBody>
      </p:sp>
      <p:sp>
        <p:nvSpPr>
          <p:cNvPr id="59" name="TextBox 58">
            <a:extLst>
              <a:ext uri="{FF2B5EF4-FFF2-40B4-BE49-F238E27FC236}">
                <a16:creationId xmlns:a16="http://schemas.microsoft.com/office/drawing/2014/main" id="{3A0153EF-32E8-4A53-98AA-D41428908C81}"/>
              </a:ext>
            </a:extLst>
          </p:cNvPr>
          <p:cNvSpPr txBox="1"/>
          <p:nvPr/>
        </p:nvSpPr>
        <p:spPr>
          <a:xfrm>
            <a:off x="10160000" y="3243183"/>
            <a:ext cx="1988332" cy="225808"/>
          </a:xfrm>
          <a:prstGeom prst="rect">
            <a:avLst/>
          </a:prstGeom>
        </p:spPr>
        <p:txBody>
          <a:bodyPr vert="horz" wrap="square" lIns="91440" tIns="45720" rIns="91440" bIns="45720" rtlCol="0">
            <a:noAutofit/>
          </a:bodyPr>
          <a:lstStyle/>
          <a:p>
            <a:pPr marL="0" indent="0" algn="l">
              <a:lnSpc>
                <a:spcPts val="1800"/>
              </a:lnSpc>
              <a:spcAft>
                <a:spcPts val="600"/>
              </a:spcAft>
              <a:buNone/>
            </a:pPr>
            <a:r>
              <a:rPr lang="en-US" sz="1200" dirty="0">
                <a:solidFill>
                  <a:prstClr val="black">
                    <a:lumMod val="75000"/>
                    <a:lumOff val="25000"/>
                  </a:prstClr>
                </a:solidFill>
                <a:latin typeface="Segoe UI" panose="020B0502040204020203" pitchFamily="34" charset="0"/>
                <a:cs typeface="Segoe UI" panose="020B0502040204020203" pitchFamily="34" charset="0"/>
              </a:rPr>
              <a:t>Horizontal scaling</a:t>
            </a:r>
          </a:p>
        </p:txBody>
      </p:sp>
      <p:sp>
        <p:nvSpPr>
          <p:cNvPr id="60" name="Text Box 12">
            <a:extLst>
              <a:ext uri="{FF2B5EF4-FFF2-40B4-BE49-F238E27FC236}">
                <a16:creationId xmlns:a16="http://schemas.microsoft.com/office/drawing/2014/main" id="{2898DF0E-D8A3-44E3-AA88-39441914CBFF}"/>
              </a:ext>
            </a:extLst>
          </p:cNvPr>
          <p:cNvSpPr txBox="1">
            <a:spLocks noChangeArrowheads="1"/>
          </p:cNvSpPr>
          <p:nvPr/>
        </p:nvSpPr>
        <p:spPr bwMode="auto">
          <a:xfrm>
            <a:off x="9120591" y="2682917"/>
            <a:ext cx="1828800"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US" altLang="zh-CN" sz="1200" dirty="0"/>
              <a:t>Proxy</a:t>
            </a:r>
          </a:p>
        </p:txBody>
      </p:sp>
      <p:sp>
        <p:nvSpPr>
          <p:cNvPr id="61" name="Oval 60">
            <a:extLst>
              <a:ext uri="{FF2B5EF4-FFF2-40B4-BE49-F238E27FC236}">
                <a16:creationId xmlns:a16="http://schemas.microsoft.com/office/drawing/2014/main" id="{454020C5-9F66-482A-8812-2AB17071AE12}"/>
              </a:ext>
              <a:ext uri="{C183D7F6-B498-43B3-948B-1728B52AA6E4}">
                <adec:decorative xmlns:adec="http://schemas.microsoft.com/office/drawing/2017/decorative" val="1"/>
              </a:ext>
            </a:extLst>
          </p:cNvPr>
          <p:cNvSpPr/>
          <p:nvPr/>
        </p:nvSpPr>
        <p:spPr bwMode="blackWhite">
          <a:xfrm>
            <a:off x="491441" y="2350976"/>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Segoe UI Semibold" panose="020B0702040204020203" pitchFamily="34" charset="0"/>
                <a:cs typeface="Segoe UI Semibold" panose="020B0702040204020203" pitchFamily="34" charset="0"/>
              </a:rPr>
              <a:t>1</a:t>
            </a:r>
          </a:p>
        </p:txBody>
      </p:sp>
      <p:sp>
        <p:nvSpPr>
          <p:cNvPr id="62" name="Oval 61">
            <a:extLst>
              <a:ext uri="{FF2B5EF4-FFF2-40B4-BE49-F238E27FC236}">
                <a16:creationId xmlns:a16="http://schemas.microsoft.com/office/drawing/2014/main" id="{BAB00E33-3105-42AA-BEC3-86007376B138}"/>
              </a:ext>
              <a:ext uri="{C183D7F6-B498-43B3-948B-1728B52AA6E4}">
                <adec:decorative xmlns:adec="http://schemas.microsoft.com/office/drawing/2017/decorative" val="1"/>
              </a:ext>
            </a:extLst>
          </p:cNvPr>
          <p:cNvSpPr/>
          <p:nvPr/>
        </p:nvSpPr>
        <p:spPr bwMode="blackWhite">
          <a:xfrm>
            <a:off x="491441" y="402025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Segoe UI Semibold" panose="020B0702040204020203" pitchFamily="34" charset="0"/>
                <a:cs typeface="Segoe UI Semibold" panose="020B0702040204020203" pitchFamily="34" charset="0"/>
              </a:rPr>
              <a:t>2</a:t>
            </a:r>
          </a:p>
        </p:txBody>
      </p:sp>
      <p:pic>
        <p:nvPicPr>
          <p:cNvPr id="63" name="Graphic 62" descr="Server">
            <a:extLst>
              <a:ext uri="{FF2B5EF4-FFF2-40B4-BE49-F238E27FC236}">
                <a16:creationId xmlns:a16="http://schemas.microsoft.com/office/drawing/2014/main" id="{3FEF3A25-B771-4736-B440-583B7689577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15552" y="3235268"/>
            <a:ext cx="914400" cy="914400"/>
          </a:xfrm>
          <a:prstGeom prst="rect">
            <a:avLst/>
          </a:prstGeom>
        </p:spPr>
      </p:pic>
      <p:pic>
        <p:nvPicPr>
          <p:cNvPr id="64" name="Graphic 63" descr="Server">
            <a:extLst>
              <a:ext uri="{FF2B5EF4-FFF2-40B4-BE49-F238E27FC236}">
                <a16:creationId xmlns:a16="http://schemas.microsoft.com/office/drawing/2014/main" id="{BDA1281C-5B3D-4628-A77A-47A63A52E06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284840" y="3243183"/>
            <a:ext cx="914400" cy="914400"/>
          </a:xfrm>
          <a:prstGeom prst="rect">
            <a:avLst/>
          </a:prstGeom>
        </p:spPr>
      </p:pic>
      <p:sp>
        <p:nvSpPr>
          <p:cNvPr id="65" name="Text Box 12">
            <a:extLst>
              <a:ext uri="{FF2B5EF4-FFF2-40B4-BE49-F238E27FC236}">
                <a16:creationId xmlns:a16="http://schemas.microsoft.com/office/drawing/2014/main" id="{9C760C8B-7FBD-4FD4-B91F-C799A5F75867}"/>
              </a:ext>
            </a:extLst>
          </p:cNvPr>
          <p:cNvSpPr txBox="1">
            <a:spLocks noChangeArrowheads="1"/>
          </p:cNvSpPr>
          <p:nvPr/>
        </p:nvSpPr>
        <p:spPr bwMode="auto">
          <a:xfrm>
            <a:off x="9172574" y="1567355"/>
            <a:ext cx="1828800"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US" altLang="zh-CN" sz="1200" dirty="0"/>
              <a:t>Client</a:t>
            </a:r>
          </a:p>
        </p:txBody>
      </p:sp>
      <p:cxnSp>
        <p:nvCxnSpPr>
          <p:cNvPr id="67" name="Straight Arrow Connector 66">
            <a:extLst>
              <a:ext uri="{FF2B5EF4-FFF2-40B4-BE49-F238E27FC236}">
                <a16:creationId xmlns:a16="http://schemas.microsoft.com/office/drawing/2014/main" id="{F68B0702-7F43-4432-9063-707D51BEE266}"/>
              </a:ext>
            </a:extLst>
          </p:cNvPr>
          <p:cNvCxnSpPr/>
          <p:nvPr/>
        </p:nvCxnSpPr>
        <p:spPr>
          <a:xfrm>
            <a:off x="8689402" y="2350976"/>
            <a:ext cx="0" cy="8159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27997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0D1A25E-66CC-43F5-9EF8-7DF5B3C0911C}"/>
              </a:ext>
            </a:extLst>
          </p:cNvPr>
          <p:cNvSpPr>
            <a:spLocks noGrp="1"/>
          </p:cNvSpPr>
          <p:nvPr>
            <p:ph idx="1"/>
          </p:nvPr>
        </p:nvSpPr>
        <p:spPr>
          <a:xfrm>
            <a:off x="527857" y="1499608"/>
            <a:ext cx="4367617" cy="4572752"/>
          </a:xfrm>
        </p:spPr>
        <p:txBody>
          <a:bodyPr>
            <a:normAutofit/>
          </a:bodyPr>
          <a:lstStyle/>
          <a:p>
            <a:pPr marL="171450" indent="-171450">
              <a:buSzPct val="100000"/>
              <a:buFont typeface="Courier New" panose="02070309020205020404" pitchFamily="49" charset="0"/>
              <a:buChar char="o"/>
            </a:pPr>
            <a:r>
              <a:rPr lang="en-US" dirty="0"/>
              <a:t>Kubernetes 1.13 deployment</a:t>
            </a:r>
          </a:p>
          <a:p>
            <a:pPr marL="171450" indent="-171450">
              <a:buSzPct val="100000"/>
              <a:buFont typeface="Courier New" panose="02070309020205020404" pitchFamily="49" charset="0"/>
              <a:buChar char="o"/>
            </a:pPr>
            <a:r>
              <a:rPr lang="en-US" dirty="0"/>
              <a:t>600+ cores, 600 TB storage</a:t>
            </a:r>
          </a:p>
          <a:p>
            <a:pPr marL="171450" indent="-171450">
              <a:buSzPct val="100000"/>
              <a:buFont typeface="Courier New" panose="02070309020205020404" pitchFamily="49" charset="0"/>
              <a:buChar char="o"/>
            </a:pPr>
            <a:r>
              <a:rPr lang="en-US" dirty="0" err="1"/>
              <a:t>Ceph</a:t>
            </a:r>
            <a:r>
              <a:rPr lang="en-US" dirty="0"/>
              <a:t> FS for distributed storage</a:t>
            </a:r>
          </a:p>
          <a:p>
            <a:pPr marL="171450" indent="-171450">
              <a:buSzPct val="100000"/>
              <a:buFont typeface="Courier New" panose="02070309020205020404" pitchFamily="49" charset="0"/>
              <a:buChar char="o"/>
            </a:pPr>
            <a:endParaRPr lang="en-US" dirty="0"/>
          </a:p>
          <a:p>
            <a:pPr marL="171450" indent="-171450">
              <a:buSzPct val="100000"/>
              <a:buFont typeface="Courier New" panose="02070309020205020404" pitchFamily="49" charset="0"/>
              <a:buChar char="o"/>
            </a:pPr>
            <a:endParaRPr lang="en-US" dirty="0"/>
          </a:p>
          <a:p>
            <a:pPr marL="171450" indent="-171450">
              <a:buSzPct val="100000"/>
              <a:buFont typeface="Courier New" panose="02070309020205020404" pitchFamily="49" charset="0"/>
              <a:buChar char="o"/>
            </a:pPr>
            <a:endParaRPr lang="en-US" dirty="0"/>
          </a:p>
          <a:p>
            <a:pPr marL="171450" indent="-171450">
              <a:buSzPct val="100000"/>
              <a:buFont typeface="Courier New" panose="02070309020205020404" pitchFamily="49" charset="0"/>
              <a:buChar char="o"/>
            </a:pPr>
            <a:endParaRPr lang="en-US" dirty="0"/>
          </a:p>
          <a:p>
            <a:pPr marL="171450" indent="-171450">
              <a:buSzPct val="100000"/>
              <a:buFont typeface="Courier New" panose="02070309020205020404" pitchFamily="49" charset="0"/>
              <a:buChar char="o"/>
            </a:pPr>
            <a:endParaRPr lang="en-US" dirty="0"/>
          </a:p>
          <a:p>
            <a:pPr marL="171450" indent="-171450">
              <a:buSzPct val="100000"/>
              <a:buFont typeface="Courier New" panose="02070309020205020404" pitchFamily="49" charset="0"/>
              <a:buChar char="o"/>
            </a:pPr>
            <a:endParaRPr lang="en-US" dirty="0"/>
          </a:p>
          <a:p>
            <a:pPr>
              <a:buSzPct val="100000"/>
              <a:buNone/>
            </a:pPr>
            <a:r>
              <a:rPr lang="en-US" dirty="0"/>
              <a:t>Other deployments at NRCS (NITC),  ARS, RTI (Azure), Noble (AWS)</a:t>
            </a:r>
          </a:p>
        </p:txBody>
      </p:sp>
      <p:sp>
        <p:nvSpPr>
          <p:cNvPr id="3" name="Title 2">
            <a:extLst>
              <a:ext uri="{FF2B5EF4-FFF2-40B4-BE49-F238E27FC236}">
                <a16:creationId xmlns:a16="http://schemas.microsoft.com/office/drawing/2014/main" id="{6318252B-5BC2-4D04-A141-4DA30698FD3B}"/>
              </a:ext>
            </a:extLst>
          </p:cNvPr>
          <p:cNvSpPr>
            <a:spLocks noGrp="1"/>
          </p:cNvSpPr>
          <p:nvPr>
            <p:ph type="title"/>
          </p:nvPr>
        </p:nvSpPr>
        <p:spPr/>
        <p:txBody>
          <a:bodyPr/>
          <a:lstStyle/>
          <a:p>
            <a:r>
              <a:rPr lang="en-US" dirty="0"/>
              <a:t>CSIP Kubernetes Deployment at CSU</a:t>
            </a:r>
          </a:p>
        </p:txBody>
      </p:sp>
      <p:sp>
        <p:nvSpPr>
          <p:cNvPr id="4" name="CustomShape 1">
            <a:extLst>
              <a:ext uri="{FF2B5EF4-FFF2-40B4-BE49-F238E27FC236}">
                <a16:creationId xmlns:a16="http://schemas.microsoft.com/office/drawing/2014/main" id="{94D3616D-62C6-4DC3-9223-0817C73FFE42}"/>
              </a:ext>
            </a:extLst>
          </p:cNvPr>
          <p:cNvSpPr/>
          <p:nvPr/>
        </p:nvSpPr>
        <p:spPr>
          <a:xfrm>
            <a:off x="3279255" y="3308985"/>
            <a:ext cx="1694160" cy="828720"/>
          </a:xfrm>
          <a:prstGeom prst="roundRect">
            <a:avLst>
              <a:gd name="adj" fmla="val 16667"/>
            </a:avLst>
          </a:prstGeom>
          <a:noFill/>
          <a:ln w="9360">
            <a:solidFill>
              <a:schemeClr val="bg1">
                <a:lumMod val="65000"/>
              </a:schemeClr>
            </a:solidFill>
            <a:round/>
          </a:ln>
        </p:spPr>
        <p:style>
          <a:lnRef idx="0">
            <a:scrgbClr r="0" g="0" b="0"/>
          </a:lnRef>
          <a:fillRef idx="0">
            <a:scrgbClr r="0" g="0" b="0"/>
          </a:fillRef>
          <a:effectRef idx="0">
            <a:scrgbClr r="0" g="0" b="0"/>
          </a:effectRef>
          <a:fontRef idx="minor"/>
        </p:style>
      </p:sp>
      <p:sp>
        <p:nvSpPr>
          <p:cNvPr id="13" name="CustomShape 10">
            <a:extLst>
              <a:ext uri="{FF2B5EF4-FFF2-40B4-BE49-F238E27FC236}">
                <a16:creationId xmlns:a16="http://schemas.microsoft.com/office/drawing/2014/main" id="{7149C1CE-FACC-49EE-AC0A-CC306E648BF5}"/>
              </a:ext>
            </a:extLst>
          </p:cNvPr>
          <p:cNvSpPr/>
          <p:nvPr/>
        </p:nvSpPr>
        <p:spPr>
          <a:xfrm>
            <a:off x="6001995" y="1415710"/>
            <a:ext cx="2003760" cy="276641"/>
          </a:xfrm>
          <a:prstGeom prst="roundRect">
            <a:avLst>
              <a:gd name="adj" fmla="val 16667"/>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lIns="82800" tIns="41400" rIns="82800" bIns="41400"/>
          <a:lstStyle/>
          <a:p>
            <a:pPr algn="ctr">
              <a:lnSpc>
                <a:spcPct val="93000"/>
              </a:lnSpc>
            </a:pPr>
            <a:r>
              <a:rPr lang="en-US" sz="1200" strike="noStrike" spc="-1" dirty="0">
                <a:solidFill>
                  <a:schemeClr val="tx1"/>
                </a:solidFill>
                <a:ea typeface="DejaVu Sans"/>
              </a:rPr>
              <a:t>Service Requests</a:t>
            </a:r>
            <a:endParaRPr lang="en-US" sz="1200" strike="noStrike" spc="-1" dirty="0">
              <a:solidFill>
                <a:schemeClr val="tx1"/>
              </a:solidFill>
            </a:endParaRPr>
          </a:p>
        </p:txBody>
      </p:sp>
      <p:sp>
        <p:nvSpPr>
          <p:cNvPr id="14" name="CustomShape 11">
            <a:extLst>
              <a:ext uri="{FF2B5EF4-FFF2-40B4-BE49-F238E27FC236}">
                <a16:creationId xmlns:a16="http://schemas.microsoft.com/office/drawing/2014/main" id="{895B4E50-2E35-4E6B-8E42-297AA141AEA8}"/>
              </a:ext>
            </a:extLst>
          </p:cNvPr>
          <p:cNvSpPr/>
          <p:nvPr/>
        </p:nvSpPr>
        <p:spPr>
          <a:xfrm>
            <a:off x="4951178" y="5820967"/>
            <a:ext cx="1279275" cy="722160"/>
          </a:xfrm>
          <a:prstGeom prst="rect">
            <a:avLst/>
          </a:prstGeom>
          <a:noFill/>
          <a:ln>
            <a:noFill/>
          </a:ln>
        </p:spPr>
        <p:style>
          <a:lnRef idx="0">
            <a:scrgbClr r="0" g="0" b="0"/>
          </a:lnRef>
          <a:fillRef idx="0">
            <a:scrgbClr r="0" g="0" b="0"/>
          </a:fillRef>
          <a:effectRef idx="0">
            <a:scrgbClr r="0" g="0" b="0"/>
          </a:effectRef>
          <a:fontRef idx="minor"/>
        </p:style>
        <p:txBody>
          <a:bodyPr wrap="none" lIns="82800" tIns="41400" rIns="82800" bIns="41400"/>
          <a:lstStyle/>
          <a:p>
            <a:pPr>
              <a:lnSpc>
                <a:spcPct val="100000"/>
              </a:lnSpc>
            </a:pPr>
            <a:r>
              <a:rPr lang="en-US" sz="1200" b="0" strike="noStrike" spc="-1" dirty="0">
                <a:solidFill>
                  <a:srgbClr val="000000"/>
                </a:solidFill>
                <a:ea typeface="DejaVu Sans"/>
              </a:rPr>
              <a:t>Archive / Logging  </a:t>
            </a:r>
            <a:br>
              <a:rPr lang="en-US" sz="1200" b="0" strike="noStrike" spc="-1" dirty="0">
                <a:solidFill>
                  <a:srgbClr val="000000"/>
                </a:solidFill>
                <a:ea typeface="DejaVu Sans"/>
              </a:rPr>
            </a:br>
            <a:r>
              <a:rPr lang="en-US" sz="1200" b="0" strike="noStrike" spc="-1" dirty="0">
                <a:solidFill>
                  <a:srgbClr val="000000"/>
                </a:solidFill>
                <a:ea typeface="DejaVu Sans"/>
              </a:rPr>
              <a:t>MongoDB</a:t>
            </a:r>
            <a:endParaRPr lang="en-US" sz="1200" b="0" strike="noStrike" spc="-1" dirty="0"/>
          </a:p>
          <a:p>
            <a:pPr>
              <a:lnSpc>
                <a:spcPct val="100000"/>
              </a:lnSpc>
            </a:pPr>
            <a:endParaRPr lang="en-US" sz="1200" b="0" strike="noStrike" spc="-1" dirty="0"/>
          </a:p>
        </p:txBody>
      </p:sp>
      <p:sp>
        <p:nvSpPr>
          <p:cNvPr id="15" name="CustomShape 12">
            <a:extLst>
              <a:ext uri="{FF2B5EF4-FFF2-40B4-BE49-F238E27FC236}">
                <a16:creationId xmlns:a16="http://schemas.microsoft.com/office/drawing/2014/main" id="{C908189C-1BF3-400B-BDF0-858A423D9A4C}"/>
              </a:ext>
            </a:extLst>
          </p:cNvPr>
          <p:cNvSpPr/>
          <p:nvPr/>
        </p:nvSpPr>
        <p:spPr>
          <a:xfrm>
            <a:off x="8178495" y="5396865"/>
            <a:ext cx="2258640" cy="722160"/>
          </a:xfrm>
          <a:prstGeom prst="rect">
            <a:avLst/>
          </a:prstGeom>
          <a:noFill/>
          <a:ln>
            <a:noFill/>
          </a:ln>
        </p:spPr>
        <p:style>
          <a:lnRef idx="0">
            <a:scrgbClr r="0" g="0" b="0"/>
          </a:lnRef>
          <a:fillRef idx="0">
            <a:scrgbClr r="0" g="0" b="0"/>
          </a:fillRef>
          <a:effectRef idx="0">
            <a:scrgbClr r="0" g="0" b="0"/>
          </a:effectRef>
          <a:fontRef idx="minor"/>
        </p:style>
        <p:txBody>
          <a:bodyPr wrap="none" lIns="82800" tIns="41400" rIns="82800" bIns="41400"/>
          <a:lstStyle/>
          <a:p>
            <a:pPr>
              <a:lnSpc>
                <a:spcPct val="100000"/>
              </a:lnSpc>
            </a:pPr>
            <a:r>
              <a:rPr lang="en-US" sz="1200" b="0" strike="noStrike" spc="-1" dirty="0">
                <a:solidFill>
                  <a:srgbClr val="000000"/>
                </a:solidFill>
                <a:ea typeface="DejaVu Sans"/>
              </a:rPr>
              <a:t>Session management VM </a:t>
            </a:r>
            <a:endParaRPr lang="en-US" sz="1200" b="0" strike="noStrike" spc="-1" dirty="0"/>
          </a:p>
          <a:p>
            <a:pPr>
              <a:lnSpc>
                <a:spcPct val="100000"/>
              </a:lnSpc>
            </a:pPr>
            <a:r>
              <a:rPr lang="en-US" sz="1200" b="0" strike="noStrike" spc="-1" dirty="0">
                <a:solidFill>
                  <a:srgbClr val="000000"/>
                </a:solidFill>
                <a:ea typeface="DejaVu Sans"/>
              </a:rPr>
              <a:t>Mongo DB</a:t>
            </a:r>
            <a:endParaRPr lang="en-US" sz="1200" b="0" strike="noStrike" spc="-1" dirty="0"/>
          </a:p>
          <a:p>
            <a:pPr>
              <a:lnSpc>
                <a:spcPct val="100000"/>
              </a:lnSpc>
            </a:pPr>
            <a:endParaRPr lang="en-US" sz="1200" b="0" strike="noStrike" spc="-1" dirty="0"/>
          </a:p>
        </p:txBody>
      </p:sp>
      <p:sp>
        <p:nvSpPr>
          <p:cNvPr id="16" name="CustomShape 13">
            <a:extLst>
              <a:ext uri="{FF2B5EF4-FFF2-40B4-BE49-F238E27FC236}">
                <a16:creationId xmlns:a16="http://schemas.microsoft.com/office/drawing/2014/main" id="{781C0DA5-E8F3-41DF-A31D-8EF4F18505B7}"/>
              </a:ext>
            </a:extLst>
          </p:cNvPr>
          <p:cNvSpPr/>
          <p:nvPr/>
        </p:nvSpPr>
        <p:spPr>
          <a:xfrm>
            <a:off x="10692735" y="2354265"/>
            <a:ext cx="1106640" cy="509040"/>
          </a:xfrm>
          <a:prstGeom prst="rect">
            <a:avLst/>
          </a:prstGeom>
          <a:noFill/>
          <a:ln>
            <a:noFill/>
          </a:ln>
        </p:spPr>
        <p:style>
          <a:lnRef idx="0">
            <a:scrgbClr r="0" g="0" b="0"/>
          </a:lnRef>
          <a:fillRef idx="0">
            <a:scrgbClr r="0" g="0" b="0"/>
          </a:fillRef>
          <a:effectRef idx="0">
            <a:scrgbClr r="0" g="0" b="0"/>
          </a:effectRef>
          <a:fontRef idx="minor"/>
        </p:style>
        <p:txBody>
          <a:bodyPr wrap="none" lIns="82800" tIns="41400" rIns="82800" bIns="41400"/>
          <a:lstStyle/>
          <a:p>
            <a:pPr>
              <a:lnSpc>
                <a:spcPct val="100000"/>
              </a:lnSpc>
            </a:pPr>
            <a:r>
              <a:rPr lang="en-US" sz="1200" b="0" strike="noStrike" spc="-1">
                <a:solidFill>
                  <a:srgbClr val="000000"/>
                </a:solidFill>
                <a:ea typeface="DejaVu Sans"/>
              </a:rPr>
              <a:t>rDBMS VM </a:t>
            </a:r>
            <a:endParaRPr lang="en-US" sz="1200" b="0" strike="noStrike" spc="-1"/>
          </a:p>
          <a:p>
            <a:pPr>
              <a:lnSpc>
                <a:spcPct val="100000"/>
              </a:lnSpc>
            </a:pPr>
            <a:r>
              <a:rPr lang="en-US" sz="1200" b="0" strike="noStrike" spc="-1">
                <a:solidFill>
                  <a:srgbClr val="000000"/>
                </a:solidFill>
                <a:ea typeface="DejaVu Sans"/>
              </a:rPr>
              <a:t>PostGIS</a:t>
            </a:r>
            <a:endParaRPr lang="en-US" sz="1200" b="0" strike="noStrike" spc="-1"/>
          </a:p>
        </p:txBody>
      </p:sp>
      <p:sp>
        <p:nvSpPr>
          <p:cNvPr id="17" name="CustomShape 14">
            <a:extLst>
              <a:ext uri="{FF2B5EF4-FFF2-40B4-BE49-F238E27FC236}">
                <a16:creationId xmlns:a16="http://schemas.microsoft.com/office/drawing/2014/main" id="{FB47C467-550E-44E3-A319-9467C3BF6CF6}"/>
              </a:ext>
            </a:extLst>
          </p:cNvPr>
          <p:cNvSpPr/>
          <p:nvPr/>
        </p:nvSpPr>
        <p:spPr>
          <a:xfrm>
            <a:off x="6801855" y="5013825"/>
            <a:ext cx="1363680" cy="1329480"/>
          </a:xfrm>
          <a:prstGeom prst="roundRect">
            <a:avLst>
              <a:gd name="adj" fmla="val 16667"/>
            </a:avLst>
          </a:prstGeom>
          <a:noFill/>
          <a:ln w="9360">
            <a:solidFill>
              <a:schemeClr val="bg1">
                <a:lumMod val="65000"/>
              </a:schemeClr>
            </a:solidFill>
            <a:round/>
          </a:ln>
        </p:spPr>
        <p:style>
          <a:lnRef idx="0">
            <a:scrgbClr r="0" g="0" b="0"/>
          </a:lnRef>
          <a:fillRef idx="0">
            <a:scrgbClr r="0" g="0" b="0"/>
          </a:fillRef>
          <a:effectRef idx="0">
            <a:scrgbClr r="0" g="0" b="0"/>
          </a:effectRef>
          <a:fontRef idx="minor"/>
        </p:style>
      </p:sp>
      <p:sp>
        <p:nvSpPr>
          <p:cNvPr id="18" name="CustomShape 15">
            <a:extLst>
              <a:ext uri="{FF2B5EF4-FFF2-40B4-BE49-F238E27FC236}">
                <a16:creationId xmlns:a16="http://schemas.microsoft.com/office/drawing/2014/main" id="{B6A499D2-A220-420B-A7A2-E7815B49A13F}"/>
              </a:ext>
            </a:extLst>
          </p:cNvPr>
          <p:cNvSpPr/>
          <p:nvPr/>
        </p:nvSpPr>
        <p:spPr>
          <a:xfrm>
            <a:off x="5923455" y="2771864"/>
            <a:ext cx="959760" cy="280800"/>
          </a:xfrm>
          <a:prstGeom prst="rect">
            <a:avLst/>
          </a:prstGeom>
          <a:noFill/>
          <a:ln>
            <a:noFill/>
          </a:ln>
        </p:spPr>
        <p:style>
          <a:lnRef idx="0">
            <a:scrgbClr r="0" g="0" b="0"/>
          </a:lnRef>
          <a:fillRef idx="0">
            <a:scrgbClr r="0" g="0" b="0"/>
          </a:fillRef>
          <a:effectRef idx="0">
            <a:scrgbClr r="0" g="0" b="0"/>
          </a:effectRef>
          <a:fontRef idx="minor"/>
        </p:style>
        <p:txBody>
          <a:bodyPr wrap="none" lIns="82800" tIns="41400" rIns="82800" bIns="41400"/>
          <a:lstStyle/>
          <a:p>
            <a:pPr>
              <a:lnSpc>
                <a:spcPct val="100000"/>
              </a:lnSpc>
            </a:pPr>
            <a:r>
              <a:rPr lang="en-US" sz="1050" b="0" strike="noStrike" spc="-1" dirty="0">
                <a:solidFill>
                  <a:srgbClr val="000000"/>
                </a:solidFill>
                <a:ea typeface="DejaVu Sans"/>
              </a:rPr>
              <a:t>Load Balancer</a:t>
            </a:r>
            <a:endParaRPr lang="en-US" sz="1050" b="0" strike="noStrike" spc="-1" dirty="0"/>
          </a:p>
        </p:txBody>
      </p:sp>
      <p:sp>
        <p:nvSpPr>
          <p:cNvPr id="19" name="CustomShape 16">
            <a:extLst>
              <a:ext uri="{FF2B5EF4-FFF2-40B4-BE49-F238E27FC236}">
                <a16:creationId xmlns:a16="http://schemas.microsoft.com/office/drawing/2014/main" id="{1C93F775-7FED-4DAC-AEA5-5C75BEE0BC83}"/>
              </a:ext>
            </a:extLst>
          </p:cNvPr>
          <p:cNvSpPr/>
          <p:nvPr/>
        </p:nvSpPr>
        <p:spPr>
          <a:xfrm>
            <a:off x="10744935" y="1510065"/>
            <a:ext cx="1172880" cy="11095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93000"/>
              </a:lnSpc>
            </a:pPr>
            <a:r>
              <a:rPr lang="en-US" sz="1200" b="0" strike="noStrike" spc="-1">
                <a:solidFill>
                  <a:srgbClr val="000000"/>
                </a:solidFill>
                <a:ea typeface="DejaVu Sans"/>
              </a:rPr>
              <a:t>Model </a:t>
            </a:r>
            <a:endParaRPr lang="en-US" sz="1200" b="0" strike="noStrike" spc="-1"/>
          </a:p>
          <a:p>
            <a:pPr>
              <a:lnSpc>
                <a:spcPct val="93000"/>
              </a:lnSpc>
            </a:pPr>
            <a:r>
              <a:rPr lang="en-US" sz="1200" b="0" strike="noStrike" spc="-1">
                <a:solidFill>
                  <a:srgbClr val="000000"/>
                </a:solidFill>
                <a:ea typeface="DejaVu Sans"/>
              </a:rPr>
              <a:t>Application</a:t>
            </a:r>
            <a:endParaRPr lang="en-US" sz="1200" b="0" strike="noStrike" spc="-1"/>
          </a:p>
          <a:p>
            <a:pPr>
              <a:lnSpc>
                <a:spcPct val="93000"/>
              </a:lnSpc>
            </a:pPr>
            <a:r>
              <a:rPr lang="en-US" sz="1200" b="0" strike="noStrike" spc="-1">
                <a:solidFill>
                  <a:srgbClr val="000000"/>
                </a:solidFill>
                <a:ea typeface="DejaVu Sans"/>
              </a:rPr>
              <a:t>VM</a:t>
            </a:r>
            <a:endParaRPr lang="en-US" sz="1200" b="0" strike="noStrike" spc="-1"/>
          </a:p>
          <a:p>
            <a:pPr>
              <a:lnSpc>
                <a:spcPct val="93000"/>
              </a:lnSpc>
            </a:pPr>
            <a:r>
              <a:rPr lang="en-US" sz="1200" b="0" strike="noStrike" spc="-1">
                <a:solidFill>
                  <a:srgbClr val="000000"/>
                </a:solidFill>
                <a:ea typeface="DejaVu Sans"/>
              </a:rPr>
              <a:t>(CSIP/OMS)</a:t>
            </a:r>
            <a:endParaRPr lang="en-US" sz="1200" b="0" strike="noStrike" spc="-1"/>
          </a:p>
          <a:p>
            <a:pPr>
              <a:lnSpc>
                <a:spcPct val="100000"/>
              </a:lnSpc>
            </a:pPr>
            <a:endParaRPr lang="en-US" sz="1200" b="0" strike="noStrike" spc="-1"/>
          </a:p>
        </p:txBody>
      </p:sp>
      <p:sp>
        <p:nvSpPr>
          <p:cNvPr id="20" name="CustomShape 17">
            <a:extLst>
              <a:ext uri="{FF2B5EF4-FFF2-40B4-BE49-F238E27FC236}">
                <a16:creationId xmlns:a16="http://schemas.microsoft.com/office/drawing/2014/main" id="{1697EC7B-9837-4D69-A51C-77106CD0A62F}"/>
              </a:ext>
            </a:extLst>
          </p:cNvPr>
          <p:cNvSpPr/>
          <p:nvPr/>
        </p:nvSpPr>
        <p:spPr>
          <a:xfrm flipH="1">
            <a:off x="3276000" y="3728025"/>
            <a:ext cx="456480" cy="360"/>
          </a:xfrm>
          <a:custGeom>
            <a:avLst/>
            <a:gdLst/>
            <a:ahLst/>
            <a:cxnLst/>
            <a:rect l="l" t="t" r="r" b="b"/>
            <a:pathLst>
              <a:path w="21600" h="21600">
                <a:moveTo>
                  <a:pt x="0" y="0"/>
                </a:moveTo>
                <a:lnTo>
                  <a:pt x="21600" y="21600"/>
                </a:lnTo>
              </a:path>
            </a:pathLst>
          </a:custGeom>
          <a:noFill/>
          <a:ln>
            <a:round/>
            <a:tailEnd type="triangle" w="med" len="med"/>
          </a:ln>
          <a:effectLst>
            <a:outerShdw blurRad="40000" dist="20000" dir="5400000" rotWithShape="0">
              <a:srgbClr val="000000">
                <a:alpha val="38000"/>
              </a:srgbClr>
            </a:outerShdw>
          </a:effectLst>
        </p:spPr>
        <p:style>
          <a:lnRef idx="2">
            <a:schemeClr val="dk1"/>
          </a:lnRef>
          <a:fillRef idx="0">
            <a:schemeClr val="dk1"/>
          </a:fillRef>
          <a:effectRef idx="1">
            <a:schemeClr val="dk1"/>
          </a:effectRef>
          <a:fontRef idx="minor"/>
        </p:style>
      </p:sp>
      <p:pic>
        <p:nvPicPr>
          <p:cNvPr id="21" name="Picture 2">
            <a:extLst>
              <a:ext uri="{FF2B5EF4-FFF2-40B4-BE49-F238E27FC236}">
                <a16:creationId xmlns:a16="http://schemas.microsoft.com/office/drawing/2014/main" id="{A879CC03-C63B-4CAA-A129-2016D100DFE4}"/>
              </a:ext>
            </a:extLst>
          </p:cNvPr>
          <p:cNvPicPr/>
          <p:nvPr/>
        </p:nvPicPr>
        <p:blipFill>
          <a:blip r:embed="rId2"/>
          <a:stretch/>
        </p:blipFill>
        <p:spPr>
          <a:xfrm>
            <a:off x="4480935" y="3426705"/>
            <a:ext cx="572760" cy="572760"/>
          </a:xfrm>
          <a:prstGeom prst="rect">
            <a:avLst/>
          </a:prstGeom>
          <a:ln>
            <a:noFill/>
          </a:ln>
        </p:spPr>
      </p:pic>
      <p:pic>
        <p:nvPicPr>
          <p:cNvPr id="22" name="Picture 2">
            <a:extLst>
              <a:ext uri="{FF2B5EF4-FFF2-40B4-BE49-F238E27FC236}">
                <a16:creationId xmlns:a16="http://schemas.microsoft.com/office/drawing/2014/main" id="{9BF1D8BF-281E-40E9-A2D5-DD676A5EC9FF}"/>
              </a:ext>
            </a:extLst>
          </p:cNvPr>
          <p:cNvPicPr/>
          <p:nvPr/>
        </p:nvPicPr>
        <p:blipFill>
          <a:blip r:embed="rId2"/>
          <a:stretch/>
        </p:blipFill>
        <p:spPr>
          <a:xfrm>
            <a:off x="4974135" y="3426705"/>
            <a:ext cx="572760" cy="572760"/>
          </a:xfrm>
          <a:prstGeom prst="rect">
            <a:avLst/>
          </a:prstGeom>
          <a:ln>
            <a:noFill/>
          </a:ln>
        </p:spPr>
      </p:pic>
      <p:pic>
        <p:nvPicPr>
          <p:cNvPr id="23" name="Picture 2">
            <a:extLst>
              <a:ext uri="{FF2B5EF4-FFF2-40B4-BE49-F238E27FC236}">
                <a16:creationId xmlns:a16="http://schemas.microsoft.com/office/drawing/2014/main" id="{BE265A29-42A4-4719-8924-E5C555A60568}"/>
              </a:ext>
            </a:extLst>
          </p:cNvPr>
          <p:cNvPicPr/>
          <p:nvPr/>
        </p:nvPicPr>
        <p:blipFill>
          <a:blip r:embed="rId2"/>
          <a:stretch/>
        </p:blipFill>
        <p:spPr>
          <a:xfrm>
            <a:off x="5467335" y="3426705"/>
            <a:ext cx="572760" cy="572760"/>
          </a:xfrm>
          <a:prstGeom prst="rect">
            <a:avLst/>
          </a:prstGeom>
          <a:ln>
            <a:noFill/>
          </a:ln>
        </p:spPr>
      </p:pic>
      <p:pic>
        <p:nvPicPr>
          <p:cNvPr id="24" name="Picture 2">
            <a:extLst>
              <a:ext uri="{FF2B5EF4-FFF2-40B4-BE49-F238E27FC236}">
                <a16:creationId xmlns:a16="http://schemas.microsoft.com/office/drawing/2014/main" id="{9B2133B2-0969-46DB-A46F-C1671D75FD56}"/>
              </a:ext>
            </a:extLst>
          </p:cNvPr>
          <p:cNvPicPr/>
          <p:nvPr/>
        </p:nvPicPr>
        <p:blipFill>
          <a:blip r:embed="rId2"/>
          <a:stretch/>
        </p:blipFill>
        <p:spPr>
          <a:xfrm>
            <a:off x="5960535" y="3426705"/>
            <a:ext cx="572760" cy="572760"/>
          </a:xfrm>
          <a:prstGeom prst="rect">
            <a:avLst/>
          </a:prstGeom>
          <a:ln>
            <a:noFill/>
          </a:ln>
        </p:spPr>
      </p:pic>
      <p:pic>
        <p:nvPicPr>
          <p:cNvPr id="25" name="Picture 2">
            <a:extLst>
              <a:ext uri="{FF2B5EF4-FFF2-40B4-BE49-F238E27FC236}">
                <a16:creationId xmlns:a16="http://schemas.microsoft.com/office/drawing/2014/main" id="{9B16D6CF-36D5-4E6D-BC01-69D0570350F9}"/>
              </a:ext>
            </a:extLst>
          </p:cNvPr>
          <p:cNvPicPr/>
          <p:nvPr/>
        </p:nvPicPr>
        <p:blipFill>
          <a:blip r:embed="rId2"/>
          <a:stretch/>
        </p:blipFill>
        <p:spPr>
          <a:xfrm>
            <a:off x="6453735" y="3426705"/>
            <a:ext cx="572760" cy="572760"/>
          </a:xfrm>
          <a:prstGeom prst="rect">
            <a:avLst/>
          </a:prstGeom>
          <a:ln>
            <a:noFill/>
          </a:ln>
        </p:spPr>
      </p:pic>
      <p:pic>
        <p:nvPicPr>
          <p:cNvPr id="26" name="Picture 2">
            <a:extLst>
              <a:ext uri="{FF2B5EF4-FFF2-40B4-BE49-F238E27FC236}">
                <a16:creationId xmlns:a16="http://schemas.microsoft.com/office/drawing/2014/main" id="{2FEAEBA0-C002-4114-827B-64777EF09CA1}"/>
              </a:ext>
            </a:extLst>
          </p:cNvPr>
          <p:cNvPicPr/>
          <p:nvPr/>
        </p:nvPicPr>
        <p:blipFill>
          <a:blip r:embed="rId2"/>
          <a:stretch/>
        </p:blipFill>
        <p:spPr>
          <a:xfrm>
            <a:off x="6992295" y="3447225"/>
            <a:ext cx="572760" cy="572760"/>
          </a:xfrm>
          <a:prstGeom prst="rect">
            <a:avLst/>
          </a:prstGeom>
          <a:ln>
            <a:noFill/>
          </a:ln>
        </p:spPr>
      </p:pic>
      <p:pic>
        <p:nvPicPr>
          <p:cNvPr id="27" name="Picture 2">
            <a:extLst>
              <a:ext uri="{FF2B5EF4-FFF2-40B4-BE49-F238E27FC236}">
                <a16:creationId xmlns:a16="http://schemas.microsoft.com/office/drawing/2014/main" id="{3B06ACFB-E115-4CAF-99BA-01BB3224A7F5}"/>
              </a:ext>
            </a:extLst>
          </p:cNvPr>
          <p:cNvPicPr/>
          <p:nvPr/>
        </p:nvPicPr>
        <p:blipFill>
          <a:blip r:embed="rId2"/>
          <a:stretch/>
        </p:blipFill>
        <p:spPr>
          <a:xfrm>
            <a:off x="7530495" y="3467745"/>
            <a:ext cx="572760" cy="572760"/>
          </a:xfrm>
          <a:prstGeom prst="rect">
            <a:avLst/>
          </a:prstGeom>
          <a:ln>
            <a:noFill/>
          </a:ln>
        </p:spPr>
      </p:pic>
      <p:pic>
        <p:nvPicPr>
          <p:cNvPr id="28" name="Picture 2">
            <a:extLst>
              <a:ext uri="{FF2B5EF4-FFF2-40B4-BE49-F238E27FC236}">
                <a16:creationId xmlns:a16="http://schemas.microsoft.com/office/drawing/2014/main" id="{6B12F7C5-2D01-4AEF-A13B-40E84BF53CD4}"/>
              </a:ext>
            </a:extLst>
          </p:cNvPr>
          <p:cNvPicPr/>
          <p:nvPr/>
        </p:nvPicPr>
        <p:blipFill>
          <a:blip r:embed="rId2"/>
          <a:stretch/>
        </p:blipFill>
        <p:spPr>
          <a:xfrm>
            <a:off x="8068695" y="3488625"/>
            <a:ext cx="572760" cy="572760"/>
          </a:xfrm>
          <a:prstGeom prst="rect">
            <a:avLst/>
          </a:prstGeom>
          <a:ln>
            <a:noFill/>
          </a:ln>
        </p:spPr>
      </p:pic>
      <p:pic>
        <p:nvPicPr>
          <p:cNvPr id="29" name="Picture 2">
            <a:extLst>
              <a:ext uri="{FF2B5EF4-FFF2-40B4-BE49-F238E27FC236}">
                <a16:creationId xmlns:a16="http://schemas.microsoft.com/office/drawing/2014/main" id="{797FCF10-881A-4C3C-A3E5-5259B9279789}"/>
              </a:ext>
            </a:extLst>
          </p:cNvPr>
          <p:cNvPicPr/>
          <p:nvPr/>
        </p:nvPicPr>
        <p:blipFill>
          <a:blip r:embed="rId2"/>
          <a:stretch/>
        </p:blipFill>
        <p:spPr>
          <a:xfrm>
            <a:off x="8606895" y="3509145"/>
            <a:ext cx="572760" cy="572760"/>
          </a:xfrm>
          <a:prstGeom prst="rect">
            <a:avLst/>
          </a:prstGeom>
          <a:ln>
            <a:noFill/>
          </a:ln>
        </p:spPr>
      </p:pic>
      <p:pic>
        <p:nvPicPr>
          <p:cNvPr id="30" name="Picture 2">
            <a:extLst>
              <a:ext uri="{FF2B5EF4-FFF2-40B4-BE49-F238E27FC236}">
                <a16:creationId xmlns:a16="http://schemas.microsoft.com/office/drawing/2014/main" id="{D46784A8-ED86-4C6C-8289-276179EF1F89}"/>
              </a:ext>
            </a:extLst>
          </p:cNvPr>
          <p:cNvPicPr/>
          <p:nvPr/>
        </p:nvPicPr>
        <p:blipFill>
          <a:blip r:embed="rId2"/>
          <a:stretch/>
        </p:blipFill>
        <p:spPr>
          <a:xfrm>
            <a:off x="5291655" y="5116425"/>
            <a:ext cx="572760" cy="572760"/>
          </a:xfrm>
          <a:prstGeom prst="rect">
            <a:avLst/>
          </a:prstGeom>
          <a:ln>
            <a:noFill/>
          </a:ln>
        </p:spPr>
      </p:pic>
      <p:sp>
        <p:nvSpPr>
          <p:cNvPr id="31" name="CustomShape 18">
            <a:extLst>
              <a:ext uri="{FF2B5EF4-FFF2-40B4-BE49-F238E27FC236}">
                <a16:creationId xmlns:a16="http://schemas.microsoft.com/office/drawing/2014/main" id="{084E41D2-C6AE-4DB5-9AF1-16F3B3578371}"/>
              </a:ext>
            </a:extLst>
          </p:cNvPr>
          <p:cNvSpPr/>
          <p:nvPr/>
        </p:nvSpPr>
        <p:spPr>
          <a:xfrm>
            <a:off x="5032274" y="2075985"/>
            <a:ext cx="1959301" cy="2072160"/>
          </a:xfrm>
          <a:prstGeom prst="roundRect">
            <a:avLst>
              <a:gd name="adj" fmla="val 16667"/>
            </a:avLst>
          </a:prstGeom>
          <a:noFill/>
          <a:ln w="9360">
            <a:solidFill>
              <a:schemeClr val="bg1">
                <a:lumMod val="65000"/>
              </a:schemeClr>
            </a:solidFill>
            <a:round/>
          </a:ln>
        </p:spPr>
        <p:style>
          <a:lnRef idx="0">
            <a:scrgbClr r="0" g="0" b="0"/>
          </a:lnRef>
          <a:fillRef idx="0">
            <a:scrgbClr r="0" g="0" b="0"/>
          </a:fillRef>
          <a:effectRef idx="0">
            <a:scrgbClr r="0" g="0" b="0"/>
          </a:effectRef>
          <a:fontRef idx="minor"/>
        </p:style>
      </p:sp>
      <p:pic>
        <p:nvPicPr>
          <p:cNvPr id="32" name="Picture 2">
            <a:extLst>
              <a:ext uri="{FF2B5EF4-FFF2-40B4-BE49-F238E27FC236}">
                <a16:creationId xmlns:a16="http://schemas.microsoft.com/office/drawing/2014/main" id="{C7C7588B-BCE2-4F08-8A72-99E97D49AB8B}"/>
              </a:ext>
            </a:extLst>
          </p:cNvPr>
          <p:cNvPicPr/>
          <p:nvPr/>
        </p:nvPicPr>
        <p:blipFill>
          <a:blip r:embed="rId2"/>
          <a:stretch/>
        </p:blipFill>
        <p:spPr>
          <a:xfrm>
            <a:off x="6042180" y="2240988"/>
            <a:ext cx="572760" cy="572760"/>
          </a:xfrm>
          <a:prstGeom prst="rect">
            <a:avLst/>
          </a:prstGeom>
          <a:ln>
            <a:noFill/>
          </a:ln>
        </p:spPr>
      </p:pic>
      <p:pic>
        <p:nvPicPr>
          <p:cNvPr id="33" name="Picture 2">
            <a:extLst>
              <a:ext uri="{FF2B5EF4-FFF2-40B4-BE49-F238E27FC236}">
                <a16:creationId xmlns:a16="http://schemas.microsoft.com/office/drawing/2014/main" id="{4AFFCEBA-EF4B-46AD-B057-770049B6B2F1}"/>
              </a:ext>
            </a:extLst>
          </p:cNvPr>
          <p:cNvPicPr/>
          <p:nvPr/>
        </p:nvPicPr>
        <p:blipFill>
          <a:blip r:embed="rId2"/>
          <a:stretch/>
        </p:blipFill>
        <p:spPr>
          <a:xfrm>
            <a:off x="6980415" y="5109945"/>
            <a:ext cx="572760" cy="572760"/>
          </a:xfrm>
          <a:prstGeom prst="rect">
            <a:avLst/>
          </a:prstGeom>
          <a:ln>
            <a:noFill/>
          </a:ln>
        </p:spPr>
      </p:pic>
      <p:pic>
        <p:nvPicPr>
          <p:cNvPr id="34" name="Picture 2">
            <a:extLst>
              <a:ext uri="{FF2B5EF4-FFF2-40B4-BE49-F238E27FC236}">
                <a16:creationId xmlns:a16="http://schemas.microsoft.com/office/drawing/2014/main" id="{02107E41-F229-4BD3-9A99-54BDC04D2EA9}"/>
              </a:ext>
            </a:extLst>
          </p:cNvPr>
          <p:cNvPicPr/>
          <p:nvPr/>
        </p:nvPicPr>
        <p:blipFill>
          <a:blip r:embed="rId2"/>
          <a:stretch/>
        </p:blipFill>
        <p:spPr>
          <a:xfrm>
            <a:off x="6980415" y="5723385"/>
            <a:ext cx="572760" cy="572760"/>
          </a:xfrm>
          <a:prstGeom prst="rect">
            <a:avLst/>
          </a:prstGeom>
          <a:ln>
            <a:noFill/>
          </a:ln>
        </p:spPr>
      </p:pic>
      <p:sp>
        <p:nvSpPr>
          <p:cNvPr id="35" name="CustomShape 19">
            <a:extLst>
              <a:ext uri="{FF2B5EF4-FFF2-40B4-BE49-F238E27FC236}">
                <a16:creationId xmlns:a16="http://schemas.microsoft.com/office/drawing/2014/main" id="{CA5FECF5-284F-4223-81E8-270E32A0BAF9}"/>
              </a:ext>
            </a:extLst>
          </p:cNvPr>
          <p:cNvSpPr/>
          <p:nvPr/>
        </p:nvSpPr>
        <p:spPr>
          <a:xfrm>
            <a:off x="7057455" y="2075985"/>
            <a:ext cx="2211840" cy="2072160"/>
          </a:xfrm>
          <a:prstGeom prst="roundRect">
            <a:avLst>
              <a:gd name="adj" fmla="val 16667"/>
            </a:avLst>
          </a:prstGeom>
          <a:noFill/>
          <a:ln w="9360">
            <a:solidFill>
              <a:schemeClr val="bg1">
                <a:lumMod val="65000"/>
              </a:schemeClr>
            </a:solidFill>
            <a:round/>
          </a:ln>
        </p:spPr>
        <p:style>
          <a:lnRef idx="0">
            <a:scrgbClr r="0" g="0" b="0"/>
          </a:lnRef>
          <a:fillRef idx="0">
            <a:scrgbClr r="0" g="0" b="0"/>
          </a:fillRef>
          <a:effectRef idx="0">
            <a:scrgbClr r="0" g="0" b="0"/>
          </a:effectRef>
          <a:fontRef idx="minor"/>
        </p:style>
      </p:sp>
      <p:pic>
        <p:nvPicPr>
          <p:cNvPr id="36" name="Picture 2">
            <a:extLst>
              <a:ext uri="{FF2B5EF4-FFF2-40B4-BE49-F238E27FC236}">
                <a16:creationId xmlns:a16="http://schemas.microsoft.com/office/drawing/2014/main" id="{42DD9425-A961-4D87-B2A6-02CDCE36F7CA}"/>
              </a:ext>
            </a:extLst>
          </p:cNvPr>
          <p:cNvPicPr/>
          <p:nvPr/>
        </p:nvPicPr>
        <p:blipFill>
          <a:blip r:embed="rId2"/>
          <a:stretch/>
        </p:blipFill>
        <p:spPr>
          <a:xfrm>
            <a:off x="6483255" y="2236545"/>
            <a:ext cx="572760" cy="572760"/>
          </a:xfrm>
          <a:prstGeom prst="rect">
            <a:avLst/>
          </a:prstGeom>
          <a:ln>
            <a:noFill/>
          </a:ln>
        </p:spPr>
      </p:pic>
      <p:pic>
        <p:nvPicPr>
          <p:cNvPr id="37" name="Picture 2">
            <a:extLst>
              <a:ext uri="{FF2B5EF4-FFF2-40B4-BE49-F238E27FC236}">
                <a16:creationId xmlns:a16="http://schemas.microsoft.com/office/drawing/2014/main" id="{569A57BC-C8FB-45B1-8FF8-8CBD9FCBE055}"/>
              </a:ext>
            </a:extLst>
          </p:cNvPr>
          <p:cNvPicPr/>
          <p:nvPr/>
        </p:nvPicPr>
        <p:blipFill>
          <a:blip r:embed="rId2"/>
          <a:stretch/>
        </p:blipFill>
        <p:spPr>
          <a:xfrm>
            <a:off x="6893295" y="2236545"/>
            <a:ext cx="572760" cy="572760"/>
          </a:xfrm>
          <a:prstGeom prst="rect">
            <a:avLst/>
          </a:prstGeom>
          <a:ln>
            <a:noFill/>
          </a:ln>
        </p:spPr>
      </p:pic>
      <p:sp>
        <p:nvSpPr>
          <p:cNvPr id="38" name="CustomShape 20">
            <a:extLst>
              <a:ext uri="{FF2B5EF4-FFF2-40B4-BE49-F238E27FC236}">
                <a16:creationId xmlns:a16="http://schemas.microsoft.com/office/drawing/2014/main" id="{92A94BEA-58FC-4737-943B-D28254D6BBF9}"/>
              </a:ext>
            </a:extLst>
          </p:cNvPr>
          <p:cNvSpPr/>
          <p:nvPr/>
        </p:nvSpPr>
        <p:spPr>
          <a:xfrm rot="16200000">
            <a:off x="6239895" y="20385"/>
            <a:ext cx="298080" cy="6219720"/>
          </a:xfrm>
          <a:prstGeom prst="rightBrace">
            <a:avLst>
              <a:gd name="adj1" fmla="val 8333"/>
              <a:gd name="adj2" fmla="val 50000"/>
            </a:avLst>
          </a:prstGeom>
          <a:noFill/>
          <a:ln>
            <a:round/>
          </a:ln>
          <a:effectLst>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p:style>
      </p:sp>
      <p:pic>
        <p:nvPicPr>
          <p:cNvPr id="39" name="Picture 2">
            <a:extLst>
              <a:ext uri="{FF2B5EF4-FFF2-40B4-BE49-F238E27FC236}">
                <a16:creationId xmlns:a16="http://schemas.microsoft.com/office/drawing/2014/main" id="{85A725F4-88A1-477C-862F-EC87945649BB}"/>
              </a:ext>
            </a:extLst>
          </p:cNvPr>
          <p:cNvPicPr/>
          <p:nvPr/>
        </p:nvPicPr>
        <p:blipFill>
          <a:blip r:embed="rId2"/>
          <a:stretch/>
        </p:blipFill>
        <p:spPr>
          <a:xfrm>
            <a:off x="7431495" y="2236545"/>
            <a:ext cx="572760" cy="572760"/>
          </a:xfrm>
          <a:prstGeom prst="rect">
            <a:avLst/>
          </a:prstGeom>
          <a:ln>
            <a:noFill/>
          </a:ln>
        </p:spPr>
      </p:pic>
      <p:pic>
        <p:nvPicPr>
          <p:cNvPr id="40" name="Picture 2">
            <a:extLst>
              <a:ext uri="{FF2B5EF4-FFF2-40B4-BE49-F238E27FC236}">
                <a16:creationId xmlns:a16="http://schemas.microsoft.com/office/drawing/2014/main" id="{0F24DF5E-7325-4DCD-9E09-0449D03B418B}"/>
              </a:ext>
            </a:extLst>
          </p:cNvPr>
          <p:cNvPicPr/>
          <p:nvPr/>
        </p:nvPicPr>
        <p:blipFill>
          <a:blip r:embed="rId2"/>
          <a:stretch/>
        </p:blipFill>
        <p:spPr>
          <a:xfrm>
            <a:off x="10035375" y="1544010"/>
            <a:ext cx="572760" cy="572760"/>
          </a:xfrm>
          <a:prstGeom prst="rect">
            <a:avLst/>
          </a:prstGeom>
          <a:ln>
            <a:noFill/>
          </a:ln>
        </p:spPr>
      </p:pic>
      <p:sp>
        <p:nvSpPr>
          <p:cNvPr id="41" name="CustomShape 21">
            <a:extLst>
              <a:ext uri="{FF2B5EF4-FFF2-40B4-BE49-F238E27FC236}">
                <a16:creationId xmlns:a16="http://schemas.microsoft.com/office/drawing/2014/main" id="{B27AE06C-42D6-40C8-BE99-3FAFFDFBF1C7}"/>
              </a:ext>
            </a:extLst>
          </p:cNvPr>
          <p:cNvSpPr/>
          <p:nvPr/>
        </p:nvSpPr>
        <p:spPr>
          <a:xfrm>
            <a:off x="5646255" y="3876705"/>
            <a:ext cx="215280" cy="206640"/>
          </a:xfrm>
          <a:prstGeom prst="flowChartMagneticDisk">
            <a:avLst/>
          </a:prstGeom>
          <a:ln>
            <a:round/>
          </a:ln>
          <a:effectLst>
            <a:outerShdw blurRad="40000" dist="20000" dir="5400000" rotWithShape="0">
              <a:srgbClr val="000000">
                <a:alpha val="38000"/>
              </a:srgbClr>
            </a:outerShdw>
          </a:effectLst>
        </p:spPr>
        <p:style>
          <a:lnRef idx="1">
            <a:schemeClr val="dk1"/>
          </a:lnRef>
          <a:fillRef idx="2">
            <a:schemeClr val="dk1"/>
          </a:fillRef>
          <a:effectRef idx="1">
            <a:schemeClr val="dk1"/>
          </a:effectRef>
          <a:fontRef idx="minor"/>
        </p:style>
      </p:sp>
      <p:sp>
        <p:nvSpPr>
          <p:cNvPr id="42" name="CustomShape 22">
            <a:extLst>
              <a:ext uri="{FF2B5EF4-FFF2-40B4-BE49-F238E27FC236}">
                <a16:creationId xmlns:a16="http://schemas.microsoft.com/office/drawing/2014/main" id="{296D471E-E6E5-4D39-ABAE-CF505142B2EF}"/>
              </a:ext>
            </a:extLst>
          </p:cNvPr>
          <p:cNvSpPr/>
          <p:nvPr/>
        </p:nvSpPr>
        <p:spPr>
          <a:xfrm>
            <a:off x="6139455" y="3892185"/>
            <a:ext cx="215280" cy="206640"/>
          </a:xfrm>
          <a:prstGeom prst="flowChartMagneticDisk">
            <a:avLst/>
          </a:prstGeom>
          <a:ln>
            <a:round/>
          </a:ln>
          <a:effectLst>
            <a:outerShdw blurRad="40000" dist="20000" dir="5400000" rotWithShape="0">
              <a:srgbClr val="000000">
                <a:alpha val="38000"/>
              </a:srgbClr>
            </a:outerShdw>
          </a:effectLst>
        </p:spPr>
        <p:style>
          <a:lnRef idx="1">
            <a:schemeClr val="dk1"/>
          </a:lnRef>
          <a:fillRef idx="2">
            <a:schemeClr val="dk1"/>
          </a:fillRef>
          <a:effectRef idx="1">
            <a:schemeClr val="dk1"/>
          </a:effectRef>
          <a:fontRef idx="minor"/>
        </p:style>
      </p:sp>
      <p:sp>
        <p:nvSpPr>
          <p:cNvPr id="43" name="CustomShape 23">
            <a:extLst>
              <a:ext uri="{FF2B5EF4-FFF2-40B4-BE49-F238E27FC236}">
                <a16:creationId xmlns:a16="http://schemas.microsoft.com/office/drawing/2014/main" id="{0B2B0DF9-935C-47B0-90B1-48587828FB3C}"/>
              </a:ext>
            </a:extLst>
          </p:cNvPr>
          <p:cNvSpPr/>
          <p:nvPr/>
        </p:nvSpPr>
        <p:spPr>
          <a:xfrm>
            <a:off x="8263455" y="3931065"/>
            <a:ext cx="215280" cy="206640"/>
          </a:xfrm>
          <a:prstGeom prst="flowChartMagneticDisk">
            <a:avLst/>
          </a:prstGeom>
          <a:ln>
            <a:round/>
          </a:ln>
          <a:effectLst>
            <a:outerShdw blurRad="40000" dist="20000" dir="5400000" rotWithShape="0">
              <a:srgbClr val="000000">
                <a:alpha val="38000"/>
              </a:srgbClr>
            </a:outerShdw>
          </a:effectLst>
        </p:spPr>
        <p:style>
          <a:lnRef idx="1">
            <a:schemeClr val="dk1"/>
          </a:lnRef>
          <a:fillRef idx="2">
            <a:schemeClr val="dk1"/>
          </a:fillRef>
          <a:effectRef idx="1">
            <a:schemeClr val="dk1"/>
          </a:effectRef>
          <a:fontRef idx="minor"/>
        </p:style>
      </p:sp>
      <p:pic>
        <p:nvPicPr>
          <p:cNvPr id="44" name="Picture 2">
            <a:extLst>
              <a:ext uri="{FF2B5EF4-FFF2-40B4-BE49-F238E27FC236}">
                <a16:creationId xmlns:a16="http://schemas.microsoft.com/office/drawing/2014/main" id="{E8470A98-CB3A-4D3F-A0FB-C7AA4646AB9D}"/>
              </a:ext>
            </a:extLst>
          </p:cNvPr>
          <p:cNvPicPr/>
          <p:nvPr/>
        </p:nvPicPr>
        <p:blipFill>
          <a:blip r:embed="rId2"/>
          <a:stretch/>
        </p:blipFill>
        <p:spPr>
          <a:xfrm>
            <a:off x="10055535" y="2285865"/>
            <a:ext cx="572760" cy="572760"/>
          </a:xfrm>
          <a:prstGeom prst="rect">
            <a:avLst/>
          </a:prstGeom>
          <a:ln>
            <a:noFill/>
          </a:ln>
        </p:spPr>
      </p:pic>
      <p:sp>
        <p:nvSpPr>
          <p:cNvPr id="45" name="CustomShape 24">
            <a:extLst>
              <a:ext uri="{FF2B5EF4-FFF2-40B4-BE49-F238E27FC236}">
                <a16:creationId xmlns:a16="http://schemas.microsoft.com/office/drawing/2014/main" id="{96116BAD-348C-402C-BC2E-D1FCAF6417AD}"/>
              </a:ext>
            </a:extLst>
          </p:cNvPr>
          <p:cNvSpPr/>
          <p:nvPr/>
        </p:nvSpPr>
        <p:spPr>
          <a:xfrm>
            <a:off x="10236975" y="2715345"/>
            <a:ext cx="215280" cy="206640"/>
          </a:xfrm>
          <a:prstGeom prst="flowChartMagneticDisk">
            <a:avLst/>
          </a:prstGeom>
          <a:ln>
            <a:round/>
          </a:ln>
          <a:effectLst>
            <a:outerShdw blurRad="40000" dist="20000" dir="5400000" rotWithShape="0">
              <a:srgbClr val="000000">
                <a:alpha val="38000"/>
              </a:srgbClr>
            </a:outerShdw>
          </a:effectLst>
        </p:spPr>
        <p:style>
          <a:lnRef idx="1">
            <a:schemeClr val="dk1"/>
          </a:lnRef>
          <a:fillRef idx="2">
            <a:schemeClr val="dk1"/>
          </a:fillRef>
          <a:effectRef idx="1">
            <a:schemeClr val="dk1"/>
          </a:effectRef>
          <a:fontRef idx="minor"/>
        </p:style>
      </p:sp>
      <p:sp>
        <p:nvSpPr>
          <p:cNvPr id="47" name="CustomShape 26">
            <a:extLst>
              <a:ext uri="{FF2B5EF4-FFF2-40B4-BE49-F238E27FC236}">
                <a16:creationId xmlns:a16="http://schemas.microsoft.com/office/drawing/2014/main" id="{6182C30C-7D29-4B5B-98B7-2A6E472434AC}"/>
              </a:ext>
            </a:extLst>
          </p:cNvPr>
          <p:cNvSpPr/>
          <p:nvPr/>
        </p:nvSpPr>
        <p:spPr>
          <a:xfrm>
            <a:off x="5056575" y="2126385"/>
            <a:ext cx="886320" cy="3031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1200" b="0" strike="noStrike" spc="-1" dirty="0" err="1">
                <a:solidFill>
                  <a:srgbClr val="000000"/>
                </a:solidFill>
                <a:ea typeface="DejaVu Sans"/>
              </a:rPr>
              <a:t>csu_kube</a:t>
            </a:r>
            <a:r>
              <a:rPr lang="en-US" sz="1200" b="0" strike="noStrike" spc="-1" dirty="0">
                <a:solidFill>
                  <a:srgbClr val="000000"/>
                </a:solidFill>
                <a:ea typeface="DejaVu Sans"/>
              </a:rPr>
              <a:t> 1</a:t>
            </a:r>
            <a:endParaRPr lang="en-US" sz="1200" b="0" strike="noStrike" spc="-1" dirty="0"/>
          </a:p>
        </p:txBody>
      </p:sp>
      <p:sp>
        <p:nvSpPr>
          <p:cNvPr id="48" name="CustomShape 27">
            <a:extLst>
              <a:ext uri="{FF2B5EF4-FFF2-40B4-BE49-F238E27FC236}">
                <a16:creationId xmlns:a16="http://schemas.microsoft.com/office/drawing/2014/main" id="{7F18BD7C-F174-4803-81F9-900CC2D3F2BD}"/>
              </a:ext>
            </a:extLst>
          </p:cNvPr>
          <p:cNvSpPr/>
          <p:nvPr/>
        </p:nvSpPr>
        <p:spPr>
          <a:xfrm>
            <a:off x="8103255" y="2101610"/>
            <a:ext cx="886320" cy="3031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1200" b="0" strike="noStrike" spc="-1" dirty="0" err="1">
                <a:solidFill>
                  <a:srgbClr val="000000"/>
                </a:solidFill>
                <a:ea typeface="DejaVu Sans"/>
              </a:rPr>
              <a:t>csu_kube</a:t>
            </a:r>
            <a:r>
              <a:rPr lang="en-US" sz="1200" b="0" strike="noStrike" spc="-1" dirty="0">
                <a:solidFill>
                  <a:srgbClr val="000000"/>
                </a:solidFill>
                <a:ea typeface="DejaVu Sans"/>
              </a:rPr>
              <a:t> 1</a:t>
            </a:r>
            <a:endParaRPr lang="en-US" sz="1200" b="0" strike="noStrike" spc="-1" dirty="0"/>
          </a:p>
        </p:txBody>
      </p:sp>
      <p:pic>
        <p:nvPicPr>
          <p:cNvPr id="49" name="Picture 2">
            <a:extLst>
              <a:ext uri="{FF2B5EF4-FFF2-40B4-BE49-F238E27FC236}">
                <a16:creationId xmlns:a16="http://schemas.microsoft.com/office/drawing/2014/main" id="{FDB33235-D8D6-46AE-B4EC-6E9C070E9FF1}"/>
              </a:ext>
            </a:extLst>
          </p:cNvPr>
          <p:cNvPicPr/>
          <p:nvPr/>
        </p:nvPicPr>
        <p:blipFill>
          <a:blip r:embed="rId2"/>
          <a:stretch/>
        </p:blipFill>
        <p:spPr>
          <a:xfrm>
            <a:off x="4059735" y="3447225"/>
            <a:ext cx="572760" cy="572760"/>
          </a:xfrm>
          <a:prstGeom prst="rect">
            <a:avLst/>
          </a:prstGeom>
          <a:ln>
            <a:noFill/>
          </a:ln>
        </p:spPr>
      </p:pic>
      <p:sp>
        <p:nvSpPr>
          <p:cNvPr id="50" name="CustomShape 28">
            <a:extLst>
              <a:ext uri="{FF2B5EF4-FFF2-40B4-BE49-F238E27FC236}">
                <a16:creationId xmlns:a16="http://schemas.microsoft.com/office/drawing/2014/main" id="{F1CCDB18-F94E-4856-A8C7-E2D363CBA3F0}"/>
              </a:ext>
            </a:extLst>
          </p:cNvPr>
          <p:cNvSpPr/>
          <p:nvPr/>
        </p:nvSpPr>
        <p:spPr>
          <a:xfrm>
            <a:off x="4238655" y="3967065"/>
            <a:ext cx="215280" cy="206640"/>
          </a:xfrm>
          <a:prstGeom prst="flowChartMagneticDisk">
            <a:avLst/>
          </a:prstGeom>
          <a:ln>
            <a:round/>
          </a:ln>
          <a:effectLst>
            <a:outerShdw blurRad="40000" dist="20000" dir="5400000" rotWithShape="0">
              <a:srgbClr val="000000">
                <a:alpha val="38000"/>
              </a:srgbClr>
            </a:outerShdw>
          </a:effectLst>
        </p:spPr>
        <p:style>
          <a:lnRef idx="1">
            <a:schemeClr val="dk1"/>
          </a:lnRef>
          <a:fillRef idx="2">
            <a:schemeClr val="dk1"/>
          </a:fillRef>
          <a:effectRef idx="1">
            <a:schemeClr val="dk1"/>
          </a:effectRef>
          <a:fontRef idx="minor"/>
        </p:style>
      </p:sp>
      <p:sp>
        <p:nvSpPr>
          <p:cNvPr id="51" name="CustomShape 29">
            <a:extLst>
              <a:ext uri="{FF2B5EF4-FFF2-40B4-BE49-F238E27FC236}">
                <a16:creationId xmlns:a16="http://schemas.microsoft.com/office/drawing/2014/main" id="{F6931A1F-D166-4D85-8946-B30EAB799FA4}"/>
              </a:ext>
            </a:extLst>
          </p:cNvPr>
          <p:cNvSpPr/>
          <p:nvPr/>
        </p:nvSpPr>
        <p:spPr>
          <a:xfrm rot="16200000" flipH="1">
            <a:off x="6246375" y="1229625"/>
            <a:ext cx="217080" cy="6219720"/>
          </a:xfrm>
          <a:prstGeom prst="rightBrace">
            <a:avLst>
              <a:gd name="adj1" fmla="val 8333"/>
              <a:gd name="adj2" fmla="val 50000"/>
            </a:avLst>
          </a:prstGeom>
          <a:noFill/>
          <a:ln>
            <a:round/>
          </a:ln>
          <a:effectLst>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p:style>
      </p:sp>
      <p:sp>
        <p:nvSpPr>
          <p:cNvPr id="52" name="CustomShape 30">
            <a:extLst>
              <a:ext uri="{FF2B5EF4-FFF2-40B4-BE49-F238E27FC236}">
                <a16:creationId xmlns:a16="http://schemas.microsoft.com/office/drawing/2014/main" id="{DE9E74FC-E076-43A3-8970-005D6ACD0827}"/>
              </a:ext>
            </a:extLst>
          </p:cNvPr>
          <p:cNvSpPr/>
          <p:nvPr/>
        </p:nvSpPr>
        <p:spPr>
          <a:xfrm>
            <a:off x="5470575" y="5482545"/>
            <a:ext cx="215280" cy="206640"/>
          </a:xfrm>
          <a:prstGeom prst="flowChartMagneticDisk">
            <a:avLst/>
          </a:prstGeom>
          <a:ln>
            <a:round/>
          </a:ln>
          <a:effectLst>
            <a:outerShdw blurRad="40000" dist="20000" dir="5400000" rotWithShape="0">
              <a:srgbClr val="000000">
                <a:alpha val="38000"/>
              </a:srgbClr>
            </a:outerShdw>
          </a:effectLst>
        </p:spPr>
        <p:style>
          <a:lnRef idx="1">
            <a:schemeClr val="dk1"/>
          </a:lnRef>
          <a:fillRef idx="2">
            <a:schemeClr val="dk1"/>
          </a:fillRef>
          <a:effectRef idx="1">
            <a:schemeClr val="dk1"/>
          </a:effectRef>
          <a:fontRef idx="minor"/>
        </p:style>
      </p:sp>
      <p:pic>
        <p:nvPicPr>
          <p:cNvPr id="53" name="Picture 2">
            <a:extLst>
              <a:ext uri="{FF2B5EF4-FFF2-40B4-BE49-F238E27FC236}">
                <a16:creationId xmlns:a16="http://schemas.microsoft.com/office/drawing/2014/main" id="{8643345B-CBDC-42EA-92E8-5A7CB2F52B5E}"/>
              </a:ext>
            </a:extLst>
          </p:cNvPr>
          <p:cNvPicPr/>
          <p:nvPr/>
        </p:nvPicPr>
        <p:blipFill>
          <a:blip r:embed="rId2"/>
          <a:stretch/>
        </p:blipFill>
        <p:spPr>
          <a:xfrm>
            <a:off x="7414935" y="5086905"/>
            <a:ext cx="572760" cy="572760"/>
          </a:xfrm>
          <a:prstGeom prst="rect">
            <a:avLst/>
          </a:prstGeom>
          <a:ln>
            <a:noFill/>
          </a:ln>
        </p:spPr>
      </p:pic>
      <p:pic>
        <p:nvPicPr>
          <p:cNvPr id="54" name="Picture 2">
            <a:extLst>
              <a:ext uri="{FF2B5EF4-FFF2-40B4-BE49-F238E27FC236}">
                <a16:creationId xmlns:a16="http://schemas.microsoft.com/office/drawing/2014/main" id="{33A4D08C-45C5-4EBC-BEDF-520C23EC5D6F}"/>
              </a:ext>
            </a:extLst>
          </p:cNvPr>
          <p:cNvPicPr/>
          <p:nvPr/>
        </p:nvPicPr>
        <p:blipFill>
          <a:blip r:embed="rId2"/>
          <a:stretch/>
        </p:blipFill>
        <p:spPr>
          <a:xfrm>
            <a:off x="7472895" y="5723385"/>
            <a:ext cx="572760" cy="572760"/>
          </a:xfrm>
          <a:prstGeom prst="rect">
            <a:avLst/>
          </a:prstGeom>
          <a:ln>
            <a:noFill/>
          </a:ln>
        </p:spPr>
      </p:pic>
      <p:sp>
        <p:nvSpPr>
          <p:cNvPr id="55" name="CustomShape 31">
            <a:extLst>
              <a:ext uri="{FF2B5EF4-FFF2-40B4-BE49-F238E27FC236}">
                <a16:creationId xmlns:a16="http://schemas.microsoft.com/office/drawing/2014/main" id="{8D54B300-E030-4EFB-8BDE-F456B896345B}"/>
              </a:ext>
            </a:extLst>
          </p:cNvPr>
          <p:cNvSpPr/>
          <p:nvPr/>
        </p:nvSpPr>
        <p:spPr>
          <a:xfrm rot="5400000">
            <a:off x="5878095" y="4729545"/>
            <a:ext cx="414000" cy="720"/>
          </a:xfrm>
          <a:custGeom>
            <a:avLst/>
            <a:gdLst/>
            <a:ahLst/>
            <a:cxnLst/>
            <a:rect l="l" t="t" r="r" b="b"/>
            <a:pathLst>
              <a:path w="21600" h="21600">
                <a:moveTo>
                  <a:pt x="0" y="0"/>
                </a:moveTo>
                <a:lnTo>
                  <a:pt x="21600" y="21600"/>
                </a:lnTo>
              </a:path>
            </a:pathLst>
          </a:custGeom>
          <a:solidFill>
            <a:srgbClr val="00B8FF"/>
          </a:solidFill>
          <a:ln w="9360">
            <a:solidFill>
              <a:schemeClr val="tx1"/>
            </a:solidFill>
            <a:round/>
            <a:headEnd type="triangle" w="med" len="med"/>
            <a:tailEnd type="triangle" w="med" len="med"/>
          </a:ln>
        </p:spPr>
        <p:style>
          <a:lnRef idx="0">
            <a:scrgbClr r="0" g="0" b="0"/>
          </a:lnRef>
          <a:fillRef idx="0">
            <a:scrgbClr r="0" g="0" b="0"/>
          </a:fillRef>
          <a:effectRef idx="0">
            <a:scrgbClr r="0" g="0" b="0"/>
          </a:effectRef>
          <a:fontRef idx="minor"/>
        </p:style>
      </p:sp>
      <p:sp>
        <p:nvSpPr>
          <p:cNvPr id="56" name="CustomShape 32">
            <a:extLst>
              <a:ext uri="{FF2B5EF4-FFF2-40B4-BE49-F238E27FC236}">
                <a16:creationId xmlns:a16="http://schemas.microsoft.com/office/drawing/2014/main" id="{3F951A99-132D-4BA1-89E5-53FE06EE82AF}"/>
              </a:ext>
            </a:extLst>
          </p:cNvPr>
          <p:cNvSpPr/>
          <p:nvPr/>
        </p:nvSpPr>
        <p:spPr>
          <a:xfrm rot="5400000">
            <a:off x="6085455" y="4729545"/>
            <a:ext cx="414000" cy="720"/>
          </a:xfrm>
          <a:custGeom>
            <a:avLst/>
            <a:gdLst/>
            <a:ahLst/>
            <a:cxnLst/>
            <a:rect l="l" t="t" r="r" b="b"/>
            <a:pathLst>
              <a:path w="21600" h="21600">
                <a:moveTo>
                  <a:pt x="0" y="0"/>
                </a:moveTo>
                <a:lnTo>
                  <a:pt x="21600" y="21600"/>
                </a:lnTo>
              </a:path>
            </a:pathLst>
          </a:custGeom>
          <a:solidFill>
            <a:srgbClr val="00B8FF"/>
          </a:solidFill>
          <a:ln w="9360">
            <a:solidFill>
              <a:schemeClr val="tx1"/>
            </a:solidFill>
            <a:round/>
            <a:headEnd type="triangle" w="med" len="med"/>
            <a:tailEnd type="triangle" w="med" len="med"/>
          </a:ln>
        </p:spPr>
        <p:style>
          <a:lnRef idx="0">
            <a:scrgbClr r="0" g="0" b="0"/>
          </a:lnRef>
          <a:fillRef idx="0">
            <a:scrgbClr r="0" g="0" b="0"/>
          </a:fillRef>
          <a:effectRef idx="0">
            <a:scrgbClr r="0" g="0" b="0"/>
          </a:effectRef>
          <a:fontRef idx="minor"/>
        </p:style>
      </p:sp>
      <p:sp>
        <p:nvSpPr>
          <p:cNvPr id="57" name="CustomShape 33">
            <a:extLst>
              <a:ext uri="{FF2B5EF4-FFF2-40B4-BE49-F238E27FC236}">
                <a16:creationId xmlns:a16="http://schemas.microsoft.com/office/drawing/2014/main" id="{66998D36-95F7-465C-9546-02C101D245CB}"/>
              </a:ext>
            </a:extLst>
          </p:cNvPr>
          <p:cNvSpPr/>
          <p:nvPr/>
        </p:nvSpPr>
        <p:spPr>
          <a:xfrm rot="5400000">
            <a:off x="6291375" y="4729545"/>
            <a:ext cx="414000" cy="720"/>
          </a:xfrm>
          <a:custGeom>
            <a:avLst/>
            <a:gdLst/>
            <a:ahLst/>
            <a:cxnLst/>
            <a:rect l="l" t="t" r="r" b="b"/>
            <a:pathLst>
              <a:path w="21600" h="21600">
                <a:moveTo>
                  <a:pt x="0" y="0"/>
                </a:moveTo>
                <a:lnTo>
                  <a:pt x="21600" y="21600"/>
                </a:lnTo>
              </a:path>
            </a:pathLst>
          </a:custGeom>
          <a:solidFill>
            <a:srgbClr val="00B8FF"/>
          </a:solidFill>
          <a:ln w="9360">
            <a:solidFill>
              <a:schemeClr val="tx1"/>
            </a:solidFill>
            <a:round/>
            <a:headEnd type="triangle" w="med" len="med"/>
            <a:tailEnd type="triangle" w="med" len="med"/>
          </a:ln>
        </p:spPr>
        <p:style>
          <a:lnRef idx="0">
            <a:scrgbClr r="0" g="0" b="0"/>
          </a:lnRef>
          <a:fillRef idx="0">
            <a:scrgbClr r="0" g="0" b="0"/>
          </a:fillRef>
          <a:effectRef idx="0">
            <a:scrgbClr r="0" g="0" b="0"/>
          </a:effectRef>
          <a:fontRef idx="minor"/>
        </p:style>
      </p:sp>
      <p:sp>
        <p:nvSpPr>
          <p:cNvPr id="58" name="CustomShape 34">
            <a:extLst>
              <a:ext uri="{FF2B5EF4-FFF2-40B4-BE49-F238E27FC236}">
                <a16:creationId xmlns:a16="http://schemas.microsoft.com/office/drawing/2014/main" id="{03C70B5A-E6F0-4D85-8E1F-C5D610CD6603}"/>
              </a:ext>
            </a:extLst>
          </p:cNvPr>
          <p:cNvSpPr/>
          <p:nvPr/>
        </p:nvSpPr>
        <p:spPr>
          <a:xfrm rot="5400000">
            <a:off x="6498735" y="4729545"/>
            <a:ext cx="414000" cy="720"/>
          </a:xfrm>
          <a:custGeom>
            <a:avLst/>
            <a:gdLst/>
            <a:ahLst/>
            <a:cxnLst/>
            <a:rect l="l" t="t" r="r" b="b"/>
            <a:pathLst>
              <a:path w="21600" h="21600">
                <a:moveTo>
                  <a:pt x="0" y="0"/>
                </a:moveTo>
                <a:lnTo>
                  <a:pt x="21600" y="21600"/>
                </a:lnTo>
              </a:path>
            </a:pathLst>
          </a:custGeom>
          <a:solidFill>
            <a:srgbClr val="00B8FF"/>
          </a:solidFill>
          <a:ln w="9360">
            <a:solidFill>
              <a:schemeClr val="tx1"/>
            </a:solidFill>
            <a:round/>
            <a:headEnd type="triangle" w="med" len="med"/>
            <a:tailEnd type="triangle" w="med" len="med"/>
          </a:ln>
        </p:spPr>
        <p:style>
          <a:lnRef idx="0">
            <a:scrgbClr r="0" g="0" b="0"/>
          </a:lnRef>
          <a:fillRef idx="0">
            <a:scrgbClr r="0" g="0" b="0"/>
          </a:fillRef>
          <a:effectRef idx="0">
            <a:scrgbClr r="0" g="0" b="0"/>
          </a:effectRef>
          <a:fontRef idx="minor"/>
        </p:style>
      </p:sp>
      <p:sp>
        <p:nvSpPr>
          <p:cNvPr id="59" name="CustomShape 35">
            <a:extLst>
              <a:ext uri="{FF2B5EF4-FFF2-40B4-BE49-F238E27FC236}">
                <a16:creationId xmlns:a16="http://schemas.microsoft.com/office/drawing/2014/main" id="{B59CCEC1-6103-45EC-97EF-A0C7E5142E12}"/>
              </a:ext>
            </a:extLst>
          </p:cNvPr>
          <p:cNvSpPr/>
          <p:nvPr/>
        </p:nvSpPr>
        <p:spPr>
          <a:xfrm rot="5400000">
            <a:off x="6706095" y="4729545"/>
            <a:ext cx="414000" cy="720"/>
          </a:xfrm>
          <a:custGeom>
            <a:avLst/>
            <a:gdLst/>
            <a:ahLst/>
            <a:cxnLst/>
            <a:rect l="l" t="t" r="r" b="b"/>
            <a:pathLst>
              <a:path w="21600" h="21600">
                <a:moveTo>
                  <a:pt x="0" y="0"/>
                </a:moveTo>
                <a:lnTo>
                  <a:pt x="21600" y="21600"/>
                </a:lnTo>
              </a:path>
            </a:pathLst>
          </a:custGeom>
          <a:solidFill>
            <a:srgbClr val="00B8FF"/>
          </a:solidFill>
          <a:ln w="9360">
            <a:solidFill>
              <a:schemeClr val="tx1"/>
            </a:solidFill>
            <a:round/>
            <a:headEnd type="triangle" w="med" len="med"/>
            <a:tailEnd type="triangle" w="med" len="med"/>
          </a:ln>
        </p:spPr>
        <p:style>
          <a:lnRef idx="0">
            <a:scrgbClr r="0" g="0" b="0"/>
          </a:lnRef>
          <a:fillRef idx="0">
            <a:scrgbClr r="0" g="0" b="0"/>
          </a:fillRef>
          <a:effectRef idx="0">
            <a:scrgbClr r="0" g="0" b="0"/>
          </a:effectRef>
          <a:fontRef idx="minor"/>
        </p:style>
      </p:sp>
      <p:sp>
        <p:nvSpPr>
          <p:cNvPr id="60" name="CustomShape 36">
            <a:extLst>
              <a:ext uri="{FF2B5EF4-FFF2-40B4-BE49-F238E27FC236}">
                <a16:creationId xmlns:a16="http://schemas.microsoft.com/office/drawing/2014/main" id="{D2A7C2F9-01C5-4DFA-896D-E0B2EE9E92A2}"/>
              </a:ext>
            </a:extLst>
          </p:cNvPr>
          <p:cNvSpPr/>
          <p:nvPr/>
        </p:nvSpPr>
        <p:spPr>
          <a:xfrm rot="5400000">
            <a:off x="5670735" y="4729545"/>
            <a:ext cx="414000" cy="720"/>
          </a:xfrm>
          <a:custGeom>
            <a:avLst/>
            <a:gdLst/>
            <a:ahLst/>
            <a:cxnLst/>
            <a:rect l="l" t="t" r="r" b="b"/>
            <a:pathLst>
              <a:path w="21600" h="21600">
                <a:moveTo>
                  <a:pt x="0" y="0"/>
                </a:moveTo>
                <a:lnTo>
                  <a:pt x="21600" y="21600"/>
                </a:lnTo>
              </a:path>
            </a:pathLst>
          </a:custGeom>
          <a:solidFill>
            <a:srgbClr val="00B8FF"/>
          </a:solidFill>
          <a:ln w="9360">
            <a:solidFill>
              <a:schemeClr val="tx1"/>
            </a:solidFill>
            <a:round/>
            <a:headEnd type="triangle" w="med" len="med"/>
            <a:tailEnd type="triangle" w="med" len="med"/>
          </a:ln>
        </p:spPr>
        <p:style>
          <a:lnRef idx="0">
            <a:scrgbClr r="0" g="0" b="0"/>
          </a:lnRef>
          <a:fillRef idx="0">
            <a:scrgbClr r="0" g="0" b="0"/>
          </a:fillRef>
          <a:effectRef idx="0">
            <a:scrgbClr r="0" g="0" b="0"/>
          </a:effectRef>
          <a:fontRef idx="minor"/>
        </p:style>
      </p:sp>
      <p:sp>
        <p:nvSpPr>
          <p:cNvPr id="61" name="CustomShape 37">
            <a:extLst>
              <a:ext uri="{FF2B5EF4-FFF2-40B4-BE49-F238E27FC236}">
                <a16:creationId xmlns:a16="http://schemas.microsoft.com/office/drawing/2014/main" id="{F2062351-6943-428C-AAFD-45EE70327C3C}"/>
              </a:ext>
            </a:extLst>
          </p:cNvPr>
          <p:cNvSpPr/>
          <p:nvPr/>
        </p:nvSpPr>
        <p:spPr>
          <a:xfrm rot="5400000">
            <a:off x="5463375" y="4729545"/>
            <a:ext cx="414000" cy="720"/>
          </a:xfrm>
          <a:custGeom>
            <a:avLst/>
            <a:gdLst/>
            <a:ahLst/>
            <a:cxnLst/>
            <a:rect l="l" t="t" r="r" b="b"/>
            <a:pathLst>
              <a:path w="21600" h="21600">
                <a:moveTo>
                  <a:pt x="0" y="0"/>
                </a:moveTo>
                <a:lnTo>
                  <a:pt x="21600" y="21600"/>
                </a:lnTo>
              </a:path>
            </a:pathLst>
          </a:custGeom>
          <a:solidFill>
            <a:srgbClr val="00B8FF"/>
          </a:solidFill>
          <a:ln w="9360">
            <a:solidFill>
              <a:schemeClr val="tx1"/>
            </a:solidFill>
            <a:round/>
            <a:headEnd type="triangle" w="med" len="med"/>
            <a:tailEnd type="triangle" w="med" len="med"/>
          </a:ln>
        </p:spPr>
        <p:style>
          <a:lnRef idx="0">
            <a:scrgbClr r="0" g="0" b="0"/>
          </a:lnRef>
          <a:fillRef idx="0">
            <a:scrgbClr r="0" g="0" b="0"/>
          </a:fillRef>
          <a:effectRef idx="0">
            <a:scrgbClr r="0" g="0" b="0"/>
          </a:effectRef>
          <a:fontRef idx="minor"/>
        </p:style>
      </p:sp>
      <p:sp>
        <p:nvSpPr>
          <p:cNvPr id="62" name="CustomShape 38">
            <a:extLst>
              <a:ext uri="{FF2B5EF4-FFF2-40B4-BE49-F238E27FC236}">
                <a16:creationId xmlns:a16="http://schemas.microsoft.com/office/drawing/2014/main" id="{CDDC119C-9A5F-4661-96BC-51AF20133337}"/>
              </a:ext>
            </a:extLst>
          </p:cNvPr>
          <p:cNvSpPr/>
          <p:nvPr/>
        </p:nvSpPr>
        <p:spPr>
          <a:xfrm rot="5400000">
            <a:off x="6913455" y="4729545"/>
            <a:ext cx="414000" cy="720"/>
          </a:xfrm>
          <a:custGeom>
            <a:avLst/>
            <a:gdLst/>
            <a:ahLst/>
            <a:cxnLst/>
            <a:rect l="l" t="t" r="r" b="b"/>
            <a:pathLst>
              <a:path w="21600" h="21600">
                <a:moveTo>
                  <a:pt x="0" y="0"/>
                </a:moveTo>
                <a:lnTo>
                  <a:pt x="21600" y="21600"/>
                </a:lnTo>
              </a:path>
            </a:pathLst>
          </a:custGeom>
          <a:solidFill>
            <a:srgbClr val="00B8FF"/>
          </a:solidFill>
          <a:ln w="9360">
            <a:solidFill>
              <a:schemeClr val="tx1"/>
            </a:solidFill>
            <a:round/>
            <a:headEnd type="triangle" w="med" len="med"/>
            <a:tailEnd type="triangle" w="med" len="med"/>
          </a:ln>
        </p:spPr>
        <p:style>
          <a:lnRef idx="0">
            <a:scrgbClr r="0" g="0" b="0"/>
          </a:lnRef>
          <a:fillRef idx="0">
            <a:scrgbClr r="0" g="0" b="0"/>
          </a:fillRef>
          <a:effectRef idx="0">
            <a:scrgbClr r="0" g="0" b="0"/>
          </a:effectRef>
          <a:fontRef idx="minor"/>
        </p:style>
      </p:sp>
      <p:sp>
        <p:nvSpPr>
          <p:cNvPr id="63" name="CustomShape 39">
            <a:extLst>
              <a:ext uri="{FF2B5EF4-FFF2-40B4-BE49-F238E27FC236}">
                <a16:creationId xmlns:a16="http://schemas.microsoft.com/office/drawing/2014/main" id="{6CEF6123-3F66-442C-B503-BBEDFCF0272D}"/>
              </a:ext>
            </a:extLst>
          </p:cNvPr>
          <p:cNvSpPr/>
          <p:nvPr/>
        </p:nvSpPr>
        <p:spPr>
          <a:xfrm>
            <a:off x="9575535" y="3723705"/>
            <a:ext cx="481320" cy="360"/>
          </a:xfrm>
          <a:custGeom>
            <a:avLst/>
            <a:gdLst/>
            <a:ahLst/>
            <a:cxnLst/>
            <a:rect l="l" t="t" r="r" b="b"/>
            <a:pathLst>
              <a:path w="21600" h="21600">
                <a:moveTo>
                  <a:pt x="0" y="0"/>
                </a:moveTo>
                <a:lnTo>
                  <a:pt x="21600" y="21600"/>
                </a:lnTo>
              </a:path>
            </a:pathLst>
          </a:custGeom>
          <a:noFill/>
          <a:ln>
            <a:round/>
            <a:tailEnd type="triangle" w="med" len="med"/>
          </a:ln>
          <a:effectLst>
            <a:outerShdw blurRad="40000" dist="20000" dir="5400000" rotWithShape="0">
              <a:srgbClr val="000000">
                <a:alpha val="38000"/>
              </a:srgbClr>
            </a:outerShdw>
          </a:effectLst>
        </p:spPr>
        <p:style>
          <a:lnRef idx="2">
            <a:schemeClr val="dk1"/>
          </a:lnRef>
          <a:fillRef idx="0">
            <a:schemeClr val="dk1"/>
          </a:fillRef>
          <a:effectRef idx="1">
            <a:schemeClr val="dk1"/>
          </a:effectRef>
          <a:fontRef idx="minor"/>
        </p:style>
      </p:sp>
      <p:sp>
        <p:nvSpPr>
          <p:cNvPr id="64" name="CustomShape 40">
            <a:extLst>
              <a:ext uri="{FF2B5EF4-FFF2-40B4-BE49-F238E27FC236}">
                <a16:creationId xmlns:a16="http://schemas.microsoft.com/office/drawing/2014/main" id="{DF84C066-AF19-4E93-81F0-74E1EAADB82C}"/>
              </a:ext>
            </a:extLst>
          </p:cNvPr>
          <p:cNvSpPr/>
          <p:nvPr/>
        </p:nvSpPr>
        <p:spPr>
          <a:xfrm>
            <a:off x="10157775" y="3146310"/>
            <a:ext cx="507240" cy="7920"/>
          </a:xfrm>
          <a:custGeom>
            <a:avLst/>
            <a:gdLst/>
            <a:ahLst/>
            <a:cxnLst/>
            <a:rect l="l" t="t" r="r" b="b"/>
            <a:pathLst>
              <a:path w="21600" h="21600">
                <a:moveTo>
                  <a:pt x="0" y="0"/>
                </a:moveTo>
                <a:lnTo>
                  <a:pt x="21600" y="21600"/>
                </a:lnTo>
              </a:path>
            </a:pathLst>
          </a:custGeom>
          <a:noFill/>
          <a:ln>
            <a:round/>
            <a:tailEnd type="triangle" w="med" len="med"/>
          </a:ln>
          <a:effectLst>
            <a:outerShdw blurRad="40000" dist="20000" dir="5400000" rotWithShape="0">
              <a:srgbClr val="000000">
                <a:alpha val="38000"/>
              </a:srgbClr>
            </a:outerShdw>
          </a:effectLst>
        </p:spPr>
        <p:style>
          <a:lnRef idx="2">
            <a:schemeClr val="dk1"/>
          </a:lnRef>
          <a:fillRef idx="0">
            <a:schemeClr val="dk1"/>
          </a:fillRef>
          <a:effectRef idx="1">
            <a:schemeClr val="dk1"/>
          </a:effectRef>
          <a:fontRef idx="minor"/>
        </p:style>
      </p:sp>
      <p:sp>
        <p:nvSpPr>
          <p:cNvPr id="65" name="CustomShape 41">
            <a:extLst>
              <a:ext uri="{FF2B5EF4-FFF2-40B4-BE49-F238E27FC236}">
                <a16:creationId xmlns:a16="http://schemas.microsoft.com/office/drawing/2014/main" id="{D930A551-8B88-471E-B451-7D6E8641DE8D}"/>
              </a:ext>
            </a:extLst>
          </p:cNvPr>
          <p:cNvSpPr/>
          <p:nvPr/>
        </p:nvSpPr>
        <p:spPr>
          <a:xfrm>
            <a:off x="10716135" y="2961630"/>
            <a:ext cx="955080" cy="3031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1200" b="0" strike="noStrike" spc="-1">
                <a:solidFill>
                  <a:srgbClr val="000000"/>
                </a:solidFill>
                <a:ea typeface="DejaVu Sans"/>
              </a:rPr>
              <a:t>scalability</a:t>
            </a:r>
            <a:endParaRPr lang="en-US" sz="1200" b="0" strike="noStrike" spc="-1"/>
          </a:p>
        </p:txBody>
      </p:sp>
      <p:sp>
        <p:nvSpPr>
          <p:cNvPr id="66" name="CustomShape 42">
            <a:extLst>
              <a:ext uri="{FF2B5EF4-FFF2-40B4-BE49-F238E27FC236}">
                <a16:creationId xmlns:a16="http://schemas.microsoft.com/office/drawing/2014/main" id="{0D39A805-CAF5-4324-BA58-2B33AFEE894B}"/>
              </a:ext>
            </a:extLst>
          </p:cNvPr>
          <p:cNvSpPr/>
          <p:nvPr/>
        </p:nvSpPr>
        <p:spPr>
          <a:xfrm>
            <a:off x="5097615" y="5029080"/>
            <a:ext cx="920520" cy="740160"/>
          </a:xfrm>
          <a:prstGeom prst="roundRect">
            <a:avLst>
              <a:gd name="adj" fmla="val 16667"/>
            </a:avLst>
          </a:prstGeom>
          <a:noFill/>
          <a:ln w="9360">
            <a:solidFill>
              <a:schemeClr val="bg1">
                <a:lumMod val="65000"/>
              </a:schemeClr>
            </a:solidFill>
            <a:round/>
          </a:ln>
        </p:spPr>
        <p:style>
          <a:lnRef idx="0">
            <a:scrgbClr r="0" g="0" b="0"/>
          </a:lnRef>
          <a:fillRef idx="0">
            <a:scrgbClr r="0" g="0" b="0"/>
          </a:fillRef>
          <a:effectRef idx="0">
            <a:scrgbClr r="0" g="0" b="0"/>
          </a:effectRef>
          <a:fontRef idx="minor"/>
        </p:style>
      </p:sp>
      <p:pic>
        <p:nvPicPr>
          <p:cNvPr id="67" name="Picture 2">
            <a:extLst>
              <a:ext uri="{FF2B5EF4-FFF2-40B4-BE49-F238E27FC236}">
                <a16:creationId xmlns:a16="http://schemas.microsoft.com/office/drawing/2014/main" id="{281BFAB4-41BC-41B7-ABB8-CA11A9A46739}"/>
              </a:ext>
            </a:extLst>
          </p:cNvPr>
          <p:cNvPicPr/>
          <p:nvPr/>
        </p:nvPicPr>
        <p:blipFill>
          <a:blip r:embed="rId3"/>
          <a:stretch/>
        </p:blipFill>
        <p:spPr>
          <a:xfrm>
            <a:off x="9096495" y="3496545"/>
            <a:ext cx="572760" cy="572760"/>
          </a:xfrm>
          <a:prstGeom prst="rect">
            <a:avLst/>
          </a:prstGeom>
          <a:ln>
            <a:noFill/>
          </a:ln>
        </p:spPr>
      </p:pic>
      <p:pic>
        <p:nvPicPr>
          <p:cNvPr id="68" name="Picture 2">
            <a:extLst>
              <a:ext uri="{FF2B5EF4-FFF2-40B4-BE49-F238E27FC236}">
                <a16:creationId xmlns:a16="http://schemas.microsoft.com/office/drawing/2014/main" id="{BFA1E791-C645-4B85-8524-1D30DA6DAB3C}"/>
              </a:ext>
            </a:extLst>
          </p:cNvPr>
          <p:cNvPicPr/>
          <p:nvPr/>
        </p:nvPicPr>
        <p:blipFill>
          <a:blip r:embed="rId3"/>
          <a:stretch/>
        </p:blipFill>
        <p:spPr>
          <a:xfrm>
            <a:off x="3610095" y="3488625"/>
            <a:ext cx="572760" cy="572760"/>
          </a:xfrm>
          <a:prstGeom prst="rect">
            <a:avLst/>
          </a:prstGeom>
          <a:ln>
            <a:noFill/>
          </a:ln>
        </p:spPr>
      </p:pic>
      <p:sp>
        <p:nvSpPr>
          <p:cNvPr id="69" name="CustomShape 44">
            <a:extLst>
              <a:ext uri="{FF2B5EF4-FFF2-40B4-BE49-F238E27FC236}">
                <a16:creationId xmlns:a16="http://schemas.microsoft.com/office/drawing/2014/main" id="{B7E2E776-E91F-4301-9762-6587DA1A24FF}"/>
              </a:ext>
            </a:extLst>
          </p:cNvPr>
          <p:cNvSpPr/>
          <p:nvPr/>
        </p:nvSpPr>
        <p:spPr>
          <a:xfrm>
            <a:off x="8050875" y="4423904"/>
            <a:ext cx="1447920" cy="295920"/>
          </a:xfrm>
          <a:prstGeom prst="rect">
            <a:avLst/>
          </a:prstGeom>
          <a:noFill/>
          <a:ln>
            <a:noFill/>
          </a:ln>
        </p:spPr>
        <p:style>
          <a:lnRef idx="0">
            <a:scrgbClr r="0" g="0" b="0"/>
          </a:lnRef>
          <a:fillRef idx="0">
            <a:scrgbClr r="0" g="0" b="0"/>
          </a:fillRef>
          <a:effectRef idx="0">
            <a:scrgbClr r="0" g="0" b="0"/>
          </a:effectRef>
          <a:fontRef idx="minor"/>
        </p:style>
        <p:txBody>
          <a:bodyPr wrap="none" lIns="82800" tIns="41400" rIns="82800" bIns="41400"/>
          <a:lstStyle/>
          <a:p>
            <a:pPr>
              <a:lnSpc>
                <a:spcPct val="100000"/>
              </a:lnSpc>
            </a:pPr>
            <a:r>
              <a:rPr lang="en-US" sz="1200" b="0" strike="noStrike" spc="-1" dirty="0">
                <a:solidFill>
                  <a:srgbClr val="000000"/>
                </a:solidFill>
                <a:ea typeface="DejaVu Sans"/>
              </a:rPr>
              <a:t>Kubernetes Container</a:t>
            </a:r>
            <a:endParaRPr lang="en-US" sz="1200" b="0" strike="noStrike" spc="-1" dirty="0"/>
          </a:p>
        </p:txBody>
      </p:sp>
      <p:cxnSp>
        <p:nvCxnSpPr>
          <p:cNvPr id="70" name="Straight Arrow Connector 69">
            <a:extLst>
              <a:ext uri="{FF2B5EF4-FFF2-40B4-BE49-F238E27FC236}">
                <a16:creationId xmlns:a16="http://schemas.microsoft.com/office/drawing/2014/main" id="{6BE995EE-42E5-45C8-8CBC-21422B2D6CD8}"/>
              </a:ext>
            </a:extLst>
          </p:cNvPr>
          <p:cNvCxnSpPr/>
          <p:nvPr/>
        </p:nvCxnSpPr>
        <p:spPr>
          <a:xfrm>
            <a:off x="6257925" y="1762125"/>
            <a:ext cx="0" cy="39370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1" name="Straight Arrow Connector 70">
            <a:extLst>
              <a:ext uri="{FF2B5EF4-FFF2-40B4-BE49-F238E27FC236}">
                <a16:creationId xmlns:a16="http://schemas.microsoft.com/office/drawing/2014/main" id="{7A3A519E-39B9-4B3E-A8A0-112509A6E6C1}"/>
              </a:ext>
            </a:extLst>
          </p:cNvPr>
          <p:cNvCxnSpPr/>
          <p:nvPr/>
        </p:nvCxnSpPr>
        <p:spPr>
          <a:xfrm>
            <a:off x="6410325" y="1765300"/>
            <a:ext cx="0" cy="39370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2" name="Straight Arrow Connector 71">
            <a:extLst>
              <a:ext uri="{FF2B5EF4-FFF2-40B4-BE49-F238E27FC236}">
                <a16:creationId xmlns:a16="http://schemas.microsoft.com/office/drawing/2014/main" id="{15550618-5883-42D0-8527-0F35DD4AB5DA}"/>
              </a:ext>
            </a:extLst>
          </p:cNvPr>
          <p:cNvCxnSpPr/>
          <p:nvPr/>
        </p:nvCxnSpPr>
        <p:spPr>
          <a:xfrm>
            <a:off x="6562725" y="1768475"/>
            <a:ext cx="0" cy="39370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3" name="Straight Arrow Connector 72">
            <a:extLst>
              <a:ext uri="{FF2B5EF4-FFF2-40B4-BE49-F238E27FC236}">
                <a16:creationId xmlns:a16="http://schemas.microsoft.com/office/drawing/2014/main" id="{DCA0594F-308E-43DD-B2C2-89D567B98F64}"/>
              </a:ext>
            </a:extLst>
          </p:cNvPr>
          <p:cNvCxnSpPr/>
          <p:nvPr/>
        </p:nvCxnSpPr>
        <p:spPr>
          <a:xfrm>
            <a:off x="6715125" y="1771650"/>
            <a:ext cx="0" cy="39370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4" name="Straight Arrow Connector 73">
            <a:extLst>
              <a:ext uri="{FF2B5EF4-FFF2-40B4-BE49-F238E27FC236}">
                <a16:creationId xmlns:a16="http://schemas.microsoft.com/office/drawing/2014/main" id="{3B68B832-15F7-4071-837A-CF36FA8ADDCE}"/>
              </a:ext>
            </a:extLst>
          </p:cNvPr>
          <p:cNvCxnSpPr/>
          <p:nvPr/>
        </p:nvCxnSpPr>
        <p:spPr>
          <a:xfrm>
            <a:off x="6867525" y="1774825"/>
            <a:ext cx="0" cy="39370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5" name="Straight Arrow Connector 74">
            <a:extLst>
              <a:ext uri="{FF2B5EF4-FFF2-40B4-BE49-F238E27FC236}">
                <a16:creationId xmlns:a16="http://schemas.microsoft.com/office/drawing/2014/main" id="{B46B229B-1A80-4328-9D66-59EEBF82D614}"/>
              </a:ext>
            </a:extLst>
          </p:cNvPr>
          <p:cNvCxnSpPr/>
          <p:nvPr/>
        </p:nvCxnSpPr>
        <p:spPr>
          <a:xfrm>
            <a:off x="7019925" y="1778000"/>
            <a:ext cx="0" cy="39370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6" name="Straight Arrow Connector 75">
            <a:extLst>
              <a:ext uri="{FF2B5EF4-FFF2-40B4-BE49-F238E27FC236}">
                <a16:creationId xmlns:a16="http://schemas.microsoft.com/office/drawing/2014/main" id="{4BB73125-8353-4696-994B-AF6E7B46A6FC}"/>
              </a:ext>
            </a:extLst>
          </p:cNvPr>
          <p:cNvCxnSpPr/>
          <p:nvPr/>
        </p:nvCxnSpPr>
        <p:spPr>
          <a:xfrm>
            <a:off x="7172325" y="1781175"/>
            <a:ext cx="0" cy="39370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7" name="Straight Arrow Connector 76">
            <a:extLst>
              <a:ext uri="{FF2B5EF4-FFF2-40B4-BE49-F238E27FC236}">
                <a16:creationId xmlns:a16="http://schemas.microsoft.com/office/drawing/2014/main" id="{65E340BE-86AF-4B2F-BFCA-9860964570E7}"/>
              </a:ext>
            </a:extLst>
          </p:cNvPr>
          <p:cNvCxnSpPr/>
          <p:nvPr/>
        </p:nvCxnSpPr>
        <p:spPr>
          <a:xfrm>
            <a:off x="7324725" y="1784350"/>
            <a:ext cx="0" cy="39370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8" name="Straight Arrow Connector 77">
            <a:extLst>
              <a:ext uri="{FF2B5EF4-FFF2-40B4-BE49-F238E27FC236}">
                <a16:creationId xmlns:a16="http://schemas.microsoft.com/office/drawing/2014/main" id="{04C0D200-8A6F-4B10-BE51-A373F655097F}"/>
              </a:ext>
            </a:extLst>
          </p:cNvPr>
          <p:cNvCxnSpPr/>
          <p:nvPr/>
        </p:nvCxnSpPr>
        <p:spPr>
          <a:xfrm>
            <a:off x="7477125" y="1787525"/>
            <a:ext cx="0" cy="39370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9" name="Straight Arrow Connector 78">
            <a:extLst>
              <a:ext uri="{FF2B5EF4-FFF2-40B4-BE49-F238E27FC236}">
                <a16:creationId xmlns:a16="http://schemas.microsoft.com/office/drawing/2014/main" id="{1DD604E0-47AF-4BE9-8928-4E82A6CEF966}"/>
              </a:ext>
            </a:extLst>
          </p:cNvPr>
          <p:cNvCxnSpPr/>
          <p:nvPr/>
        </p:nvCxnSpPr>
        <p:spPr>
          <a:xfrm>
            <a:off x="7629525" y="1790700"/>
            <a:ext cx="0" cy="39370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80" name="Straight Arrow Connector 79">
            <a:extLst>
              <a:ext uri="{FF2B5EF4-FFF2-40B4-BE49-F238E27FC236}">
                <a16:creationId xmlns:a16="http://schemas.microsoft.com/office/drawing/2014/main" id="{4A40A9A6-5198-4C2F-B1AA-818380864F43}"/>
              </a:ext>
            </a:extLst>
          </p:cNvPr>
          <p:cNvCxnSpPr/>
          <p:nvPr/>
        </p:nvCxnSpPr>
        <p:spPr>
          <a:xfrm>
            <a:off x="7781925" y="1793875"/>
            <a:ext cx="0" cy="39370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82" name="CustomShape 26">
            <a:extLst>
              <a:ext uri="{FF2B5EF4-FFF2-40B4-BE49-F238E27FC236}">
                <a16:creationId xmlns:a16="http://schemas.microsoft.com/office/drawing/2014/main" id="{5328744A-8C9A-4F77-B1BC-71282E03F007}"/>
              </a:ext>
            </a:extLst>
          </p:cNvPr>
          <p:cNvSpPr/>
          <p:nvPr/>
        </p:nvSpPr>
        <p:spPr>
          <a:xfrm>
            <a:off x="3169665" y="4441294"/>
            <a:ext cx="886320" cy="3031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1200" spc="-1" dirty="0">
                <a:solidFill>
                  <a:srgbClr val="000000"/>
                </a:solidFill>
              </a:rPr>
              <a:t>(AWS)</a:t>
            </a:r>
            <a:endParaRPr lang="en-US" sz="1200" b="0" strike="noStrike" spc="-1" dirty="0"/>
          </a:p>
        </p:txBody>
      </p:sp>
      <p:grpSp>
        <p:nvGrpSpPr>
          <p:cNvPr id="83" name="Group 82">
            <a:extLst>
              <a:ext uri="{FF2B5EF4-FFF2-40B4-BE49-F238E27FC236}">
                <a16:creationId xmlns:a16="http://schemas.microsoft.com/office/drawing/2014/main" id="{84193764-6D28-48B8-825B-235F1307C9DE}"/>
              </a:ext>
              <a:ext uri="{C183D7F6-B498-43B3-948B-1728B52AA6E4}">
                <adec:decorative xmlns:adec="http://schemas.microsoft.com/office/drawing/2017/decorative" val="1"/>
              </a:ext>
            </a:extLst>
          </p:cNvPr>
          <p:cNvGrpSpPr/>
          <p:nvPr/>
        </p:nvGrpSpPr>
        <p:grpSpPr>
          <a:xfrm>
            <a:off x="444143" y="5583465"/>
            <a:ext cx="187380" cy="278885"/>
            <a:chOff x="5052041" y="3023897"/>
            <a:chExt cx="1009650" cy="1502702"/>
          </a:xfrm>
        </p:grpSpPr>
        <p:sp>
          <p:nvSpPr>
            <p:cNvPr id="84" name="Freeform: Shape 83">
              <a:extLst>
                <a:ext uri="{FF2B5EF4-FFF2-40B4-BE49-F238E27FC236}">
                  <a16:creationId xmlns:a16="http://schemas.microsoft.com/office/drawing/2014/main" id="{758E6650-9EEB-4D30-8876-488410E36305}"/>
                </a:ext>
              </a:extLst>
            </p:cNvPr>
            <p:cNvSpPr/>
            <p:nvPr/>
          </p:nvSpPr>
          <p:spPr>
            <a:xfrm>
              <a:off x="5052041" y="3023897"/>
              <a:ext cx="1009650" cy="1295400"/>
            </a:xfrm>
            <a:custGeom>
              <a:avLst/>
              <a:gdLst>
                <a:gd name="connsiteX0" fmla="*/ 684848 w 1009650"/>
                <a:gd name="connsiteY0" fmla="*/ 1231583 h 1295400"/>
                <a:gd name="connsiteX1" fmla="*/ 329565 w 1009650"/>
                <a:gd name="connsiteY1" fmla="*/ 1231583 h 1295400"/>
                <a:gd name="connsiteX2" fmla="*/ 328613 w 1009650"/>
                <a:gd name="connsiteY2" fmla="*/ 1056323 h 1295400"/>
                <a:gd name="connsiteX3" fmla="*/ 71438 w 1009650"/>
                <a:gd name="connsiteY3" fmla="*/ 504825 h 1295400"/>
                <a:gd name="connsiteX4" fmla="*/ 504825 w 1009650"/>
                <a:gd name="connsiteY4" fmla="*/ 71438 h 1295400"/>
                <a:gd name="connsiteX5" fmla="*/ 508635 w 1009650"/>
                <a:gd name="connsiteY5" fmla="*/ 71438 h 1295400"/>
                <a:gd name="connsiteX6" fmla="*/ 942023 w 1009650"/>
                <a:gd name="connsiteY6" fmla="*/ 504825 h 1295400"/>
                <a:gd name="connsiteX7" fmla="*/ 684848 w 1009650"/>
                <a:gd name="connsiteY7" fmla="*/ 1055370 h 1295400"/>
                <a:gd name="connsiteX8" fmla="*/ 684848 w 1009650"/>
                <a:gd name="connsiteY8" fmla="*/ 1231583 h 129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9650" h="1295400">
                  <a:moveTo>
                    <a:pt x="684848" y="1231583"/>
                  </a:moveTo>
                  <a:lnTo>
                    <a:pt x="329565" y="1231583"/>
                  </a:lnTo>
                  <a:lnTo>
                    <a:pt x="328613" y="1056323"/>
                  </a:lnTo>
                  <a:cubicBezTo>
                    <a:pt x="328613" y="816293"/>
                    <a:pt x="71438" y="744855"/>
                    <a:pt x="71438" y="504825"/>
                  </a:cubicBezTo>
                  <a:cubicBezTo>
                    <a:pt x="71438" y="264795"/>
                    <a:pt x="265748" y="71438"/>
                    <a:pt x="504825" y="71438"/>
                  </a:cubicBezTo>
                  <a:lnTo>
                    <a:pt x="508635" y="71438"/>
                  </a:lnTo>
                  <a:cubicBezTo>
                    <a:pt x="748665" y="71438"/>
                    <a:pt x="942023" y="265748"/>
                    <a:pt x="942023" y="504825"/>
                  </a:cubicBezTo>
                  <a:cubicBezTo>
                    <a:pt x="942023" y="743903"/>
                    <a:pt x="684848" y="816293"/>
                    <a:pt x="684848" y="1055370"/>
                  </a:cubicBezTo>
                  <a:lnTo>
                    <a:pt x="684848" y="1231583"/>
                  </a:lnTo>
                  <a:close/>
                </a:path>
              </a:pathLst>
            </a:custGeom>
            <a:noFill/>
            <a:ln w="25400" cap="flat">
              <a:solidFill>
                <a:srgbClr val="D24726"/>
              </a:solidFill>
              <a:prstDash val="solid"/>
              <a:miter/>
            </a:ln>
          </p:spPr>
          <p:txBody>
            <a:bodyPr rtlCol="0" anchor="ctr"/>
            <a:lstStyle/>
            <a:p>
              <a:endParaRPr lang="en-AU"/>
            </a:p>
          </p:txBody>
        </p:sp>
        <p:sp>
          <p:nvSpPr>
            <p:cNvPr id="85" name="Freeform: Shape 84">
              <a:extLst>
                <a:ext uri="{FF2B5EF4-FFF2-40B4-BE49-F238E27FC236}">
                  <a16:creationId xmlns:a16="http://schemas.microsoft.com/office/drawing/2014/main" id="{34AFBB05-879C-4035-8E90-B76A298075F0}"/>
                </a:ext>
              </a:extLst>
            </p:cNvPr>
            <p:cNvSpPr/>
            <p:nvPr/>
          </p:nvSpPr>
          <p:spPr>
            <a:xfrm>
              <a:off x="5366365" y="4383724"/>
              <a:ext cx="381000" cy="142875"/>
            </a:xfrm>
            <a:custGeom>
              <a:avLst/>
              <a:gdLst>
                <a:gd name="connsiteX0" fmla="*/ 71438 w 381000"/>
                <a:gd name="connsiteY0" fmla="*/ 71437 h 142875"/>
                <a:gd name="connsiteX1" fmla="*/ 313373 w 381000"/>
                <a:gd name="connsiteY1" fmla="*/ 71437 h 142875"/>
              </a:gdLst>
              <a:ahLst/>
              <a:cxnLst>
                <a:cxn ang="0">
                  <a:pos x="connsiteX0" y="connsiteY0"/>
                </a:cxn>
                <a:cxn ang="0">
                  <a:pos x="connsiteX1" y="connsiteY1"/>
                </a:cxn>
              </a:cxnLst>
              <a:rect l="l" t="t" r="r" b="b"/>
              <a:pathLst>
                <a:path w="381000" h="142875">
                  <a:moveTo>
                    <a:pt x="71438" y="71437"/>
                  </a:moveTo>
                  <a:lnTo>
                    <a:pt x="313373" y="71437"/>
                  </a:lnTo>
                </a:path>
              </a:pathLst>
            </a:custGeom>
            <a:ln w="25400" cap="flat">
              <a:solidFill>
                <a:srgbClr val="D24726"/>
              </a:solidFill>
              <a:prstDash val="solid"/>
              <a:miter/>
            </a:ln>
          </p:spPr>
          <p:txBody>
            <a:bodyPr rtlCol="0" anchor="ctr"/>
            <a:lstStyle/>
            <a:p>
              <a:endParaRPr lang="en-AU"/>
            </a:p>
          </p:txBody>
        </p:sp>
        <p:sp>
          <p:nvSpPr>
            <p:cNvPr id="86" name="Freeform: Shape 85">
              <a:extLst>
                <a:ext uri="{FF2B5EF4-FFF2-40B4-BE49-F238E27FC236}">
                  <a16:creationId xmlns:a16="http://schemas.microsoft.com/office/drawing/2014/main" id="{2BB10E53-2C4E-4456-84EA-D28C8A0562D2}"/>
                </a:ext>
              </a:extLst>
            </p:cNvPr>
            <p:cNvSpPr/>
            <p:nvPr/>
          </p:nvSpPr>
          <p:spPr>
            <a:xfrm>
              <a:off x="5310168" y="3958952"/>
              <a:ext cx="495301" cy="142874"/>
            </a:xfrm>
            <a:custGeom>
              <a:avLst/>
              <a:gdLst>
                <a:gd name="connsiteX0" fmla="*/ 71437 w 495300"/>
                <a:gd name="connsiteY0" fmla="*/ 71438 h 142875"/>
                <a:gd name="connsiteX1" fmla="*/ 426720 w 495300"/>
                <a:gd name="connsiteY1" fmla="*/ 71438 h 142875"/>
              </a:gdLst>
              <a:ahLst/>
              <a:cxnLst>
                <a:cxn ang="0">
                  <a:pos x="connsiteX0" y="connsiteY0"/>
                </a:cxn>
                <a:cxn ang="0">
                  <a:pos x="connsiteX1" y="connsiteY1"/>
                </a:cxn>
              </a:cxnLst>
              <a:rect l="l" t="t" r="r" b="b"/>
              <a:pathLst>
                <a:path w="495300" h="142875">
                  <a:moveTo>
                    <a:pt x="71437" y="71438"/>
                  </a:moveTo>
                  <a:lnTo>
                    <a:pt x="426720" y="71438"/>
                  </a:lnTo>
                </a:path>
              </a:pathLst>
            </a:custGeom>
            <a:ln w="25400" cap="flat">
              <a:solidFill>
                <a:srgbClr val="D24726"/>
              </a:solidFill>
              <a:prstDash val="solid"/>
              <a:miter/>
            </a:ln>
          </p:spPr>
          <p:txBody>
            <a:bodyPr rtlCol="0" anchor="ctr"/>
            <a:lstStyle/>
            <a:p>
              <a:endParaRPr lang="en-AU"/>
            </a:p>
          </p:txBody>
        </p:sp>
      </p:grpSp>
    </p:spTree>
    <p:extLst>
      <p:ext uri="{BB962C8B-B14F-4D97-AF65-F5344CB8AC3E}">
        <p14:creationId xmlns:p14="http://schemas.microsoft.com/office/powerpoint/2010/main" val="11288756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7E54D7A-6A36-490F-BFA4-1B23F57E7D87}"/>
              </a:ext>
            </a:extLst>
          </p:cNvPr>
          <p:cNvSpPr>
            <a:spLocks noGrp="1"/>
          </p:cNvSpPr>
          <p:nvPr>
            <p:ph idx="1"/>
          </p:nvPr>
        </p:nvSpPr>
        <p:spPr>
          <a:xfrm>
            <a:off x="604433" y="2671011"/>
            <a:ext cx="2843617" cy="1977189"/>
          </a:xfrm>
        </p:spPr>
        <p:txBody>
          <a:bodyPr/>
          <a:lstStyle/>
          <a:p>
            <a:pPr>
              <a:buNone/>
            </a:pPr>
            <a:r>
              <a:rPr lang="en-US" b="1" dirty="0"/>
              <a:t>342,927</a:t>
            </a:r>
            <a:r>
              <a:rPr lang="en-US" dirty="0"/>
              <a:t> RUSLE2 Service Runs</a:t>
            </a:r>
          </a:p>
          <a:p>
            <a:pPr>
              <a:buNone/>
            </a:pPr>
            <a:r>
              <a:rPr lang="en-US" b="1" dirty="0"/>
              <a:t>302,090</a:t>
            </a:r>
            <a:r>
              <a:rPr lang="en-US" dirty="0"/>
              <a:t> WEPS Service Runs</a:t>
            </a:r>
          </a:p>
          <a:p>
            <a:r>
              <a:rPr lang="en-US" b="1" dirty="0"/>
              <a:t>515,200</a:t>
            </a:r>
            <a:r>
              <a:rPr lang="en-US" dirty="0"/>
              <a:t> Soil Service Runs</a:t>
            </a:r>
            <a:endParaRPr lang="en-US" b="1" dirty="0"/>
          </a:p>
          <a:p>
            <a:r>
              <a:rPr lang="en-US" b="1" dirty="0"/>
              <a:t>1,160,217</a:t>
            </a:r>
            <a:r>
              <a:rPr lang="en-US" dirty="0"/>
              <a:t> Total Service Runs</a:t>
            </a:r>
          </a:p>
          <a:p>
            <a:endParaRPr lang="en-US" dirty="0"/>
          </a:p>
        </p:txBody>
      </p:sp>
      <p:sp>
        <p:nvSpPr>
          <p:cNvPr id="3" name="Title 2">
            <a:extLst>
              <a:ext uri="{FF2B5EF4-FFF2-40B4-BE49-F238E27FC236}">
                <a16:creationId xmlns:a16="http://schemas.microsoft.com/office/drawing/2014/main" id="{AF40C767-5AC2-498A-A477-63785B64A44C}"/>
              </a:ext>
            </a:extLst>
          </p:cNvPr>
          <p:cNvSpPr>
            <a:spLocks noGrp="1"/>
          </p:cNvSpPr>
          <p:nvPr>
            <p:ph type="title"/>
          </p:nvPr>
        </p:nvSpPr>
        <p:spPr/>
        <p:txBody>
          <a:bodyPr>
            <a:normAutofit fontScale="90000"/>
          </a:bodyPr>
          <a:lstStyle/>
          <a:p>
            <a:r>
              <a:rPr lang="en-US" b="1" dirty="0"/>
              <a:t>Daily Simulations – Erosion Model Web Service</a:t>
            </a:r>
            <a:br>
              <a:rPr lang="en-US" b="1" dirty="0"/>
            </a:br>
            <a:r>
              <a:rPr lang="en-US" b="1" dirty="0"/>
              <a:t>Supporting the Field to Market FPC 2.5 Soil Conservation Metric</a:t>
            </a:r>
            <a:endParaRPr lang="en-US" dirty="0"/>
          </a:p>
        </p:txBody>
      </p:sp>
      <p:graphicFrame>
        <p:nvGraphicFramePr>
          <p:cNvPr id="4" name="Chart 3">
            <a:extLst>
              <a:ext uri="{FF2B5EF4-FFF2-40B4-BE49-F238E27FC236}">
                <a16:creationId xmlns:a16="http://schemas.microsoft.com/office/drawing/2014/main" id="{2BA1F1D3-3275-443F-BE55-845D09E8806B}"/>
              </a:ext>
            </a:extLst>
          </p:cNvPr>
          <p:cNvGraphicFramePr>
            <a:graphicFrameLocks/>
          </p:cNvGraphicFramePr>
          <p:nvPr>
            <p:extLst>
              <p:ext uri="{D42A27DB-BD31-4B8C-83A1-F6EECF244321}">
                <p14:modId xmlns:p14="http://schemas.microsoft.com/office/powerpoint/2010/main" val="2449664738"/>
              </p:ext>
            </p:extLst>
          </p:nvPr>
        </p:nvGraphicFramePr>
        <p:xfrm>
          <a:off x="3190877" y="638175"/>
          <a:ext cx="8229598" cy="578548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804295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B12D2BA-32E1-4386-A450-4886ED6AB44B}"/>
              </a:ext>
            </a:extLst>
          </p:cNvPr>
          <p:cNvSpPr>
            <a:spLocks noGrp="1"/>
          </p:cNvSpPr>
          <p:nvPr>
            <p:ph idx="1"/>
          </p:nvPr>
        </p:nvSpPr>
        <p:spPr>
          <a:xfrm>
            <a:off x="1247776" y="1609725"/>
            <a:ext cx="4337048" cy="4567238"/>
          </a:xfrm>
        </p:spPr>
        <p:txBody>
          <a:bodyPr>
            <a:normAutofit/>
          </a:bodyPr>
          <a:lstStyle/>
          <a:p>
            <a:pPr>
              <a:buSzPct val="100000"/>
              <a:buNone/>
            </a:pPr>
            <a:r>
              <a:rPr lang="en-US" sz="1800" dirty="0">
                <a:solidFill>
                  <a:srgbClr val="D24726"/>
                </a:solidFill>
              </a:rPr>
              <a:t>Synchronous Execution</a:t>
            </a:r>
          </a:p>
          <a:p>
            <a:pPr>
              <a:buSzPct val="100000"/>
              <a:buNone/>
            </a:pPr>
            <a:r>
              <a:rPr lang="en-US" sz="1400" dirty="0"/>
              <a:t>Caller blocked until response. </a:t>
            </a:r>
            <a:br>
              <a:rPr lang="en-US" sz="1400" dirty="0"/>
            </a:br>
            <a:r>
              <a:rPr lang="en-US" sz="1400" dirty="0"/>
              <a:t>For ad-hoc requests with short runtime.</a:t>
            </a:r>
            <a:br>
              <a:rPr lang="en-US" sz="1400" dirty="0"/>
            </a:br>
            <a:endParaRPr lang="en-US" sz="1800" dirty="0"/>
          </a:p>
          <a:p>
            <a:pPr>
              <a:buSzPct val="100000"/>
              <a:buNone/>
            </a:pPr>
            <a:r>
              <a:rPr lang="en-US" sz="1800" dirty="0">
                <a:solidFill>
                  <a:srgbClr val="D24726"/>
                </a:solidFill>
              </a:rPr>
              <a:t>Asynchronous Execution</a:t>
            </a:r>
          </a:p>
          <a:p>
            <a:pPr>
              <a:buSzPct val="100000"/>
              <a:buNone/>
            </a:pPr>
            <a:r>
              <a:rPr lang="en-US" sz="1400" dirty="0"/>
              <a:t>Caller not blocked, frequently pulls for status. </a:t>
            </a:r>
            <a:br>
              <a:rPr lang="en-US" sz="1400" dirty="0"/>
            </a:br>
            <a:r>
              <a:rPr lang="en-US" sz="1400" dirty="0"/>
              <a:t>For ad-hoc requests with medium runtime.</a:t>
            </a:r>
            <a:br>
              <a:rPr lang="en-US" sz="1400" dirty="0"/>
            </a:br>
            <a:endParaRPr lang="en-US" sz="1400" dirty="0"/>
          </a:p>
          <a:p>
            <a:pPr>
              <a:buSzPct val="100000"/>
              <a:buNone/>
            </a:pPr>
            <a:r>
              <a:rPr lang="en-US" sz="1800" dirty="0">
                <a:solidFill>
                  <a:srgbClr val="D24726"/>
                </a:solidFill>
              </a:rPr>
              <a:t>Publish-Subscribe Execution</a:t>
            </a:r>
          </a:p>
          <a:p>
            <a:pPr>
              <a:buSzPct val="100000"/>
              <a:buNone/>
            </a:pPr>
            <a:r>
              <a:rPr lang="en-US" sz="1400" dirty="0"/>
              <a:t>Caller not blocked, result delivered via webhook.</a:t>
            </a:r>
            <a:br>
              <a:rPr lang="en-US" sz="1400" dirty="0"/>
            </a:br>
            <a:r>
              <a:rPr lang="en-US" sz="1400" dirty="0"/>
              <a:t>For batch requests with medium to long runtime</a:t>
            </a:r>
          </a:p>
        </p:txBody>
      </p:sp>
      <p:sp>
        <p:nvSpPr>
          <p:cNvPr id="3" name="Title 2">
            <a:extLst>
              <a:ext uri="{FF2B5EF4-FFF2-40B4-BE49-F238E27FC236}">
                <a16:creationId xmlns:a16="http://schemas.microsoft.com/office/drawing/2014/main" id="{8E3D0BCA-F55E-46AB-80B6-F87179332214}"/>
              </a:ext>
            </a:extLst>
          </p:cNvPr>
          <p:cNvSpPr>
            <a:spLocks noGrp="1"/>
          </p:cNvSpPr>
          <p:nvPr>
            <p:ph type="title"/>
          </p:nvPr>
        </p:nvSpPr>
        <p:spPr/>
        <p:txBody>
          <a:bodyPr/>
          <a:lstStyle/>
          <a:p>
            <a:r>
              <a:rPr lang="en-US" dirty="0"/>
              <a:t>Service Execution Options</a:t>
            </a:r>
          </a:p>
        </p:txBody>
      </p:sp>
      <p:sp>
        <p:nvSpPr>
          <p:cNvPr id="4" name="Oval 3">
            <a:extLst>
              <a:ext uri="{FF2B5EF4-FFF2-40B4-BE49-F238E27FC236}">
                <a16:creationId xmlns:a16="http://schemas.microsoft.com/office/drawing/2014/main" id="{F9ED634B-1A81-4063-9D6E-0D76E1590EA6}"/>
              </a:ext>
              <a:ext uri="{C183D7F6-B498-43B3-948B-1728B52AA6E4}">
                <adec:decorative xmlns:adec="http://schemas.microsoft.com/office/drawing/2017/decorative" val="1"/>
              </a:ext>
            </a:extLst>
          </p:cNvPr>
          <p:cNvSpPr/>
          <p:nvPr/>
        </p:nvSpPr>
        <p:spPr bwMode="blackWhite">
          <a:xfrm>
            <a:off x="604200" y="1571158"/>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Segoe UI Semibold" panose="020B0702040204020203" pitchFamily="34" charset="0"/>
                <a:cs typeface="Segoe UI Semibold" panose="020B0702040204020203" pitchFamily="34" charset="0"/>
              </a:rPr>
              <a:t>1</a:t>
            </a:r>
          </a:p>
        </p:txBody>
      </p:sp>
      <p:sp>
        <p:nvSpPr>
          <p:cNvPr id="5" name="Oval 4">
            <a:extLst>
              <a:ext uri="{FF2B5EF4-FFF2-40B4-BE49-F238E27FC236}">
                <a16:creationId xmlns:a16="http://schemas.microsoft.com/office/drawing/2014/main" id="{4209D312-0FBC-4CCD-82C6-45BC5CA87223}"/>
              </a:ext>
              <a:ext uri="{C183D7F6-B498-43B3-948B-1728B52AA6E4}">
                <adec:decorative xmlns:adec="http://schemas.microsoft.com/office/drawing/2017/decorative" val="1"/>
              </a:ext>
            </a:extLst>
          </p:cNvPr>
          <p:cNvSpPr/>
          <p:nvPr/>
        </p:nvSpPr>
        <p:spPr bwMode="blackWhite">
          <a:xfrm>
            <a:off x="604200" y="3021361"/>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Segoe UI Semibold" panose="020B0702040204020203" pitchFamily="34" charset="0"/>
                <a:cs typeface="Segoe UI Semibold" panose="020B0702040204020203" pitchFamily="34" charset="0"/>
              </a:rPr>
              <a:t>2</a:t>
            </a:r>
          </a:p>
        </p:txBody>
      </p:sp>
      <p:sp>
        <p:nvSpPr>
          <p:cNvPr id="6" name="Oval 5">
            <a:extLst>
              <a:ext uri="{FF2B5EF4-FFF2-40B4-BE49-F238E27FC236}">
                <a16:creationId xmlns:a16="http://schemas.microsoft.com/office/drawing/2014/main" id="{F39A2B25-5527-451D-A229-817D04B0803A}"/>
              </a:ext>
              <a:ext uri="{C183D7F6-B498-43B3-948B-1728B52AA6E4}">
                <adec:decorative xmlns:adec="http://schemas.microsoft.com/office/drawing/2017/decorative" val="1"/>
              </a:ext>
            </a:extLst>
          </p:cNvPr>
          <p:cNvSpPr/>
          <p:nvPr/>
        </p:nvSpPr>
        <p:spPr bwMode="blackWhite">
          <a:xfrm>
            <a:off x="604200" y="4384597"/>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latin typeface="Segoe UI Semibold" panose="020B0702040204020203" pitchFamily="34" charset="0"/>
                <a:cs typeface="Segoe UI Semibold" panose="020B0702040204020203" pitchFamily="34" charset="0"/>
              </a:rPr>
              <a:t>3</a:t>
            </a:r>
          </a:p>
        </p:txBody>
      </p:sp>
      <p:grpSp>
        <p:nvGrpSpPr>
          <p:cNvPr id="7" name="Group 6">
            <a:extLst>
              <a:ext uri="{FF2B5EF4-FFF2-40B4-BE49-F238E27FC236}">
                <a16:creationId xmlns:a16="http://schemas.microsoft.com/office/drawing/2014/main" id="{F915586C-2CD6-47E5-BE66-84877DEDB3F9}"/>
              </a:ext>
              <a:ext uri="{C183D7F6-B498-43B3-948B-1728B52AA6E4}">
                <adec:decorative xmlns:adec="http://schemas.microsoft.com/office/drawing/2017/decorative" val="1"/>
              </a:ext>
            </a:extLst>
          </p:cNvPr>
          <p:cNvGrpSpPr/>
          <p:nvPr/>
        </p:nvGrpSpPr>
        <p:grpSpPr>
          <a:xfrm>
            <a:off x="1099988" y="6037520"/>
            <a:ext cx="187380" cy="278885"/>
            <a:chOff x="5052041" y="3023897"/>
            <a:chExt cx="1009650" cy="1502702"/>
          </a:xfrm>
        </p:grpSpPr>
        <p:sp>
          <p:nvSpPr>
            <p:cNvPr id="8" name="Freeform: Shape 7">
              <a:extLst>
                <a:ext uri="{FF2B5EF4-FFF2-40B4-BE49-F238E27FC236}">
                  <a16:creationId xmlns:a16="http://schemas.microsoft.com/office/drawing/2014/main" id="{99061755-27FB-4B3B-9148-A50B9176C1C1}"/>
                </a:ext>
              </a:extLst>
            </p:cNvPr>
            <p:cNvSpPr/>
            <p:nvPr/>
          </p:nvSpPr>
          <p:spPr>
            <a:xfrm>
              <a:off x="5052041" y="3023897"/>
              <a:ext cx="1009650" cy="1295400"/>
            </a:xfrm>
            <a:custGeom>
              <a:avLst/>
              <a:gdLst>
                <a:gd name="connsiteX0" fmla="*/ 684848 w 1009650"/>
                <a:gd name="connsiteY0" fmla="*/ 1231583 h 1295400"/>
                <a:gd name="connsiteX1" fmla="*/ 329565 w 1009650"/>
                <a:gd name="connsiteY1" fmla="*/ 1231583 h 1295400"/>
                <a:gd name="connsiteX2" fmla="*/ 328613 w 1009650"/>
                <a:gd name="connsiteY2" fmla="*/ 1056323 h 1295400"/>
                <a:gd name="connsiteX3" fmla="*/ 71438 w 1009650"/>
                <a:gd name="connsiteY3" fmla="*/ 504825 h 1295400"/>
                <a:gd name="connsiteX4" fmla="*/ 504825 w 1009650"/>
                <a:gd name="connsiteY4" fmla="*/ 71438 h 1295400"/>
                <a:gd name="connsiteX5" fmla="*/ 508635 w 1009650"/>
                <a:gd name="connsiteY5" fmla="*/ 71438 h 1295400"/>
                <a:gd name="connsiteX6" fmla="*/ 942023 w 1009650"/>
                <a:gd name="connsiteY6" fmla="*/ 504825 h 1295400"/>
                <a:gd name="connsiteX7" fmla="*/ 684848 w 1009650"/>
                <a:gd name="connsiteY7" fmla="*/ 1055370 h 1295400"/>
                <a:gd name="connsiteX8" fmla="*/ 684848 w 1009650"/>
                <a:gd name="connsiteY8" fmla="*/ 1231583 h 129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9650" h="1295400">
                  <a:moveTo>
                    <a:pt x="684848" y="1231583"/>
                  </a:moveTo>
                  <a:lnTo>
                    <a:pt x="329565" y="1231583"/>
                  </a:lnTo>
                  <a:lnTo>
                    <a:pt x="328613" y="1056323"/>
                  </a:lnTo>
                  <a:cubicBezTo>
                    <a:pt x="328613" y="816293"/>
                    <a:pt x="71438" y="744855"/>
                    <a:pt x="71438" y="504825"/>
                  </a:cubicBezTo>
                  <a:cubicBezTo>
                    <a:pt x="71438" y="264795"/>
                    <a:pt x="265748" y="71438"/>
                    <a:pt x="504825" y="71438"/>
                  </a:cubicBezTo>
                  <a:lnTo>
                    <a:pt x="508635" y="71438"/>
                  </a:lnTo>
                  <a:cubicBezTo>
                    <a:pt x="748665" y="71438"/>
                    <a:pt x="942023" y="265748"/>
                    <a:pt x="942023" y="504825"/>
                  </a:cubicBezTo>
                  <a:cubicBezTo>
                    <a:pt x="942023" y="743903"/>
                    <a:pt x="684848" y="816293"/>
                    <a:pt x="684848" y="1055370"/>
                  </a:cubicBezTo>
                  <a:lnTo>
                    <a:pt x="684848" y="1231583"/>
                  </a:lnTo>
                  <a:close/>
                </a:path>
              </a:pathLst>
            </a:custGeom>
            <a:noFill/>
            <a:ln w="25400" cap="flat">
              <a:solidFill>
                <a:srgbClr val="D24726"/>
              </a:solidFill>
              <a:prstDash val="solid"/>
              <a:miter/>
            </a:ln>
          </p:spPr>
          <p:txBody>
            <a:bodyPr rtlCol="0" anchor="ctr"/>
            <a:lstStyle/>
            <a:p>
              <a:endParaRPr lang="en-AU"/>
            </a:p>
          </p:txBody>
        </p:sp>
        <p:sp>
          <p:nvSpPr>
            <p:cNvPr id="9" name="Freeform: Shape 8">
              <a:extLst>
                <a:ext uri="{FF2B5EF4-FFF2-40B4-BE49-F238E27FC236}">
                  <a16:creationId xmlns:a16="http://schemas.microsoft.com/office/drawing/2014/main" id="{29128335-FC35-4BDE-93AA-6488732E80DC}"/>
                </a:ext>
              </a:extLst>
            </p:cNvPr>
            <p:cNvSpPr/>
            <p:nvPr/>
          </p:nvSpPr>
          <p:spPr>
            <a:xfrm>
              <a:off x="5366365" y="4383724"/>
              <a:ext cx="381000" cy="142875"/>
            </a:xfrm>
            <a:custGeom>
              <a:avLst/>
              <a:gdLst>
                <a:gd name="connsiteX0" fmla="*/ 71438 w 381000"/>
                <a:gd name="connsiteY0" fmla="*/ 71437 h 142875"/>
                <a:gd name="connsiteX1" fmla="*/ 313373 w 381000"/>
                <a:gd name="connsiteY1" fmla="*/ 71437 h 142875"/>
              </a:gdLst>
              <a:ahLst/>
              <a:cxnLst>
                <a:cxn ang="0">
                  <a:pos x="connsiteX0" y="connsiteY0"/>
                </a:cxn>
                <a:cxn ang="0">
                  <a:pos x="connsiteX1" y="connsiteY1"/>
                </a:cxn>
              </a:cxnLst>
              <a:rect l="l" t="t" r="r" b="b"/>
              <a:pathLst>
                <a:path w="381000" h="142875">
                  <a:moveTo>
                    <a:pt x="71438" y="71437"/>
                  </a:moveTo>
                  <a:lnTo>
                    <a:pt x="313373" y="71437"/>
                  </a:lnTo>
                </a:path>
              </a:pathLst>
            </a:custGeom>
            <a:ln w="25400" cap="flat">
              <a:solidFill>
                <a:srgbClr val="D24726"/>
              </a:solidFill>
              <a:prstDash val="solid"/>
              <a:miter/>
            </a:ln>
          </p:spPr>
          <p:txBody>
            <a:bodyPr rtlCol="0" anchor="ctr"/>
            <a:lstStyle/>
            <a:p>
              <a:endParaRPr lang="en-AU"/>
            </a:p>
          </p:txBody>
        </p:sp>
        <p:sp>
          <p:nvSpPr>
            <p:cNvPr id="10" name="Freeform: Shape 9">
              <a:extLst>
                <a:ext uri="{FF2B5EF4-FFF2-40B4-BE49-F238E27FC236}">
                  <a16:creationId xmlns:a16="http://schemas.microsoft.com/office/drawing/2014/main" id="{AEE14A3C-3D46-4AF1-8004-4FCD39D89181}"/>
                </a:ext>
              </a:extLst>
            </p:cNvPr>
            <p:cNvSpPr/>
            <p:nvPr/>
          </p:nvSpPr>
          <p:spPr>
            <a:xfrm>
              <a:off x="5310168" y="3958952"/>
              <a:ext cx="495301" cy="142874"/>
            </a:xfrm>
            <a:custGeom>
              <a:avLst/>
              <a:gdLst>
                <a:gd name="connsiteX0" fmla="*/ 71437 w 495300"/>
                <a:gd name="connsiteY0" fmla="*/ 71438 h 142875"/>
                <a:gd name="connsiteX1" fmla="*/ 426720 w 495300"/>
                <a:gd name="connsiteY1" fmla="*/ 71438 h 142875"/>
              </a:gdLst>
              <a:ahLst/>
              <a:cxnLst>
                <a:cxn ang="0">
                  <a:pos x="connsiteX0" y="connsiteY0"/>
                </a:cxn>
                <a:cxn ang="0">
                  <a:pos x="connsiteX1" y="connsiteY1"/>
                </a:cxn>
              </a:cxnLst>
              <a:rect l="l" t="t" r="r" b="b"/>
              <a:pathLst>
                <a:path w="495300" h="142875">
                  <a:moveTo>
                    <a:pt x="71437" y="71438"/>
                  </a:moveTo>
                  <a:lnTo>
                    <a:pt x="426720" y="71438"/>
                  </a:lnTo>
                </a:path>
              </a:pathLst>
            </a:custGeom>
            <a:ln w="25400" cap="flat">
              <a:solidFill>
                <a:srgbClr val="D24726"/>
              </a:solidFill>
              <a:prstDash val="solid"/>
              <a:miter/>
            </a:ln>
          </p:spPr>
          <p:txBody>
            <a:bodyPr rtlCol="0" anchor="ctr"/>
            <a:lstStyle/>
            <a:p>
              <a:endParaRPr lang="en-AU"/>
            </a:p>
          </p:txBody>
        </p:sp>
      </p:grpSp>
      <p:sp>
        <p:nvSpPr>
          <p:cNvPr id="11" name="TextBox 10">
            <a:extLst>
              <a:ext uri="{FF2B5EF4-FFF2-40B4-BE49-F238E27FC236}">
                <a16:creationId xmlns:a16="http://schemas.microsoft.com/office/drawing/2014/main" id="{898F8F3D-C030-4CBA-A7CE-845694AB21FF}"/>
              </a:ext>
            </a:extLst>
          </p:cNvPr>
          <p:cNvSpPr txBox="1"/>
          <p:nvPr/>
        </p:nvSpPr>
        <p:spPr>
          <a:xfrm>
            <a:off x="1247776" y="6017427"/>
            <a:ext cx="7219950" cy="365429"/>
          </a:xfrm>
          <a:prstGeom prst="rect">
            <a:avLst/>
          </a:prstGeom>
        </p:spPr>
        <p:txBody>
          <a:bodyPr vert="horz" wrap="none" lIns="91440" tIns="45720" rIns="91440" bIns="45720" rtlCol="0">
            <a:noAutofit/>
          </a:bodyPr>
          <a:lstStyle/>
          <a:p>
            <a:pPr marL="0" indent="0" algn="l">
              <a:lnSpc>
                <a:spcPts val="1800"/>
              </a:lnSpc>
              <a:spcAft>
                <a:spcPts val="600"/>
              </a:spcAft>
              <a:buNone/>
            </a:pPr>
            <a:r>
              <a:rPr lang="en-US" sz="1200" dirty="0">
                <a:solidFill>
                  <a:prstClr val="black">
                    <a:lumMod val="75000"/>
                    <a:lumOff val="25000"/>
                  </a:prstClr>
                </a:solidFill>
                <a:latin typeface="Segoe UI" panose="020B0502040204020203" pitchFamily="34" charset="0"/>
                <a:cs typeface="Segoe UI" panose="020B0502040204020203" pitchFamily="34" charset="0"/>
              </a:rPr>
              <a:t>Any service can be executed in any execution mode.</a:t>
            </a:r>
          </a:p>
        </p:txBody>
      </p:sp>
      <p:cxnSp>
        <p:nvCxnSpPr>
          <p:cNvPr id="13" name="Straight Connector 12">
            <a:extLst>
              <a:ext uri="{FF2B5EF4-FFF2-40B4-BE49-F238E27FC236}">
                <a16:creationId xmlns:a16="http://schemas.microsoft.com/office/drawing/2014/main" id="{DC2C2FEA-531F-4E8A-88BB-B75C1F5AA0C5}"/>
              </a:ext>
            </a:extLst>
          </p:cNvPr>
          <p:cNvCxnSpPr/>
          <p:nvPr/>
        </p:nvCxnSpPr>
        <p:spPr>
          <a:xfrm>
            <a:off x="6524625" y="1780971"/>
            <a:ext cx="400050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FF0010D-E63E-4510-B0C8-028116F22473}"/>
              </a:ext>
            </a:extLst>
          </p:cNvPr>
          <p:cNvCxnSpPr/>
          <p:nvPr/>
        </p:nvCxnSpPr>
        <p:spPr>
          <a:xfrm>
            <a:off x="6569075" y="2441575"/>
            <a:ext cx="400050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D2B0873F-DB64-4BE2-83CE-583C1EE58EF9}"/>
              </a:ext>
            </a:extLst>
          </p:cNvPr>
          <p:cNvSpPr txBox="1"/>
          <p:nvPr/>
        </p:nvSpPr>
        <p:spPr>
          <a:xfrm>
            <a:off x="5867400" y="2324100"/>
            <a:ext cx="546100" cy="234950"/>
          </a:xfrm>
          <a:prstGeom prst="rect">
            <a:avLst/>
          </a:prstGeom>
        </p:spPr>
        <p:txBody>
          <a:bodyPr vert="horz" wrap="none" lIns="91440" tIns="45720" rIns="91440" bIns="45720" rtlCol="0">
            <a:noAutofit/>
          </a:bodyPr>
          <a:lstStyle/>
          <a:p>
            <a:pPr marL="0" indent="0" algn="l">
              <a:lnSpc>
                <a:spcPts val="1800"/>
              </a:lnSpc>
              <a:spcAft>
                <a:spcPts val="600"/>
              </a:spcAft>
              <a:buNone/>
            </a:pPr>
            <a:r>
              <a:rPr lang="en-US" sz="1200" dirty="0">
                <a:solidFill>
                  <a:prstClr val="black">
                    <a:lumMod val="75000"/>
                    <a:lumOff val="25000"/>
                  </a:prstClr>
                </a:solidFill>
                <a:latin typeface="Segoe UI" panose="020B0502040204020203" pitchFamily="34" charset="0"/>
                <a:cs typeface="Segoe UI" panose="020B0502040204020203" pitchFamily="34" charset="0"/>
              </a:rPr>
              <a:t>Service</a:t>
            </a:r>
          </a:p>
        </p:txBody>
      </p:sp>
      <p:sp>
        <p:nvSpPr>
          <p:cNvPr id="16" name="TextBox 15">
            <a:extLst>
              <a:ext uri="{FF2B5EF4-FFF2-40B4-BE49-F238E27FC236}">
                <a16:creationId xmlns:a16="http://schemas.microsoft.com/office/drawing/2014/main" id="{BA80CEC0-A77E-4EEE-9903-68CAC2BCDBF1}"/>
              </a:ext>
            </a:extLst>
          </p:cNvPr>
          <p:cNvSpPr txBox="1"/>
          <p:nvPr/>
        </p:nvSpPr>
        <p:spPr>
          <a:xfrm>
            <a:off x="5867400" y="1601495"/>
            <a:ext cx="546100" cy="234950"/>
          </a:xfrm>
          <a:prstGeom prst="rect">
            <a:avLst/>
          </a:prstGeom>
        </p:spPr>
        <p:txBody>
          <a:bodyPr vert="horz" wrap="none" lIns="91440" tIns="45720" rIns="91440" bIns="45720" rtlCol="0">
            <a:noAutofit/>
          </a:bodyPr>
          <a:lstStyle/>
          <a:p>
            <a:pPr marL="0" indent="0" algn="l">
              <a:lnSpc>
                <a:spcPts val="1800"/>
              </a:lnSpc>
              <a:spcAft>
                <a:spcPts val="600"/>
              </a:spcAft>
              <a:buNone/>
            </a:pPr>
            <a:r>
              <a:rPr lang="en-US" sz="1200" dirty="0">
                <a:solidFill>
                  <a:prstClr val="black">
                    <a:lumMod val="75000"/>
                    <a:lumOff val="25000"/>
                  </a:prstClr>
                </a:solidFill>
                <a:latin typeface="Segoe UI" panose="020B0502040204020203" pitchFamily="34" charset="0"/>
                <a:cs typeface="Segoe UI" panose="020B0502040204020203" pitchFamily="34" charset="0"/>
              </a:rPr>
              <a:t>Client</a:t>
            </a:r>
          </a:p>
        </p:txBody>
      </p:sp>
      <p:cxnSp>
        <p:nvCxnSpPr>
          <p:cNvPr id="18" name="Straight Arrow Connector 17">
            <a:extLst>
              <a:ext uri="{FF2B5EF4-FFF2-40B4-BE49-F238E27FC236}">
                <a16:creationId xmlns:a16="http://schemas.microsoft.com/office/drawing/2014/main" id="{BB525BA5-41E4-4BB5-AE24-900F6C7B7163}"/>
              </a:ext>
            </a:extLst>
          </p:cNvPr>
          <p:cNvCxnSpPr/>
          <p:nvPr/>
        </p:nvCxnSpPr>
        <p:spPr>
          <a:xfrm>
            <a:off x="7073900" y="1849145"/>
            <a:ext cx="0" cy="4876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00270492-CC92-4F1B-B213-0FD20482B148}"/>
              </a:ext>
            </a:extLst>
          </p:cNvPr>
          <p:cNvCxnSpPr>
            <a:cxnSpLocks/>
          </p:cNvCxnSpPr>
          <p:nvPr/>
        </p:nvCxnSpPr>
        <p:spPr>
          <a:xfrm flipV="1">
            <a:off x="10166351" y="1888477"/>
            <a:ext cx="0" cy="4438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944CB64D-CBD2-4EC8-95D0-08265158854B}"/>
              </a:ext>
            </a:extLst>
          </p:cNvPr>
          <p:cNvSpPr txBox="1"/>
          <p:nvPr/>
        </p:nvSpPr>
        <p:spPr>
          <a:xfrm>
            <a:off x="6734176" y="1416941"/>
            <a:ext cx="914400" cy="287627"/>
          </a:xfrm>
          <a:prstGeom prst="rect">
            <a:avLst/>
          </a:prstGeom>
        </p:spPr>
        <p:txBody>
          <a:bodyPr vert="horz" wrap="none" lIns="91440" tIns="45720" rIns="91440" bIns="45720" rtlCol="0">
            <a:noAutofit/>
          </a:bodyPr>
          <a:lstStyle/>
          <a:p>
            <a:pPr marL="0" indent="0" algn="l">
              <a:lnSpc>
                <a:spcPts val="1800"/>
              </a:lnSpc>
              <a:spcAft>
                <a:spcPts val="600"/>
              </a:spcAft>
              <a:buNone/>
            </a:pPr>
            <a:r>
              <a:rPr lang="en-US" sz="1200" dirty="0">
                <a:solidFill>
                  <a:prstClr val="black">
                    <a:lumMod val="75000"/>
                    <a:lumOff val="25000"/>
                  </a:prstClr>
                </a:solidFill>
                <a:latin typeface="Segoe UI" panose="020B0502040204020203" pitchFamily="34" charset="0"/>
                <a:cs typeface="Segoe UI" panose="020B0502040204020203" pitchFamily="34" charset="0"/>
              </a:rPr>
              <a:t>request</a:t>
            </a:r>
          </a:p>
        </p:txBody>
      </p:sp>
      <p:sp>
        <p:nvSpPr>
          <p:cNvPr id="23" name="TextBox 22">
            <a:extLst>
              <a:ext uri="{FF2B5EF4-FFF2-40B4-BE49-F238E27FC236}">
                <a16:creationId xmlns:a16="http://schemas.microsoft.com/office/drawing/2014/main" id="{72368EBC-4C7F-4799-A191-D118988ABC88}"/>
              </a:ext>
            </a:extLst>
          </p:cNvPr>
          <p:cNvSpPr txBox="1"/>
          <p:nvPr/>
        </p:nvSpPr>
        <p:spPr>
          <a:xfrm>
            <a:off x="9677401" y="1416941"/>
            <a:ext cx="914400" cy="287627"/>
          </a:xfrm>
          <a:prstGeom prst="rect">
            <a:avLst/>
          </a:prstGeom>
        </p:spPr>
        <p:txBody>
          <a:bodyPr vert="horz" wrap="none" lIns="91440" tIns="45720" rIns="91440" bIns="45720" rtlCol="0">
            <a:noAutofit/>
          </a:bodyPr>
          <a:lstStyle/>
          <a:p>
            <a:pPr marL="0" indent="0" algn="l">
              <a:lnSpc>
                <a:spcPts val="1800"/>
              </a:lnSpc>
              <a:spcAft>
                <a:spcPts val="600"/>
              </a:spcAft>
              <a:buNone/>
            </a:pPr>
            <a:r>
              <a:rPr lang="en-US" sz="1200" dirty="0">
                <a:solidFill>
                  <a:prstClr val="black">
                    <a:lumMod val="75000"/>
                    <a:lumOff val="25000"/>
                  </a:prstClr>
                </a:solidFill>
                <a:latin typeface="Segoe UI" panose="020B0502040204020203" pitchFamily="34" charset="0"/>
                <a:cs typeface="Segoe UI" panose="020B0502040204020203" pitchFamily="34" charset="0"/>
              </a:rPr>
              <a:t>response</a:t>
            </a:r>
          </a:p>
        </p:txBody>
      </p:sp>
      <p:sp>
        <p:nvSpPr>
          <p:cNvPr id="26" name="Rectangle 25">
            <a:extLst>
              <a:ext uri="{FF2B5EF4-FFF2-40B4-BE49-F238E27FC236}">
                <a16:creationId xmlns:a16="http://schemas.microsoft.com/office/drawing/2014/main" id="{3993AA63-C0BE-4C3B-9F08-5386DD67A061}"/>
              </a:ext>
            </a:extLst>
          </p:cNvPr>
          <p:cNvSpPr/>
          <p:nvPr/>
        </p:nvSpPr>
        <p:spPr>
          <a:xfrm>
            <a:off x="7073899" y="1750721"/>
            <a:ext cx="3060701" cy="4697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cxnSp>
        <p:nvCxnSpPr>
          <p:cNvPr id="28" name="Straight Connector 27">
            <a:extLst>
              <a:ext uri="{FF2B5EF4-FFF2-40B4-BE49-F238E27FC236}">
                <a16:creationId xmlns:a16="http://schemas.microsoft.com/office/drawing/2014/main" id="{E792F831-1917-4BE5-BE5C-5D34C5513748}"/>
              </a:ext>
            </a:extLst>
          </p:cNvPr>
          <p:cNvCxnSpPr/>
          <p:nvPr/>
        </p:nvCxnSpPr>
        <p:spPr>
          <a:xfrm>
            <a:off x="6480175" y="3414805"/>
            <a:ext cx="400050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D1F90C08-7DDC-4D7A-8460-33AABF33FE62}"/>
              </a:ext>
            </a:extLst>
          </p:cNvPr>
          <p:cNvCxnSpPr/>
          <p:nvPr/>
        </p:nvCxnSpPr>
        <p:spPr>
          <a:xfrm>
            <a:off x="6524625" y="4075409"/>
            <a:ext cx="400050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CFB084FB-A4F4-4CB5-BD17-4863EE0831B6}"/>
              </a:ext>
            </a:extLst>
          </p:cNvPr>
          <p:cNvSpPr txBox="1"/>
          <p:nvPr/>
        </p:nvSpPr>
        <p:spPr>
          <a:xfrm>
            <a:off x="5867400" y="3957934"/>
            <a:ext cx="546100" cy="234950"/>
          </a:xfrm>
          <a:prstGeom prst="rect">
            <a:avLst/>
          </a:prstGeom>
        </p:spPr>
        <p:txBody>
          <a:bodyPr vert="horz" wrap="none" lIns="91440" tIns="45720" rIns="91440" bIns="45720" rtlCol="0">
            <a:noAutofit/>
          </a:bodyPr>
          <a:lstStyle/>
          <a:p>
            <a:pPr marL="0" indent="0" algn="l">
              <a:lnSpc>
                <a:spcPts val="1800"/>
              </a:lnSpc>
              <a:spcAft>
                <a:spcPts val="600"/>
              </a:spcAft>
              <a:buNone/>
            </a:pPr>
            <a:r>
              <a:rPr lang="en-US" sz="1200" dirty="0">
                <a:solidFill>
                  <a:prstClr val="black">
                    <a:lumMod val="75000"/>
                    <a:lumOff val="25000"/>
                  </a:prstClr>
                </a:solidFill>
                <a:latin typeface="Segoe UI" panose="020B0502040204020203" pitchFamily="34" charset="0"/>
                <a:cs typeface="Segoe UI" panose="020B0502040204020203" pitchFamily="34" charset="0"/>
              </a:rPr>
              <a:t>Service</a:t>
            </a:r>
          </a:p>
        </p:txBody>
      </p:sp>
      <p:sp>
        <p:nvSpPr>
          <p:cNvPr id="31" name="TextBox 30">
            <a:extLst>
              <a:ext uri="{FF2B5EF4-FFF2-40B4-BE49-F238E27FC236}">
                <a16:creationId xmlns:a16="http://schemas.microsoft.com/office/drawing/2014/main" id="{88092D63-A701-4CFB-86CA-DA1A149BC6D1}"/>
              </a:ext>
            </a:extLst>
          </p:cNvPr>
          <p:cNvSpPr txBox="1"/>
          <p:nvPr/>
        </p:nvSpPr>
        <p:spPr>
          <a:xfrm>
            <a:off x="5867400" y="3235329"/>
            <a:ext cx="546100" cy="234950"/>
          </a:xfrm>
          <a:prstGeom prst="rect">
            <a:avLst/>
          </a:prstGeom>
        </p:spPr>
        <p:txBody>
          <a:bodyPr vert="horz" wrap="none" lIns="91440" tIns="45720" rIns="91440" bIns="45720" rtlCol="0">
            <a:noAutofit/>
          </a:bodyPr>
          <a:lstStyle/>
          <a:p>
            <a:pPr marL="0" indent="0" algn="l">
              <a:lnSpc>
                <a:spcPts val="1800"/>
              </a:lnSpc>
              <a:spcAft>
                <a:spcPts val="600"/>
              </a:spcAft>
              <a:buNone/>
            </a:pPr>
            <a:r>
              <a:rPr lang="en-US" sz="1200" dirty="0">
                <a:solidFill>
                  <a:prstClr val="black">
                    <a:lumMod val="75000"/>
                    <a:lumOff val="25000"/>
                  </a:prstClr>
                </a:solidFill>
                <a:latin typeface="Segoe UI" panose="020B0502040204020203" pitchFamily="34" charset="0"/>
                <a:cs typeface="Segoe UI" panose="020B0502040204020203" pitchFamily="34" charset="0"/>
              </a:rPr>
              <a:t>Client</a:t>
            </a:r>
          </a:p>
        </p:txBody>
      </p:sp>
      <p:cxnSp>
        <p:nvCxnSpPr>
          <p:cNvPr id="32" name="Straight Arrow Connector 31">
            <a:extLst>
              <a:ext uri="{FF2B5EF4-FFF2-40B4-BE49-F238E27FC236}">
                <a16:creationId xmlns:a16="http://schemas.microsoft.com/office/drawing/2014/main" id="{DFC9252F-38A8-42FD-B2F8-1D83921408EA}"/>
              </a:ext>
            </a:extLst>
          </p:cNvPr>
          <p:cNvCxnSpPr/>
          <p:nvPr/>
        </p:nvCxnSpPr>
        <p:spPr>
          <a:xfrm>
            <a:off x="7029450" y="3482979"/>
            <a:ext cx="0" cy="4876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234B1CE1-4F16-49DA-B582-F67532678ECA}"/>
              </a:ext>
            </a:extLst>
          </p:cNvPr>
          <p:cNvCxnSpPr>
            <a:cxnSpLocks/>
          </p:cNvCxnSpPr>
          <p:nvPr/>
        </p:nvCxnSpPr>
        <p:spPr>
          <a:xfrm flipV="1">
            <a:off x="10245725" y="3522959"/>
            <a:ext cx="0" cy="4438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523802E2-7BAC-42F6-8CD8-6E429A51AFB2}"/>
              </a:ext>
            </a:extLst>
          </p:cNvPr>
          <p:cNvSpPr txBox="1"/>
          <p:nvPr/>
        </p:nvSpPr>
        <p:spPr>
          <a:xfrm>
            <a:off x="6696076" y="3060257"/>
            <a:ext cx="914400" cy="287627"/>
          </a:xfrm>
          <a:prstGeom prst="rect">
            <a:avLst/>
          </a:prstGeom>
        </p:spPr>
        <p:txBody>
          <a:bodyPr vert="horz" wrap="none" lIns="91440" tIns="45720" rIns="91440" bIns="45720" rtlCol="0">
            <a:noAutofit/>
          </a:bodyPr>
          <a:lstStyle/>
          <a:p>
            <a:pPr marL="0" indent="0" algn="l">
              <a:lnSpc>
                <a:spcPts val="1800"/>
              </a:lnSpc>
              <a:spcAft>
                <a:spcPts val="600"/>
              </a:spcAft>
              <a:buNone/>
            </a:pPr>
            <a:r>
              <a:rPr lang="en-US" sz="1200" dirty="0">
                <a:solidFill>
                  <a:prstClr val="black">
                    <a:lumMod val="75000"/>
                    <a:lumOff val="25000"/>
                  </a:prstClr>
                </a:solidFill>
                <a:latin typeface="Segoe UI" panose="020B0502040204020203" pitchFamily="34" charset="0"/>
                <a:cs typeface="Segoe UI" panose="020B0502040204020203" pitchFamily="34" charset="0"/>
              </a:rPr>
              <a:t>request</a:t>
            </a:r>
          </a:p>
        </p:txBody>
      </p:sp>
      <p:sp>
        <p:nvSpPr>
          <p:cNvPr id="35" name="TextBox 34">
            <a:extLst>
              <a:ext uri="{FF2B5EF4-FFF2-40B4-BE49-F238E27FC236}">
                <a16:creationId xmlns:a16="http://schemas.microsoft.com/office/drawing/2014/main" id="{2F7E2B18-3F00-4D2E-8639-7CEA5BF55559}"/>
              </a:ext>
            </a:extLst>
          </p:cNvPr>
          <p:cNvSpPr txBox="1"/>
          <p:nvPr/>
        </p:nvSpPr>
        <p:spPr>
          <a:xfrm>
            <a:off x="9788525" y="3050774"/>
            <a:ext cx="914400" cy="287627"/>
          </a:xfrm>
          <a:prstGeom prst="rect">
            <a:avLst/>
          </a:prstGeom>
        </p:spPr>
        <p:txBody>
          <a:bodyPr vert="horz" wrap="none" lIns="91440" tIns="45720" rIns="91440" bIns="45720" rtlCol="0">
            <a:noAutofit/>
          </a:bodyPr>
          <a:lstStyle/>
          <a:p>
            <a:pPr marL="0" indent="0" algn="l">
              <a:lnSpc>
                <a:spcPts val="1800"/>
              </a:lnSpc>
              <a:spcAft>
                <a:spcPts val="600"/>
              </a:spcAft>
              <a:buNone/>
            </a:pPr>
            <a:r>
              <a:rPr lang="en-US" sz="1200" dirty="0">
                <a:solidFill>
                  <a:prstClr val="black">
                    <a:lumMod val="75000"/>
                    <a:lumOff val="25000"/>
                  </a:prstClr>
                </a:solidFill>
                <a:latin typeface="Segoe UI" panose="020B0502040204020203" pitchFamily="34" charset="0"/>
                <a:cs typeface="Segoe UI" panose="020B0502040204020203" pitchFamily="34" charset="0"/>
              </a:rPr>
              <a:t>response</a:t>
            </a:r>
          </a:p>
        </p:txBody>
      </p:sp>
      <p:cxnSp>
        <p:nvCxnSpPr>
          <p:cNvPr id="38" name="Straight Arrow Connector 37">
            <a:extLst>
              <a:ext uri="{FF2B5EF4-FFF2-40B4-BE49-F238E27FC236}">
                <a16:creationId xmlns:a16="http://schemas.microsoft.com/office/drawing/2014/main" id="{BA5D92BD-1AB9-4DD1-BE57-B0EFA1191C4C}"/>
              </a:ext>
            </a:extLst>
          </p:cNvPr>
          <p:cNvCxnSpPr/>
          <p:nvPr/>
        </p:nvCxnSpPr>
        <p:spPr>
          <a:xfrm>
            <a:off x="7648576" y="3470279"/>
            <a:ext cx="0" cy="4876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D1D914DF-7FA9-4511-9E82-F1CBCE54935C}"/>
              </a:ext>
            </a:extLst>
          </p:cNvPr>
          <p:cNvCxnSpPr>
            <a:cxnSpLocks/>
          </p:cNvCxnSpPr>
          <p:nvPr/>
        </p:nvCxnSpPr>
        <p:spPr>
          <a:xfrm flipV="1">
            <a:off x="7737475" y="3514081"/>
            <a:ext cx="0" cy="4438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F5F3B08A-0C1B-4EAA-9B86-52EFDE7BAC36}"/>
              </a:ext>
            </a:extLst>
          </p:cNvPr>
          <p:cNvCxnSpPr>
            <a:cxnSpLocks/>
          </p:cNvCxnSpPr>
          <p:nvPr/>
        </p:nvCxnSpPr>
        <p:spPr>
          <a:xfrm flipV="1">
            <a:off x="8467726" y="3542659"/>
            <a:ext cx="0" cy="4438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61D515DD-6B22-470D-AC24-B4A7EC461BE0}"/>
              </a:ext>
            </a:extLst>
          </p:cNvPr>
          <p:cNvCxnSpPr>
            <a:cxnSpLocks/>
          </p:cNvCxnSpPr>
          <p:nvPr/>
        </p:nvCxnSpPr>
        <p:spPr>
          <a:xfrm flipV="1">
            <a:off x="9197977" y="3561712"/>
            <a:ext cx="0" cy="4438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D41E38EF-2415-4FBC-A4B6-1F31ADF6909F}"/>
              </a:ext>
            </a:extLst>
          </p:cNvPr>
          <p:cNvCxnSpPr/>
          <p:nvPr/>
        </p:nvCxnSpPr>
        <p:spPr>
          <a:xfrm>
            <a:off x="8353426" y="3520757"/>
            <a:ext cx="0" cy="4876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C5084A86-4E9F-4EAB-ADE4-8DB65FBC794B}"/>
              </a:ext>
            </a:extLst>
          </p:cNvPr>
          <p:cNvCxnSpPr/>
          <p:nvPr/>
        </p:nvCxnSpPr>
        <p:spPr>
          <a:xfrm>
            <a:off x="9086851" y="3542659"/>
            <a:ext cx="0" cy="4876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950B2B3E-A025-408B-B6FB-011460B8EFBF}"/>
              </a:ext>
            </a:extLst>
          </p:cNvPr>
          <p:cNvCxnSpPr/>
          <p:nvPr/>
        </p:nvCxnSpPr>
        <p:spPr>
          <a:xfrm>
            <a:off x="10134601" y="3527435"/>
            <a:ext cx="0" cy="4876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8A451814-4B9A-407F-8280-817685A7792A}"/>
              </a:ext>
            </a:extLst>
          </p:cNvPr>
          <p:cNvSpPr txBox="1"/>
          <p:nvPr/>
        </p:nvSpPr>
        <p:spPr>
          <a:xfrm>
            <a:off x="8067675" y="3033003"/>
            <a:ext cx="914400" cy="287627"/>
          </a:xfrm>
          <a:prstGeom prst="rect">
            <a:avLst/>
          </a:prstGeom>
        </p:spPr>
        <p:txBody>
          <a:bodyPr vert="horz" wrap="none" lIns="91440" tIns="45720" rIns="91440" bIns="45720" rtlCol="0">
            <a:noAutofit/>
          </a:bodyPr>
          <a:lstStyle/>
          <a:p>
            <a:pPr marL="0" indent="0" algn="l">
              <a:lnSpc>
                <a:spcPts val="1800"/>
              </a:lnSpc>
              <a:spcAft>
                <a:spcPts val="600"/>
              </a:spcAft>
              <a:buNone/>
            </a:pPr>
            <a:r>
              <a:rPr lang="en-US" sz="1200" dirty="0">
                <a:solidFill>
                  <a:prstClr val="black">
                    <a:lumMod val="75000"/>
                    <a:lumOff val="25000"/>
                  </a:prstClr>
                </a:solidFill>
                <a:latin typeface="Segoe UI" panose="020B0502040204020203" pitchFamily="34" charset="0"/>
                <a:cs typeface="Segoe UI" panose="020B0502040204020203" pitchFamily="34" charset="0"/>
              </a:rPr>
              <a:t>… polls …</a:t>
            </a:r>
          </a:p>
        </p:txBody>
      </p:sp>
      <p:cxnSp>
        <p:nvCxnSpPr>
          <p:cNvPr id="46" name="Straight Connector 45">
            <a:extLst>
              <a:ext uri="{FF2B5EF4-FFF2-40B4-BE49-F238E27FC236}">
                <a16:creationId xmlns:a16="http://schemas.microsoft.com/office/drawing/2014/main" id="{FDC83E39-F148-41CA-855B-E806E3220EC9}"/>
              </a:ext>
            </a:extLst>
          </p:cNvPr>
          <p:cNvCxnSpPr/>
          <p:nvPr/>
        </p:nvCxnSpPr>
        <p:spPr>
          <a:xfrm>
            <a:off x="6537325" y="4972616"/>
            <a:ext cx="400050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1009773E-508B-4295-A275-7116214B14E2}"/>
              </a:ext>
            </a:extLst>
          </p:cNvPr>
          <p:cNvCxnSpPr/>
          <p:nvPr/>
        </p:nvCxnSpPr>
        <p:spPr>
          <a:xfrm>
            <a:off x="6581775" y="5633220"/>
            <a:ext cx="400050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E9ECCF8E-22DA-40C0-8FDD-87144033E1A7}"/>
              </a:ext>
            </a:extLst>
          </p:cNvPr>
          <p:cNvSpPr txBox="1"/>
          <p:nvPr/>
        </p:nvSpPr>
        <p:spPr>
          <a:xfrm>
            <a:off x="5867400" y="5515745"/>
            <a:ext cx="546100" cy="234950"/>
          </a:xfrm>
          <a:prstGeom prst="rect">
            <a:avLst/>
          </a:prstGeom>
        </p:spPr>
        <p:txBody>
          <a:bodyPr vert="horz" wrap="none" lIns="91440" tIns="45720" rIns="91440" bIns="45720" rtlCol="0">
            <a:noAutofit/>
          </a:bodyPr>
          <a:lstStyle/>
          <a:p>
            <a:pPr marL="0" indent="0" algn="l">
              <a:lnSpc>
                <a:spcPts val="1800"/>
              </a:lnSpc>
              <a:spcAft>
                <a:spcPts val="600"/>
              </a:spcAft>
              <a:buNone/>
            </a:pPr>
            <a:r>
              <a:rPr lang="en-US" sz="1200" dirty="0">
                <a:solidFill>
                  <a:prstClr val="black">
                    <a:lumMod val="75000"/>
                    <a:lumOff val="25000"/>
                  </a:prstClr>
                </a:solidFill>
                <a:latin typeface="Segoe UI" panose="020B0502040204020203" pitchFamily="34" charset="0"/>
                <a:cs typeface="Segoe UI" panose="020B0502040204020203" pitchFamily="34" charset="0"/>
              </a:rPr>
              <a:t>Service</a:t>
            </a:r>
          </a:p>
        </p:txBody>
      </p:sp>
      <p:sp>
        <p:nvSpPr>
          <p:cNvPr id="49" name="TextBox 48">
            <a:extLst>
              <a:ext uri="{FF2B5EF4-FFF2-40B4-BE49-F238E27FC236}">
                <a16:creationId xmlns:a16="http://schemas.microsoft.com/office/drawing/2014/main" id="{D109926B-35E6-4D08-B106-AF9F27679B49}"/>
              </a:ext>
            </a:extLst>
          </p:cNvPr>
          <p:cNvSpPr txBox="1"/>
          <p:nvPr/>
        </p:nvSpPr>
        <p:spPr>
          <a:xfrm>
            <a:off x="5867400" y="4793140"/>
            <a:ext cx="546100" cy="234950"/>
          </a:xfrm>
          <a:prstGeom prst="rect">
            <a:avLst/>
          </a:prstGeom>
        </p:spPr>
        <p:txBody>
          <a:bodyPr vert="horz" wrap="none" lIns="91440" tIns="45720" rIns="91440" bIns="45720" rtlCol="0">
            <a:noAutofit/>
          </a:bodyPr>
          <a:lstStyle/>
          <a:p>
            <a:pPr marL="0" indent="0" algn="l">
              <a:lnSpc>
                <a:spcPts val="1800"/>
              </a:lnSpc>
              <a:spcAft>
                <a:spcPts val="600"/>
              </a:spcAft>
              <a:buNone/>
            </a:pPr>
            <a:r>
              <a:rPr lang="en-US" sz="1200" dirty="0">
                <a:solidFill>
                  <a:prstClr val="black">
                    <a:lumMod val="75000"/>
                    <a:lumOff val="25000"/>
                  </a:prstClr>
                </a:solidFill>
                <a:latin typeface="Segoe UI" panose="020B0502040204020203" pitchFamily="34" charset="0"/>
                <a:cs typeface="Segoe UI" panose="020B0502040204020203" pitchFamily="34" charset="0"/>
              </a:rPr>
              <a:t>Client</a:t>
            </a:r>
          </a:p>
        </p:txBody>
      </p:sp>
      <p:cxnSp>
        <p:nvCxnSpPr>
          <p:cNvPr id="50" name="Straight Arrow Connector 49">
            <a:extLst>
              <a:ext uri="{FF2B5EF4-FFF2-40B4-BE49-F238E27FC236}">
                <a16:creationId xmlns:a16="http://schemas.microsoft.com/office/drawing/2014/main" id="{3BF513D7-A8C9-4111-B9D0-53C869F11455}"/>
              </a:ext>
            </a:extLst>
          </p:cNvPr>
          <p:cNvCxnSpPr/>
          <p:nvPr/>
        </p:nvCxnSpPr>
        <p:spPr>
          <a:xfrm>
            <a:off x="7086600" y="5040790"/>
            <a:ext cx="0" cy="4876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A6B9BA08-0B71-40E4-847A-DEA58839A1C4}"/>
              </a:ext>
            </a:extLst>
          </p:cNvPr>
          <p:cNvCxnSpPr>
            <a:cxnSpLocks/>
          </p:cNvCxnSpPr>
          <p:nvPr/>
        </p:nvCxnSpPr>
        <p:spPr>
          <a:xfrm flipV="1">
            <a:off x="10302875" y="5080770"/>
            <a:ext cx="0" cy="4438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E968D602-CE91-4851-85F7-DC1712358381}"/>
              </a:ext>
            </a:extLst>
          </p:cNvPr>
          <p:cNvSpPr txBox="1"/>
          <p:nvPr/>
        </p:nvSpPr>
        <p:spPr>
          <a:xfrm>
            <a:off x="6686551" y="4618068"/>
            <a:ext cx="914400" cy="287627"/>
          </a:xfrm>
          <a:prstGeom prst="rect">
            <a:avLst/>
          </a:prstGeom>
        </p:spPr>
        <p:txBody>
          <a:bodyPr vert="horz" wrap="none" lIns="91440" tIns="45720" rIns="91440" bIns="45720" rtlCol="0">
            <a:noAutofit/>
          </a:bodyPr>
          <a:lstStyle/>
          <a:p>
            <a:pPr marL="0" indent="0" algn="l">
              <a:lnSpc>
                <a:spcPts val="1800"/>
              </a:lnSpc>
              <a:spcAft>
                <a:spcPts val="600"/>
              </a:spcAft>
              <a:buNone/>
            </a:pPr>
            <a:r>
              <a:rPr lang="en-US" sz="1200" dirty="0">
                <a:solidFill>
                  <a:prstClr val="black">
                    <a:lumMod val="75000"/>
                    <a:lumOff val="25000"/>
                  </a:prstClr>
                </a:solidFill>
                <a:latin typeface="Segoe UI" panose="020B0502040204020203" pitchFamily="34" charset="0"/>
                <a:cs typeface="Segoe UI" panose="020B0502040204020203" pitchFamily="34" charset="0"/>
              </a:rPr>
              <a:t>request + webhook</a:t>
            </a:r>
          </a:p>
        </p:txBody>
      </p:sp>
      <p:sp>
        <p:nvSpPr>
          <p:cNvPr id="53" name="TextBox 52">
            <a:extLst>
              <a:ext uri="{FF2B5EF4-FFF2-40B4-BE49-F238E27FC236}">
                <a16:creationId xmlns:a16="http://schemas.microsoft.com/office/drawing/2014/main" id="{C925B592-5982-446E-BEAF-331BADF374B2}"/>
              </a:ext>
            </a:extLst>
          </p:cNvPr>
          <p:cNvSpPr txBox="1"/>
          <p:nvPr/>
        </p:nvSpPr>
        <p:spPr>
          <a:xfrm>
            <a:off x="9845675" y="4608585"/>
            <a:ext cx="914400" cy="287627"/>
          </a:xfrm>
          <a:prstGeom prst="rect">
            <a:avLst/>
          </a:prstGeom>
        </p:spPr>
        <p:txBody>
          <a:bodyPr vert="horz" wrap="none" lIns="91440" tIns="45720" rIns="91440" bIns="45720" rtlCol="0">
            <a:noAutofit/>
          </a:bodyPr>
          <a:lstStyle/>
          <a:p>
            <a:pPr marL="0" indent="0" algn="l">
              <a:lnSpc>
                <a:spcPts val="1800"/>
              </a:lnSpc>
              <a:spcAft>
                <a:spcPts val="600"/>
              </a:spcAft>
              <a:buNone/>
            </a:pPr>
            <a:r>
              <a:rPr lang="en-US" sz="1200" dirty="0">
                <a:solidFill>
                  <a:prstClr val="black">
                    <a:lumMod val="75000"/>
                    <a:lumOff val="25000"/>
                  </a:prstClr>
                </a:solidFill>
                <a:latin typeface="Segoe UI" panose="020B0502040204020203" pitchFamily="34" charset="0"/>
                <a:cs typeface="Segoe UI" panose="020B0502040204020203" pitchFamily="34" charset="0"/>
              </a:rPr>
              <a:t>response</a:t>
            </a:r>
          </a:p>
        </p:txBody>
      </p:sp>
      <p:sp>
        <p:nvSpPr>
          <p:cNvPr id="63" name="TextBox 62">
            <a:extLst>
              <a:ext uri="{FF2B5EF4-FFF2-40B4-BE49-F238E27FC236}">
                <a16:creationId xmlns:a16="http://schemas.microsoft.com/office/drawing/2014/main" id="{3D4FCDFD-C30C-4060-B72C-4A611E73FBCA}"/>
              </a:ext>
            </a:extLst>
          </p:cNvPr>
          <p:cNvSpPr txBox="1"/>
          <p:nvPr/>
        </p:nvSpPr>
        <p:spPr>
          <a:xfrm>
            <a:off x="10190161" y="5588925"/>
            <a:ext cx="914400" cy="612312"/>
          </a:xfrm>
          <a:prstGeom prst="rect">
            <a:avLst/>
          </a:prstGeom>
        </p:spPr>
        <p:txBody>
          <a:bodyPr vert="horz" wrap="none" lIns="91440" tIns="45720" rIns="91440" bIns="45720" rtlCol="0">
            <a:noAutofit/>
          </a:bodyPr>
          <a:lstStyle/>
          <a:p>
            <a:pPr marL="0" indent="0" algn="l">
              <a:lnSpc>
                <a:spcPts val="1800"/>
              </a:lnSpc>
              <a:spcAft>
                <a:spcPts val="600"/>
              </a:spcAft>
              <a:buNone/>
            </a:pPr>
            <a:r>
              <a:rPr lang="en-US" sz="1200" dirty="0">
                <a:solidFill>
                  <a:prstClr val="black">
                    <a:lumMod val="75000"/>
                    <a:lumOff val="25000"/>
                  </a:prstClr>
                </a:solidFill>
                <a:latin typeface="Segoe UI" panose="020B0502040204020203" pitchFamily="34" charset="0"/>
                <a:cs typeface="Segoe UI" panose="020B0502040204020203" pitchFamily="34" charset="0"/>
              </a:rPr>
              <a:t>webhook</a:t>
            </a:r>
            <a:br>
              <a:rPr lang="en-US" sz="1200" dirty="0">
                <a:solidFill>
                  <a:prstClr val="black">
                    <a:lumMod val="75000"/>
                    <a:lumOff val="25000"/>
                  </a:prstClr>
                </a:solidFill>
                <a:latin typeface="Segoe UI" panose="020B0502040204020203" pitchFamily="34" charset="0"/>
                <a:cs typeface="Segoe UI" panose="020B0502040204020203" pitchFamily="34" charset="0"/>
              </a:rPr>
            </a:br>
            <a:r>
              <a:rPr lang="en-US" sz="1200" dirty="0">
                <a:solidFill>
                  <a:prstClr val="black">
                    <a:lumMod val="75000"/>
                    <a:lumOff val="25000"/>
                  </a:prstClr>
                </a:solidFill>
                <a:latin typeface="Segoe UI" panose="020B0502040204020203" pitchFamily="34" charset="0"/>
                <a:cs typeface="Segoe UI" panose="020B0502040204020203" pitchFamily="34" charset="0"/>
              </a:rPr>
              <a:t>HTTP/POST</a:t>
            </a:r>
          </a:p>
        </p:txBody>
      </p:sp>
      <p:sp>
        <p:nvSpPr>
          <p:cNvPr id="27" name="Arrow: Chevron 26">
            <a:extLst>
              <a:ext uri="{FF2B5EF4-FFF2-40B4-BE49-F238E27FC236}">
                <a16:creationId xmlns:a16="http://schemas.microsoft.com/office/drawing/2014/main" id="{3760E0FB-5F22-4A8E-B599-02814DB9EEA2}"/>
              </a:ext>
            </a:extLst>
          </p:cNvPr>
          <p:cNvSpPr/>
          <p:nvPr/>
        </p:nvSpPr>
        <p:spPr>
          <a:xfrm>
            <a:off x="7180261" y="5707217"/>
            <a:ext cx="2986089" cy="75260"/>
          </a:xfrm>
          <a:prstGeom prst="chevron">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solidFill>
                <a:schemeClr val="tx1"/>
              </a:solidFill>
            </a:endParaRPr>
          </a:p>
        </p:txBody>
      </p:sp>
      <p:sp>
        <p:nvSpPr>
          <p:cNvPr id="71" name="Arrow: Chevron 70">
            <a:extLst>
              <a:ext uri="{FF2B5EF4-FFF2-40B4-BE49-F238E27FC236}">
                <a16:creationId xmlns:a16="http://schemas.microsoft.com/office/drawing/2014/main" id="{52E2CFCA-860C-49A5-94CF-924889FD78E7}"/>
              </a:ext>
            </a:extLst>
          </p:cNvPr>
          <p:cNvSpPr/>
          <p:nvPr/>
        </p:nvSpPr>
        <p:spPr>
          <a:xfrm>
            <a:off x="7088980" y="4175278"/>
            <a:ext cx="2986089" cy="75260"/>
          </a:xfrm>
          <a:prstGeom prst="chevron">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solidFill>
                <a:schemeClr val="tx1"/>
              </a:solidFill>
            </a:endParaRPr>
          </a:p>
        </p:txBody>
      </p:sp>
      <p:sp>
        <p:nvSpPr>
          <p:cNvPr id="72" name="Arrow: Chevron 71">
            <a:extLst>
              <a:ext uri="{FF2B5EF4-FFF2-40B4-BE49-F238E27FC236}">
                <a16:creationId xmlns:a16="http://schemas.microsoft.com/office/drawing/2014/main" id="{F68FCF3A-5ADC-4446-876B-B4020342119E}"/>
              </a:ext>
            </a:extLst>
          </p:cNvPr>
          <p:cNvSpPr/>
          <p:nvPr/>
        </p:nvSpPr>
        <p:spPr>
          <a:xfrm>
            <a:off x="7111204" y="2529264"/>
            <a:ext cx="2986089" cy="75260"/>
          </a:xfrm>
          <a:prstGeom prst="chevron">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9448278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B7EF9FC-A60B-4071-B2BE-0D85E7D01932}"/>
              </a:ext>
            </a:extLst>
          </p:cNvPr>
          <p:cNvSpPr>
            <a:spLocks noGrp="1"/>
          </p:cNvSpPr>
          <p:nvPr>
            <p:ph idx="1"/>
          </p:nvPr>
        </p:nvSpPr>
        <p:spPr>
          <a:xfrm>
            <a:off x="604434" y="1604211"/>
            <a:ext cx="4891492" cy="4606089"/>
          </a:xfrm>
        </p:spPr>
        <p:txBody>
          <a:bodyPr>
            <a:noAutofit/>
          </a:bodyPr>
          <a:lstStyle/>
          <a:p>
            <a:pPr marL="285750" indent="-285750">
              <a:lnSpc>
                <a:spcPct val="100000"/>
              </a:lnSpc>
              <a:buSzPct val="100000"/>
              <a:buFont typeface="Courier New" panose="02070309020205020404" pitchFamily="49" charset="0"/>
              <a:buChar char="o"/>
            </a:pPr>
            <a:r>
              <a:rPr lang="en-US" sz="1800" dirty="0"/>
              <a:t>Git and Mercurial Repositories for collaborative service development</a:t>
            </a:r>
          </a:p>
          <a:p>
            <a:pPr marL="285750" indent="-285750">
              <a:lnSpc>
                <a:spcPct val="100000"/>
              </a:lnSpc>
              <a:buSzPct val="100000"/>
              <a:buFont typeface="Courier New" panose="02070309020205020404" pitchFamily="49" charset="0"/>
              <a:buChar char="o"/>
            </a:pPr>
            <a:r>
              <a:rPr lang="en-US" sz="1800" dirty="0"/>
              <a:t>Jenkins automated builds for service packages, service testing, and deployment</a:t>
            </a:r>
          </a:p>
          <a:p>
            <a:pPr marL="285750" indent="-285750">
              <a:lnSpc>
                <a:spcPct val="100000"/>
              </a:lnSpc>
              <a:buSzPct val="100000"/>
              <a:buFont typeface="Courier New" panose="02070309020205020404" pitchFamily="49" charset="0"/>
              <a:buChar char="o"/>
            </a:pPr>
            <a:r>
              <a:rPr lang="en-US" sz="1800" dirty="0"/>
              <a:t>Bug and Feature tracking for CSIP core development service </a:t>
            </a:r>
          </a:p>
          <a:p>
            <a:pPr marL="285750" indent="-285750">
              <a:lnSpc>
                <a:spcPct val="100000"/>
              </a:lnSpc>
              <a:buSzPct val="100000"/>
              <a:buFont typeface="Courier New" panose="02070309020205020404" pitchFamily="49" charset="0"/>
              <a:buChar char="o"/>
            </a:pPr>
            <a:r>
              <a:rPr lang="en-US" sz="1800" dirty="0"/>
              <a:t>Resource Download for CSIP sources, manual, examples, tutorials, etc.</a:t>
            </a:r>
          </a:p>
          <a:p>
            <a:pPr marL="285750" indent="-285750">
              <a:lnSpc>
                <a:spcPct val="100000"/>
              </a:lnSpc>
              <a:buSzPct val="100000"/>
              <a:buFont typeface="Courier New" panose="02070309020205020404" pitchFamily="49" charset="0"/>
              <a:buChar char="o"/>
            </a:pPr>
            <a:endParaRPr lang="en-US" sz="1800" dirty="0"/>
          </a:p>
        </p:txBody>
      </p:sp>
      <p:sp>
        <p:nvSpPr>
          <p:cNvPr id="3" name="Title 2">
            <a:extLst>
              <a:ext uri="{FF2B5EF4-FFF2-40B4-BE49-F238E27FC236}">
                <a16:creationId xmlns:a16="http://schemas.microsoft.com/office/drawing/2014/main" id="{D2301977-D6B6-4A8C-A29B-4BDA97AED434}"/>
              </a:ext>
            </a:extLst>
          </p:cNvPr>
          <p:cNvSpPr>
            <a:spLocks noGrp="1"/>
          </p:cNvSpPr>
          <p:nvPr>
            <p:ph type="title"/>
          </p:nvPr>
        </p:nvSpPr>
        <p:spPr/>
        <p:txBody>
          <a:bodyPr/>
          <a:lstStyle/>
          <a:p>
            <a:r>
              <a:rPr lang="en-US" dirty="0"/>
              <a:t>Application Lifecycle Management</a:t>
            </a:r>
          </a:p>
        </p:txBody>
      </p:sp>
      <p:sp>
        <p:nvSpPr>
          <p:cNvPr id="5" name="TextBox 4">
            <a:extLst>
              <a:ext uri="{FF2B5EF4-FFF2-40B4-BE49-F238E27FC236}">
                <a16:creationId xmlns:a16="http://schemas.microsoft.com/office/drawing/2014/main" id="{3410E1A5-8762-4DA5-8F37-5A419DA1B0D7}"/>
              </a:ext>
            </a:extLst>
          </p:cNvPr>
          <p:cNvSpPr txBox="1"/>
          <p:nvPr/>
        </p:nvSpPr>
        <p:spPr>
          <a:xfrm>
            <a:off x="5648325" y="5960895"/>
            <a:ext cx="5257800" cy="504825"/>
          </a:xfrm>
          <a:prstGeom prst="rect">
            <a:avLst/>
          </a:prstGeom>
        </p:spPr>
        <p:txBody>
          <a:bodyPr vert="horz" wrap="none" lIns="91440" tIns="45720" rIns="91440" bIns="45720" rtlCol="0">
            <a:noAutofit/>
          </a:bodyPr>
          <a:lstStyle/>
          <a:p>
            <a:pPr marL="0" indent="0" algn="l">
              <a:lnSpc>
                <a:spcPts val="1800"/>
              </a:lnSpc>
              <a:spcAft>
                <a:spcPts val="600"/>
              </a:spcAft>
              <a:buNone/>
            </a:pPr>
            <a:r>
              <a:rPr lang="en-US" dirty="0">
                <a:solidFill>
                  <a:prstClr val="black">
                    <a:lumMod val="75000"/>
                    <a:lumOff val="25000"/>
                  </a:prstClr>
                </a:solidFill>
                <a:latin typeface="Segoe UI" panose="020B0502040204020203" pitchFamily="34" charset="0"/>
                <a:cs typeface="Segoe UI" panose="020B0502040204020203" pitchFamily="34" charset="0"/>
                <a:hlinkClick r:id="rId2"/>
              </a:rPr>
              <a:t>http://alm.engr.colostate.edu/cb/project/csip</a:t>
            </a:r>
            <a:endParaRPr lang="en-US" dirty="0">
              <a:solidFill>
                <a:prstClr val="black">
                  <a:lumMod val="75000"/>
                  <a:lumOff val="25000"/>
                </a:prstClr>
              </a:solidFill>
              <a:latin typeface="Segoe UI" panose="020B0502040204020203" pitchFamily="34" charset="0"/>
              <a:cs typeface="Segoe UI" panose="020B0502040204020203" pitchFamily="34" charset="0"/>
            </a:endParaRPr>
          </a:p>
          <a:p>
            <a:pPr marL="0" indent="0" algn="l">
              <a:lnSpc>
                <a:spcPts val="1800"/>
              </a:lnSpc>
              <a:spcAft>
                <a:spcPts val="600"/>
              </a:spcAft>
              <a:buNone/>
            </a:pPr>
            <a:endParaRPr lang="en-US" dirty="0">
              <a:solidFill>
                <a:prstClr val="black">
                  <a:lumMod val="75000"/>
                  <a:lumOff val="25000"/>
                </a:prstClr>
              </a:solidFill>
              <a:latin typeface="Segoe UI" panose="020B0502040204020203" pitchFamily="34" charset="0"/>
              <a:cs typeface="Segoe UI" panose="020B0502040204020203" pitchFamily="34" charset="0"/>
            </a:endParaRPr>
          </a:p>
          <a:p>
            <a:pPr marL="0" indent="0" algn="l">
              <a:lnSpc>
                <a:spcPts val="1800"/>
              </a:lnSpc>
              <a:spcAft>
                <a:spcPts val="600"/>
              </a:spcAft>
              <a:buNone/>
            </a:pPr>
            <a:endParaRPr lang="en-US" dirty="0">
              <a:solidFill>
                <a:prstClr val="black">
                  <a:lumMod val="75000"/>
                  <a:lumOff val="25000"/>
                </a:prstClr>
              </a:solidFill>
              <a:latin typeface="Segoe UI" panose="020B0502040204020203" pitchFamily="34" charset="0"/>
              <a:cs typeface="Segoe UI" panose="020B0502040204020203" pitchFamily="34" charset="0"/>
            </a:endParaRPr>
          </a:p>
        </p:txBody>
      </p:sp>
      <p:pic>
        <p:nvPicPr>
          <p:cNvPr id="6" name="Picture 5">
            <a:extLst>
              <a:ext uri="{FF2B5EF4-FFF2-40B4-BE49-F238E27FC236}">
                <a16:creationId xmlns:a16="http://schemas.microsoft.com/office/drawing/2014/main" id="{E21C4002-A22D-4262-AE9C-2BD388CFCFC6}"/>
              </a:ext>
            </a:extLst>
          </p:cNvPr>
          <p:cNvPicPr>
            <a:picLocks noChangeAspect="1"/>
          </p:cNvPicPr>
          <p:nvPr/>
        </p:nvPicPr>
        <p:blipFill rotWithShape="1">
          <a:blip r:embed="rId3"/>
          <a:srcRect t="4435" r="7729"/>
          <a:stretch/>
        </p:blipFill>
        <p:spPr>
          <a:xfrm>
            <a:off x="5495927" y="1604210"/>
            <a:ext cx="6091640" cy="3705355"/>
          </a:xfrm>
          <a:prstGeom prst="rect">
            <a:avLst/>
          </a:prstGeom>
          <a:ln>
            <a:noFill/>
          </a:ln>
          <a:effectLst>
            <a:outerShdw blurRad="190500" algn="tl" rotWithShape="0">
              <a:srgbClr val="000000">
                <a:alpha val="70000"/>
              </a:srgbClr>
            </a:outerShdw>
          </a:effectLst>
        </p:spPr>
      </p:pic>
      <p:pic>
        <p:nvPicPr>
          <p:cNvPr id="7" name="Picture 6" descr="Arrow pointing right with a hyperlink to free PowerPoint training. Select the image to access free PowerPoint training">
            <a:hlinkClick r:id="rId4" tooltip="Select here to go to free PowerPoint training."/>
            <a:extLst>
              <a:ext uri="{FF2B5EF4-FFF2-40B4-BE49-F238E27FC236}">
                <a16:creationId xmlns:a16="http://schemas.microsoft.com/office/drawing/2014/main" id="{84477871-7548-4AB2-87F8-EFFA00AD19D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80889" y="5960895"/>
            <a:ext cx="328055" cy="328055"/>
          </a:xfrm>
          <a:prstGeom prst="rect">
            <a:avLst/>
          </a:prstGeom>
        </p:spPr>
      </p:pic>
    </p:spTree>
    <p:extLst>
      <p:ext uri="{BB962C8B-B14F-4D97-AF65-F5344CB8AC3E}">
        <p14:creationId xmlns:p14="http://schemas.microsoft.com/office/powerpoint/2010/main" val="9204142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D83FF26-0F78-4EDE-B91B-F52995BE4FD1}"/>
              </a:ext>
            </a:extLst>
          </p:cNvPr>
          <p:cNvSpPr>
            <a:spLocks noGrp="1"/>
          </p:cNvSpPr>
          <p:nvPr>
            <p:ph type="title"/>
          </p:nvPr>
        </p:nvSpPr>
        <p:spPr/>
        <p:txBody>
          <a:bodyPr/>
          <a:lstStyle/>
          <a:p>
            <a:r>
              <a:rPr lang="en-US" dirty="0"/>
              <a:t>Available Services (alm.engr.colostate.edu/</a:t>
            </a:r>
            <a:r>
              <a:rPr lang="en-US" dirty="0" err="1"/>
              <a:t>cb</a:t>
            </a:r>
            <a:r>
              <a:rPr lang="en-US" dirty="0"/>
              <a:t>/project/</a:t>
            </a:r>
            <a:r>
              <a:rPr lang="en-US" dirty="0" err="1"/>
              <a:t>csip</a:t>
            </a:r>
            <a:r>
              <a:rPr lang="en-US" dirty="0"/>
              <a:t>)</a:t>
            </a:r>
          </a:p>
        </p:txBody>
      </p:sp>
      <p:pic>
        <p:nvPicPr>
          <p:cNvPr id="5" name="Picture 4">
            <a:extLst>
              <a:ext uri="{FF2B5EF4-FFF2-40B4-BE49-F238E27FC236}">
                <a16:creationId xmlns:a16="http://schemas.microsoft.com/office/drawing/2014/main" id="{AFFCD29C-ACD1-4089-8FBB-2B09FC324103}"/>
              </a:ext>
            </a:extLst>
          </p:cNvPr>
          <p:cNvPicPr>
            <a:picLocks noChangeAspect="1"/>
          </p:cNvPicPr>
          <p:nvPr/>
        </p:nvPicPr>
        <p:blipFill>
          <a:blip r:embed="rId2"/>
          <a:stretch>
            <a:fillRect/>
          </a:stretch>
        </p:blipFill>
        <p:spPr>
          <a:xfrm>
            <a:off x="407688" y="1420363"/>
            <a:ext cx="3455017" cy="3689934"/>
          </a:xfrm>
          <a:prstGeom prst="rect">
            <a:avLst/>
          </a:prstGeom>
          <a:ln>
            <a:noFill/>
          </a:ln>
          <a:effectLst>
            <a:outerShdw blurRad="292100" dist="139700" dir="2700000" algn="tl" rotWithShape="0">
              <a:srgbClr val="333333">
                <a:alpha val="65000"/>
              </a:srgbClr>
            </a:outerShdw>
          </a:effectLst>
        </p:spPr>
      </p:pic>
      <p:pic>
        <p:nvPicPr>
          <p:cNvPr id="8" name="Picture 7">
            <a:extLst>
              <a:ext uri="{FF2B5EF4-FFF2-40B4-BE49-F238E27FC236}">
                <a16:creationId xmlns:a16="http://schemas.microsoft.com/office/drawing/2014/main" id="{C6083E60-5CD0-4494-9158-26D89F7246A2}"/>
              </a:ext>
            </a:extLst>
          </p:cNvPr>
          <p:cNvPicPr>
            <a:picLocks noChangeAspect="1"/>
          </p:cNvPicPr>
          <p:nvPr/>
        </p:nvPicPr>
        <p:blipFill>
          <a:blip r:embed="rId3"/>
          <a:stretch>
            <a:fillRect/>
          </a:stretch>
        </p:blipFill>
        <p:spPr>
          <a:xfrm>
            <a:off x="4093443" y="1400174"/>
            <a:ext cx="3694380" cy="2940801"/>
          </a:xfrm>
          <a:prstGeom prst="rect">
            <a:avLst/>
          </a:prstGeom>
          <a:ln>
            <a:noFill/>
          </a:ln>
          <a:effectLst>
            <a:outerShdw blurRad="292100" dist="139700" dir="2700000" algn="tl" rotWithShape="0">
              <a:srgbClr val="333333">
                <a:alpha val="65000"/>
              </a:srgbClr>
            </a:outerShdw>
          </a:effectLst>
        </p:spPr>
      </p:pic>
      <p:pic>
        <p:nvPicPr>
          <p:cNvPr id="10" name="Picture 9">
            <a:extLst>
              <a:ext uri="{FF2B5EF4-FFF2-40B4-BE49-F238E27FC236}">
                <a16:creationId xmlns:a16="http://schemas.microsoft.com/office/drawing/2014/main" id="{3F143AE4-335C-4A39-BA2E-04FCD87C1A14}"/>
              </a:ext>
            </a:extLst>
          </p:cNvPr>
          <p:cNvPicPr>
            <a:picLocks noChangeAspect="1"/>
          </p:cNvPicPr>
          <p:nvPr/>
        </p:nvPicPr>
        <p:blipFill>
          <a:blip r:embed="rId4"/>
          <a:stretch>
            <a:fillRect/>
          </a:stretch>
        </p:blipFill>
        <p:spPr>
          <a:xfrm>
            <a:off x="8020343" y="1372738"/>
            <a:ext cx="3763969" cy="3342958"/>
          </a:xfrm>
          <a:prstGeom prst="rect">
            <a:avLst/>
          </a:prstGeom>
          <a:ln>
            <a:noFill/>
          </a:ln>
          <a:effectLst>
            <a:outerShdw blurRad="292100" dist="139700" dir="2700000" algn="tl" rotWithShape="0">
              <a:srgbClr val="333333">
                <a:alpha val="65000"/>
              </a:srgbClr>
            </a:outerShdw>
          </a:effectLst>
        </p:spPr>
      </p:pic>
      <p:pic>
        <p:nvPicPr>
          <p:cNvPr id="6" name="Picture 5">
            <a:extLst>
              <a:ext uri="{FF2B5EF4-FFF2-40B4-BE49-F238E27FC236}">
                <a16:creationId xmlns:a16="http://schemas.microsoft.com/office/drawing/2014/main" id="{D681DD1E-2DEA-4518-811E-A8FF909CA789}"/>
              </a:ext>
            </a:extLst>
          </p:cNvPr>
          <p:cNvPicPr>
            <a:picLocks noChangeAspect="1"/>
          </p:cNvPicPr>
          <p:nvPr/>
        </p:nvPicPr>
        <p:blipFill>
          <a:blip r:embed="rId5"/>
          <a:stretch>
            <a:fillRect/>
          </a:stretch>
        </p:blipFill>
        <p:spPr>
          <a:xfrm>
            <a:off x="8018561" y="4834893"/>
            <a:ext cx="3763969" cy="1407561"/>
          </a:xfrm>
          <a:prstGeom prst="rect">
            <a:avLst/>
          </a:prstGeom>
          <a:ln>
            <a:noFill/>
          </a:ln>
          <a:effectLst>
            <a:outerShdw blurRad="292100" dist="139700" dir="2700000" algn="tl" rotWithShape="0">
              <a:srgbClr val="333333">
                <a:alpha val="65000"/>
              </a:srgbClr>
            </a:outerShdw>
          </a:effectLst>
        </p:spPr>
      </p:pic>
      <p:pic>
        <p:nvPicPr>
          <p:cNvPr id="9" name="Picture 8">
            <a:extLst>
              <a:ext uri="{FF2B5EF4-FFF2-40B4-BE49-F238E27FC236}">
                <a16:creationId xmlns:a16="http://schemas.microsoft.com/office/drawing/2014/main" id="{6264FC6B-5EE1-4798-946D-699B07248F8A}"/>
              </a:ext>
            </a:extLst>
          </p:cNvPr>
          <p:cNvPicPr>
            <a:picLocks noChangeAspect="1"/>
          </p:cNvPicPr>
          <p:nvPr/>
        </p:nvPicPr>
        <p:blipFill>
          <a:blip r:embed="rId6"/>
          <a:stretch>
            <a:fillRect/>
          </a:stretch>
        </p:blipFill>
        <p:spPr>
          <a:xfrm>
            <a:off x="4093443" y="4424020"/>
            <a:ext cx="3694380" cy="2067612"/>
          </a:xfrm>
          <a:prstGeom prst="rect">
            <a:avLst/>
          </a:prstGeom>
          <a:ln>
            <a:noFill/>
          </a:ln>
          <a:effectLst>
            <a:outerShdw blurRad="292100" dist="139700" dir="2700000" algn="tl" rotWithShape="0">
              <a:srgbClr val="333333">
                <a:alpha val="65000"/>
              </a:srgbClr>
            </a:outerShdw>
          </a:effectLst>
        </p:spPr>
      </p:pic>
      <p:pic>
        <p:nvPicPr>
          <p:cNvPr id="7" name="Picture 6">
            <a:extLst>
              <a:ext uri="{FF2B5EF4-FFF2-40B4-BE49-F238E27FC236}">
                <a16:creationId xmlns:a16="http://schemas.microsoft.com/office/drawing/2014/main" id="{6658E36F-F40E-4FBE-9411-F5FD26DA87D0}"/>
              </a:ext>
            </a:extLst>
          </p:cNvPr>
          <p:cNvPicPr>
            <a:picLocks noChangeAspect="1"/>
          </p:cNvPicPr>
          <p:nvPr/>
        </p:nvPicPr>
        <p:blipFill>
          <a:blip r:embed="rId7"/>
          <a:stretch>
            <a:fillRect/>
          </a:stretch>
        </p:blipFill>
        <p:spPr>
          <a:xfrm>
            <a:off x="405906" y="5208722"/>
            <a:ext cx="3455017" cy="77420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2559889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858C137-2246-4E64-90AA-C44DAB03D94A}"/>
              </a:ext>
            </a:extLst>
          </p:cNvPr>
          <p:cNvSpPr>
            <a:spLocks noGrp="1"/>
          </p:cNvSpPr>
          <p:nvPr>
            <p:ph idx="1"/>
          </p:nvPr>
        </p:nvSpPr>
        <p:spPr>
          <a:xfrm>
            <a:off x="1495424" y="1604211"/>
            <a:ext cx="7734301" cy="4572752"/>
          </a:xfrm>
        </p:spPr>
        <p:txBody>
          <a:bodyPr>
            <a:normAutofit/>
          </a:bodyPr>
          <a:lstStyle/>
          <a:p>
            <a:pPr marL="343080" indent="-342000">
              <a:lnSpc>
                <a:spcPct val="100000"/>
              </a:lnSpc>
              <a:buClr>
                <a:srgbClr val="000000"/>
              </a:buClr>
              <a:buSzPct val="100000"/>
              <a:buFont typeface="Courier New" panose="02070309020205020404" pitchFamily="49" charset="0"/>
              <a:buChar char="o"/>
            </a:pPr>
            <a:r>
              <a:rPr lang="en-US" sz="1800" spc="-1" dirty="0">
                <a:solidFill>
                  <a:srgbClr val="D24726"/>
                </a:solidFill>
                <a:ea typeface="宋体"/>
              </a:rPr>
              <a:t>2012</a:t>
            </a:r>
            <a:r>
              <a:rPr lang="en-US" sz="1800" spc="-1" dirty="0">
                <a:solidFill>
                  <a:srgbClr val="000000"/>
                </a:solidFill>
                <a:ea typeface="宋体"/>
              </a:rPr>
              <a:t> - Explored cloud options for running environmental models, Eucalyptus, AWS, NRCS driven</a:t>
            </a:r>
            <a:endParaRPr lang="en-US" sz="1800" spc="-1" dirty="0"/>
          </a:p>
          <a:p>
            <a:pPr marL="343080" indent="-342000">
              <a:lnSpc>
                <a:spcPct val="100000"/>
              </a:lnSpc>
              <a:buClr>
                <a:srgbClr val="000000"/>
              </a:buClr>
              <a:buSzPct val="100000"/>
              <a:buFont typeface="Courier New" panose="02070309020205020404" pitchFamily="49" charset="0"/>
              <a:buChar char="o"/>
            </a:pPr>
            <a:r>
              <a:rPr lang="en-US" sz="1800" spc="-1" dirty="0">
                <a:solidFill>
                  <a:srgbClr val="D24726"/>
                </a:solidFill>
                <a:ea typeface="宋体"/>
              </a:rPr>
              <a:t>2013</a:t>
            </a:r>
            <a:r>
              <a:rPr lang="en-US" sz="1800" spc="-1" dirty="0">
                <a:solidFill>
                  <a:srgbClr val="000000"/>
                </a:solidFill>
                <a:ea typeface="宋体"/>
              </a:rPr>
              <a:t> – Implemented first CSIP prototype by extending the OMS3 framework</a:t>
            </a:r>
            <a:endParaRPr lang="en-US" sz="1800" spc="-1" dirty="0"/>
          </a:p>
          <a:p>
            <a:pPr marL="343080" indent="-342000">
              <a:lnSpc>
                <a:spcPct val="100000"/>
              </a:lnSpc>
              <a:buClr>
                <a:srgbClr val="000000"/>
              </a:buClr>
              <a:buSzPct val="100000"/>
              <a:buFont typeface="Courier New" panose="02070309020205020404" pitchFamily="49" charset="0"/>
              <a:buChar char="o"/>
            </a:pPr>
            <a:r>
              <a:rPr lang="en-US" sz="1800" spc="-1" dirty="0">
                <a:solidFill>
                  <a:srgbClr val="D24726"/>
                </a:solidFill>
                <a:ea typeface="宋体"/>
              </a:rPr>
              <a:t>2014</a:t>
            </a:r>
            <a:r>
              <a:rPr lang="en-US" sz="1800" spc="-1" dirty="0">
                <a:solidFill>
                  <a:srgbClr val="000000"/>
                </a:solidFill>
                <a:ea typeface="宋体"/>
              </a:rPr>
              <a:t> – Focus CSIP erosion model and data services for various applications, IET1 and IET2, NRCS CDSI</a:t>
            </a:r>
            <a:endParaRPr lang="en-US" sz="1800" spc="-1" dirty="0"/>
          </a:p>
          <a:p>
            <a:pPr marL="343080" indent="-342000">
              <a:lnSpc>
                <a:spcPct val="100000"/>
              </a:lnSpc>
              <a:buClr>
                <a:srgbClr val="000000"/>
              </a:buClr>
              <a:buSzPct val="100000"/>
              <a:buFont typeface="Courier New" panose="02070309020205020404" pitchFamily="49" charset="0"/>
              <a:buChar char="o"/>
            </a:pPr>
            <a:r>
              <a:rPr lang="en-US" sz="1800" spc="-1" dirty="0">
                <a:solidFill>
                  <a:srgbClr val="D24726"/>
                </a:solidFill>
                <a:ea typeface="DejaVu Sans"/>
              </a:rPr>
              <a:t>2015 </a:t>
            </a:r>
            <a:r>
              <a:rPr lang="en-US" sz="1800" spc="-1" dirty="0">
                <a:solidFill>
                  <a:srgbClr val="D24726"/>
                </a:solidFill>
                <a:ea typeface="宋体"/>
              </a:rPr>
              <a:t>– 1</a:t>
            </a:r>
            <a:r>
              <a:rPr lang="en-US" sz="1800" spc="-1" dirty="0">
                <a:solidFill>
                  <a:srgbClr val="D24726"/>
                </a:solidFill>
                <a:ea typeface="DejaVu Sans"/>
              </a:rPr>
              <a:t>9</a:t>
            </a:r>
            <a:r>
              <a:rPr lang="en-US" sz="1800" spc="-1" dirty="0">
                <a:solidFill>
                  <a:srgbClr val="000000"/>
                </a:solidFill>
                <a:ea typeface="DejaVu Sans"/>
              </a:rPr>
              <a:t>  - 250+ Model &amp; Data services for 10+ (Research) Projects</a:t>
            </a:r>
          </a:p>
          <a:p>
            <a:pPr marL="1080">
              <a:lnSpc>
                <a:spcPct val="100000"/>
              </a:lnSpc>
              <a:buClr>
                <a:srgbClr val="000000"/>
              </a:buClr>
              <a:buSzPct val="100000"/>
              <a:buNone/>
            </a:pPr>
            <a:br>
              <a:rPr lang="en-US" sz="1800" spc="-1" dirty="0">
                <a:solidFill>
                  <a:srgbClr val="000000"/>
                </a:solidFill>
                <a:ea typeface="DejaVu Sans"/>
              </a:rPr>
            </a:br>
            <a:r>
              <a:rPr lang="en-US" sz="1800" spc="-1" dirty="0">
                <a:solidFill>
                  <a:srgbClr val="000000"/>
                </a:solidFill>
                <a:ea typeface="DejaVu Sans"/>
              </a:rPr>
              <a:t>Applications / Collaborations since then …</a:t>
            </a:r>
          </a:p>
          <a:p>
            <a:pPr marL="1080">
              <a:lnSpc>
                <a:spcPct val="100000"/>
              </a:lnSpc>
              <a:buClr>
                <a:srgbClr val="000000"/>
              </a:buClr>
              <a:buSzPct val="100000"/>
              <a:buNone/>
            </a:pPr>
            <a:endParaRPr lang="en-US" sz="1800" spc="-1" dirty="0"/>
          </a:p>
          <a:p>
            <a:pPr marL="285750" indent="-285750">
              <a:buSzPct val="100000"/>
              <a:buFont typeface="Courier New" panose="02070309020205020404" pitchFamily="49" charset="0"/>
              <a:buChar char="o"/>
            </a:pPr>
            <a:endParaRPr lang="en-US" sz="1800" dirty="0"/>
          </a:p>
        </p:txBody>
      </p:sp>
      <p:sp>
        <p:nvSpPr>
          <p:cNvPr id="3" name="Title 2">
            <a:extLst>
              <a:ext uri="{FF2B5EF4-FFF2-40B4-BE49-F238E27FC236}">
                <a16:creationId xmlns:a16="http://schemas.microsoft.com/office/drawing/2014/main" id="{B314877E-0EDF-41E3-94DB-D0D57655723E}"/>
              </a:ext>
            </a:extLst>
          </p:cNvPr>
          <p:cNvSpPr>
            <a:spLocks noGrp="1"/>
          </p:cNvSpPr>
          <p:nvPr>
            <p:ph type="title"/>
          </p:nvPr>
        </p:nvSpPr>
        <p:spPr/>
        <p:txBody>
          <a:bodyPr/>
          <a:lstStyle/>
          <a:p>
            <a:r>
              <a:rPr lang="en-US" dirty="0"/>
              <a:t>History</a:t>
            </a:r>
          </a:p>
        </p:txBody>
      </p:sp>
    </p:spTree>
    <p:extLst>
      <p:ext uri="{BB962C8B-B14F-4D97-AF65-F5344CB8AC3E}">
        <p14:creationId xmlns:p14="http://schemas.microsoft.com/office/powerpoint/2010/main" val="20609801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A5D2047-F774-438B-A6FE-9F8F46F54292}"/>
              </a:ext>
            </a:extLst>
          </p:cNvPr>
          <p:cNvSpPr>
            <a:spLocks noGrp="1"/>
          </p:cNvSpPr>
          <p:nvPr>
            <p:ph idx="1"/>
          </p:nvPr>
        </p:nvSpPr>
        <p:spPr/>
        <p:txBody>
          <a:bodyPr>
            <a:noAutofit/>
          </a:bodyPr>
          <a:lstStyle/>
          <a:p>
            <a:r>
              <a:rPr lang="en-US" dirty="0"/>
              <a:t>David, O., Arabi, M., Carlson, J., </a:t>
            </a:r>
            <a:r>
              <a:rPr lang="en-US" dirty="0" err="1"/>
              <a:t>Traff</a:t>
            </a:r>
            <a:r>
              <a:rPr lang="en-US" dirty="0"/>
              <a:t>, K., Lloyd, W., Rojas, K., 2016.  </a:t>
            </a:r>
            <a:r>
              <a:rPr lang="en-US" b="1" dirty="0"/>
              <a:t>Supporting collaborative model and data service development and deployment with DevOps</a:t>
            </a:r>
            <a:r>
              <a:rPr lang="en-US" dirty="0"/>
              <a:t>, American Geophysical Union (AGU) Fall Meeting, December 12-16, 2016</a:t>
            </a:r>
          </a:p>
          <a:p>
            <a:r>
              <a:rPr lang="en-US" dirty="0"/>
              <a:t>David, O., Lloyd, W., Rojas, K., Arabi, M., </a:t>
            </a:r>
            <a:r>
              <a:rPr lang="en-US" dirty="0" err="1"/>
              <a:t>Geter</a:t>
            </a:r>
            <a:r>
              <a:rPr lang="en-US" dirty="0"/>
              <a:t>, F., </a:t>
            </a:r>
            <a:r>
              <a:rPr lang="en-US" dirty="0" err="1"/>
              <a:t>Ascough</a:t>
            </a:r>
            <a:r>
              <a:rPr lang="en-US" dirty="0"/>
              <a:t> II, J., Green, T., </a:t>
            </a:r>
            <a:r>
              <a:rPr lang="en-US" dirty="0" err="1"/>
              <a:t>Leavesley</a:t>
            </a:r>
            <a:r>
              <a:rPr lang="en-US" dirty="0"/>
              <a:t>, G., Carlson, J., 2014.  </a:t>
            </a:r>
            <a:r>
              <a:rPr lang="en-US" b="1" dirty="0"/>
              <a:t>Model-as-a-Service (</a:t>
            </a:r>
            <a:r>
              <a:rPr lang="en-US" b="1" dirty="0" err="1"/>
              <a:t>MaaS</a:t>
            </a:r>
            <a:r>
              <a:rPr lang="en-US" b="1" dirty="0"/>
              <a:t>) using the Cloud Services Innovation Platform (CSIP)</a:t>
            </a:r>
            <a:r>
              <a:rPr lang="en-US" dirty="0"/>
              <a:t>, International Environmental Modelling and Software Society (</a:t>
            </a:r>
            <a:r>
              <a:rPr lang="en-US" dirty="0" err="1"/>
              <a:t>iEMSs</a:t>
            </a:r>
            <a:r>
              <a:rPr lang="en-US" dirty="0"/>
              <a:t>) 7th International Congress on Env. Modelling and Software, San Diego, CA, USA, Daniel P. Ames, Nigel W.T. Quinn, and Andrea E. Rizzoli (Eds.)</a:t>
            </a:r>
          </a:p>
          <a:p>
            <a:r>
              <a:rPr lang="en-US" dirty="0"/>
              <a:t>David, O., </a:t>
            </a:r>
            <a:r>
              <a:rPr lang="en-US" dirty="0" err="1"/>
              <a:t>Ascough</a:t>
            </a:r>
            <a:r>
              <a:rPr lang="en-US" dirty="0"/>
              <a:t> II, J., Lloyd, W., Green, T., Rojas, K., </a:t>
            </a:r>
            <a:r>
              <a:rPr lang="en-US" dirty="0" err="1"/>
              <a:t>Leavesley</a:t>
            </a:r>
            <a:r>
              <a:rPr lang="en-US" dirty="0"/>
              <a:t>, G., and L. Ahuja (2013), </a:t>
            </a:r>
            <a:r>
              <a:rPr lang="en-US" b="1" dirty="0"/>
              <a:t>A software engineering perspective on environmental modeling framework design: The Object Modeling System</a:t>
            </a:r>
            <a:r>
              <a:rPr lang="en-US" dirty="0"/>
              <a:t>, Environmental Modelling &amp; Software 39 (2013) 201-213.</a:t>
            </a:r>
          </a:p>
          <a:p>
            <a:r>
              <a:rPr lang="en-US" dirty="0"/>
              <a:t>Lloyd, W., </a:t>
            </a:r>
            <a:r>
              <a:rPr lang="en-US" dirty="0" err="1"/>
              <a:t>Pallickara</a:t>
            </a:r>
            <a:r>
              <a:rPr lang="en-US" dirty="0"/>
              <a:t>, S., David, O., Lyon, J., Arabi, M. and K. Rojas (2013), </a:t>
            </a:r>
            <a:r>
              <a:rPr lang="en-US" b="1" dirty="0"/>
              <a:t>Performance implications of multi-tier application deployments on infrastructure-as-a-service clouds: towards performance modeling</a:t>
            </a:r>
            <a:r>
              <a:rPr lang="en-US" dirty="0"/>
              <a:t>, Future Generation Computer Systems 29(5):1254-1264.</a:t>
            </a:r>
          </a:p>
          <a:p>
            <a:r>
              <a:rPr lang="en-US" dirty="0"/>
              <a:t>Lloyd, W., David, O., </a:t>
            </a:r>
            <a:r>
              <a:rPr lang="en-US" dirty="0" err="1"/>
              <a:t>Ascough</a:t>
            </a:r>
            <a:r>
              <a:rPr lang="en-US" dirty="0"/>
              <a:t> II, J., Rojas, K., Carlson, J., </a:t>
            </a:r>
            <a:r>
              <a:rPr lang="en-US" dirty="0" err="1"/>
              <a:t>Leavesley</a:t>
            </a:r>
            <a:r>
              <a:rPr lang="en-US" dirty="0"/>
              <a:t>, G., Krause, P., Green, T., and L. Ahuja (2011), </a:t>
            </a:r>
            <a:r>
              <a:rPr lang="en-US" b="1" dirty="0"/>
              <a:t>Environmental modeling framework invasiveness: analysis and implications</a:t>
            </a:r>
            <a:r>
              <a:rPr lang="en-US" dirty="0"/>
              <a:t>, Environmental Modelling &amp; Software, 26(10), 1240-1250.</a:t>
            </a:r>
          </a:p>
          <a:p>
            <a:r>
              <a:rPr lang="en-US" dirty="0"/>
              <a:t>David, O., </a:t>
            </a:r>
            <a:r>
              <a:rPr lang="en-US" dirty="0" err="1"/>
              <a:t>Ascough</a:t>
            </a:r>
            <a:r>
              <a:rPr lang="en-US" dirty="0"/>
              <a:t> II, J., </a:t>
            </a:r>
            <a:r>
              <a:rPr lang="en-US" dirty="0" err="1"/>
              <a:t>Leavesley</a:t>
            </a:r>
            <a:r>
              <a:rPr lang="en-US" dirty="0"/>
              <a:t>, G., and L. Ahuja (2010), </a:t>
            </a:r>
            <a:r>
              <a:rPr lang="en-US" b="1" dirty="0"/>
              <a:t>Rethinking modeling framework design: Object Modeling System 3.0.</a:t>
            </a:r>
            <a:r>
              <a:rPr lang="en-US" dirty="0"/>
              <a:t> IEMSS 2010 International Congress on Environmental Modeling and Software – Modeling for Environment’s Sake, Fifth Biennial Meeting, July 5-8, 2010, Ottawa, Canada.</a:t>
            </a:r>
          </a:p>
          <a:p>
            <a:endParaRPr lang="en-US" dirty="0"/>
          </a:p>
        </p:txBody>
      </p:sp>
      <p:sp>
        <p:nvSpPr>
          <p:cNvPr id="3" name="Title 2">
            <a:extLst>
              <a:ext uri="{FF2B5EF4-FFF2-40B4-BE49-F238E27FC236}">
                <a16:creationId xmlns:a16="http://schemas.microsoft.com/office/drawing/2014/main" id="{93836876-1F1F-4A1E-BAC3-E55ACC92A399}"/>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B4E5B0CC-219F-4797-9860-F355BAACF76B}"/>
              </a:ext>
            </a:extLst>
          </p:cNvPr>
          <p:cNvPicPr>
            <a:picLocks noChangeAspect="1"/>
          </p:cNvPicPr>
          <p:nvPr/>
        </p:nvPicPr>
        <p:blipFill>
          <a:blip r:embed="rId2"/>
          <a:stretch>
            <a:fillRect/>
          </a:stretch>
        </p:blipFill>
        <p:spPr>
          <a:xfrm>
            <a:off x="6734174" y="1307125"/>
            <a:ext cx="4769411" cy="2572972"/>
          </a:xfrm>
          <a:prstGeom prst="rect">
            <a:avLst/>
          </a:prstGeom>
        </p:spPr>
      </p:pic>
      <p:pic>
        <p:nvPicPr>
          <p:cNvPr id="5" name="Picture 4">
            <a:extLst>
              <a:ext uri="{FF2B5EF4-FFF2-40B4-BE49-F238E27FC236}">
                <a16:creationId xmlns:a16="http://schemas.microsoft.com/office/drawing/2014/main" id="{889A7C38-629A-47E7-AB2C-133DECF579EC}"/>
              </a:ext>
            </a:extLst>
          </p:cNvPr>
          <p:cNvPicPr>
            <a:picLocks noChangeAspect="1"/>
          </p:cNvPicPr>
          <p:nvPr/>
        </p:nvPicPr>
        <p:blipFill>
          <a:blip r:embed="rId3"/>
          <a:stretch>
            <a:fillRect/>
          </a:stretch>
        </p:blipFill>
        <p:spPr>
          <a:xfrm>
            <a:off x="5619749" y="3429000"/>
            <a:ext cx="5348427" cy="2418539"/>
          </a:xfrm>
          <a:prstGeom prst="rect">
            <a:avLst/>
          </a:prstGeom>
        </p:spPr>
      </p:pic>
    </p:spTree>
    <p:extLst>
      <p:ext uri="{BB962C8B-B14F-4D97-AF65-F5344CB8AC3E}">
        <p14:creationId xmlns:p14="http://schemas.microsoft.com/office/powerpoint/2010/main" val="11543521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128E7C8-9D91-49D3-814C-0E3B6873C511}"/>
              </a:ext>
            </a:extLst>
          </p:cNvPr>
          <p:cNvSpPr>
            <a:spLocks noGrp="1"/>
          </p:cNvSpPr>
          <p:nvPr>
            <p:ph type="title"/>
          </p:nvPr>
        </p:nvSpPr>
        <p:spPr/>
        <p:txBody>
          <a:bodyPr/>
          <a:lstStyle/>
          <a:p>
            <a:r>
              <a:rPr lang="en-US" dirty="0"/>
              <a:t>Applications / Collaborations</a:t>
            </a:r>
          </a:p>
        </p:txBody>
      </p:sp>
      <p:sp>
        <p:nvSpPr>
          <p:cNvPr id="5" name="Content Placeholder 4">
            <a:extLst>
              <a:ext uri="{FF2B5EF4-FFF2-40B4-BE49-F238E27FC236}">
                <a16:creationId xmlns:a16="http://schemas.microsoft.com/office/drawing/2014/main" id="{7B7A97E8-9D82-493F-8D81-5ED74497B65E}"/>
              </a:ext>
            </a:extLst>
          </p:cNvPr>
          <p:cNvSpPr>
            <a:spLocks noGrp="1"/>
          </p:cNvSpPr>
          <p:nvPr>
            <p:ph sz="quarter" idx="13"/>
          </p:nvPr>
        </p:nvSpPr>
        <p:spPr/>
        <p:txBody>
          <a:bodyPr/>
          <a:lstStyle/>
          <a:p>
            <a:endParaRPr lang="en-US" dirty="0"/>
          </a:p>
        </p:txBody>
      </p:sp>
    </p:spTree>
    <p:extLst>
      <p:ext uri="{BB962C8B-B14F-4D97-AF65-F5344CB8AC3E}">
        <p14:creationId xmlns:p14="http://schemas.microsoft.com/office/powerpoint/2010/main" val="23603551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6937118-7D98-4C7A-BB92-593CBBFAAD9F}"/>
              </a:ext>
            </a:extLst>
          </p:cNvPr>
          <p:cNvSpPr>
            <a:spLocks noGrp="1"/>
          </p:cNvSpPr>
          <p:nvPr>
            <p:ph type="title"/>
          </p:nvPr>
        </p:nvSpPr>
        <p:spPr/>
        <p:txBody>
          <a:bodyPr/>
          <a:lstStyle/>
          <a:p>
            <a:r>
              <a:rPr lang="en-US" dirty="0"/>
              <a:t>Institutions using or leveraging the CSIP Platform and Services</a:t>
            </a:r>
          </a:p>
        </p:txBody>
      </p:sp>
      <p:pic>
        <p:nvPicPr>
          <p:cNvPr id="1026" name="Picture 2" descr="Related image">
            <a:extLst>
              <a:ext uri="{FF2B5EF4-FFF2-40B4-BE49-F238E27FC236}">
                <a16:creationId xmlns:a16="http://schemas.microsoft.com/office/drawing/2014/main" id="{1E2E1396-EE35-40AE-8600-C8BD718E70D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93802" y="2783289"/>
            <a:ext cx="2440743" cy="103691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Noble Research Institute">
            <a:extLst>
              <a:ext uri="{FF2B5EF4-FFF2-40B4-BE49-F238E27FC236}">
                <a16:creationId xmlns:a16="http://schemas.microsoft.com/office/drawing/2014/main" id="{CA8140CA-0E57-486A-BD32-EF8DB2FE4DB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80084" y="4113958"/>
            <a:ext cx="2207221" cy="717634"/>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Image result for RTI  logo">
            <a:extLst>
              <a:ext uri="{FF2B5EF4-FFF2-40B4-BE49-F238E27FC236}">
                <a16:creationId xmlns:a16="http://schemas.microsoft.com/office/drawing/2014/main" id="{B3746007-CFD0-43B8-8AB1-B15C918D02AA}"/>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86799" y="2783289"/>
            <a:ext cx="1568980" cy="870497"/>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Image result for USACE logo">
            <a:extLst>
              <a:ext uri="{FF2B5EF4-FFF2-40B4-BE49-F238E27FC236}">
                <a16:creationId xmlns:a16="http://schemas.microsoft.com/office/drawing/2014/main" id="{16FCE214-56F0-4944-AD44-B1944CCEF23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40970" y="2746300"/>
            <a:ext cx="1195388" cy="894367"/>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Image result for USDA NRCS  logo">
            <a:extLst>
              <a:ext uri="{FF2B5EF4-FFF2-40B4-BE49-F238E27FC236}">
                <a16:creationId xmlns:a16="http://schemas.microsoft.com/office/drawing/2014/main" id="{46B395FE-99FD-4496-8CAD-27CD83BEC222}"/>
              </a:ext>
            </a:extLst>
          </p:cNvPr>
          <p:cNvPicPr>
            <a:picLocks noChangeAspect="1" noChangeArrowheads="1"/>
          </p:cNvPicPr>
          <p:nvPr/>
        </p:nvPicPr>
        <p:blipFill>
          <a:blip r:embed="rId6">
            <a:clrChange>
              <a:clrFrom>
                <a:srgbClr val="FFFFFE"/>
              </a:clrFrom>
              <a:clrTo>
                <a:srgbClr val="FFFFFE">
                  <a:alpha val="0"/>
                </a:srgbClr>
              </a:clrTo>
            </a:clrChange>
            <a:extLst>
              <a:ext uri="{28A0092B-C50C-407E-A947-70E740481C1C}">
                <a14:useLocalDpi xmlns:a14="http://schemas.microsoft.com/office/drawing/2010/main" val="0"/>
              </a:ext>
            </a:extLst>
          </a:blip>
          <a:srcRect/>
          <a:stretch>
            <a:fillRect/>
          </a:stretch>
        </p:blipFill>
        <p:spPr bwMode="auto">
          <a:xfrm>
            <a:off x="1143784" y="4063320"/>
            <a:ext cx="2294789" cy="711783"/>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Image result for FFAR  logo">
            <a:extLst>
              <a:ext uri="{FF2B5EF4-FFF2-40B4-BE49-F238E27FC236}">
                <a16:creationId xmlns:a16="http://schemas.microsoft.com/office/drawing/2014/main" id="{67470E58-92AB-4240-A782-D1663C5E61E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34880" y="1452885"/>
            <a:ext cx="1967429" cy="853948"/>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Related image">
            <a:extLst>
              <a:ext uri="{FF2B5EF4-FFF2-40B4-BE49-F238E27FC236}">
                <a16:creationId xmlns:a16="http://schemas.microsoft.com/office/drawing/2014/main" id="{025FABB9-E292-4072-8AF6-4E238019185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57733" y="3755925"/>
            <a:ext cx="2455199" cy="1504523"/>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descr="Related image">
            <a:extLst>
              <a:ext uri="{FF2B5EF4-FFF2-40B4-BE49-F238E27FC236}">
                <a16:creationId xmlns:a16="http://schemas.microsoft.com/office/drawing/2014/main" id="{AF7323C6-C7D2-4E47-9CBD-EEAE517AF6BA}"/>
              </a:ext>
            </a:extLst>
          </p:cNvPr>
          <p:cNvPicPr>
            <a:picLocks noChangeAspect="1" noChangeArrowheads="1"/>
          </p:cNvPicPr>
          <p:nvPr/>
        </p:nvPicPr>
        <p:blipFill>
          <a:blip r:embed="rId9">
            <a:clrChange>
              <a:clrFrom>
                <a:srgbClr val="EFEFEF"/>
              </a:clrFrom>
              <a:clrTo>
                <a:srgbClr val="EFEFEF">
                  <a:alpha val="0"/>
                </a:srgbClr>
              </a:clrTo>
            </a:clrChange>
            <a:extLst>
              <a:ext uri="{28A0092B-C50C-407E-A947-70E740481C1C}">
                <a14:useLocalDpi xmlns:a14="http://schemas.microsoft.com/office/drawing/2010/main" val="0"/>
              </a:ext>
            </a:extLst>
          </a:blip>
          <a:srcRect/>
          <a:stretch>
            <a:fillRect/>
          </a:stretch>
        </p:blipFill>
        <p:spPr bwMode="auto">
          <a:xfrm>
            <a:off x="1022740" y="1672600"/>
            <a:ext cx="2526264" cy="638077"/>
          </a:xfrm>
          <a:prstGeom prst="rect">
            <a:avLst/>
          </a:prstGeom>
          <a:noFill/>
          <a:extLst>
            <a:ext uri="{909E8E84-426E-40DD-AFC4-6F175D3DCCD1}">
              <a14:hiddenFill xmlns:a14="http://schemas.microsoft.com/office/drawing/2010/main">
                <a:solidFill>
                  <a:srgbClr val="FFFFFF"/>
                </a:solidFill>
              </a14:hiddenFill>
            </a:ext>
          </a:extLst>
        </p:spPr>
      </p:pic>
      <p:pic>
        <p:nvPicPr>
          <p:cNvPr id="1048" name="Picture 24" descr="Related image">
            <a:extLst>
              <a:ext uri="{FF2B5EF4-FFF2-40B4-BE49-F238E27FC236}">
                <a16:creationId xmlns:a16="http://schemas.microsoft.com/office/drawing/2014/main" id="{0C0117F2-B3D1-4A1B-8FCA-9BE23D94141A}"/>
              </a:ext>
            </a:extLst>
          </p:cNvPr>
          <p:cNvPicPr>
            <a:picLocks noChangeAspect="1" noChangeArrowheads="1"/>
          </p:cNvPicPr>
          <p:nvPr/>
        </p:nvPicPr>
        <p:blipFill>
          <a:blip r:embed="rId10">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208878" y="1647375"/>
            <a:ext cx="1572578" cy="994198"/>
          </a:xfrm>
          <a:prstGeom prst="rect">
            <a:avLst/>
          </a:prstGeom>
          <a:noFill/>
          <a:extLst>
            <a:ext uri="{909E8E84-426E-40DD-AFC4-6F175D3DCCD1}">
              <a14:hiddenFill xmlns:a14="http://schemas.microsoft.com/office/drawing/2010/main">
                <a:solidFill>
                  <a:srgbClr val="FFFFFF"/>
                </a:solidFill>
              </a14:hiddenFill>
            </a:ext>
          </a:extLst>
        </p:spPr>
      </p:pic>
      <p:pic>
        <p:nvPicPr>
          <p:cNvPr id="1050" name="Picture 26" descr="Image result for sustainable environmental consultants logo">
            <a:extLst>
              <a:ext uri="{FF2B5EF4-FFF2-40B4-BE49-F238E27FC236}">
                <a16:creationId xmlns:a16="http://schemas.microsoft.com/office/drawing/2014/main" id="{16D3C553-FCDE-4310-AA55-B357F2912102}"/>
              </a:ext>
            </a:extLst>
          </p:cNvPr>
          <p:cNvPicPr>
            <a:picLocks noChangeAspect="1" noChangeArrowheads="1"/>
          </p:cNvPicPr>
          <p:nvPr/>
        </p:nvPicPr>
        <p:blipFill>
          <a:blip r:embed="rId11">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8219" y="5732648"/>
            <a:ext cx="2085769" cy="614647"/>
          </a:xfrm>
          <a:prstGeom prst="rect">
            <a:avLst/>
          </a:prstGeom>
          <a:noFill/>
          <a:extLst>
            <a:ext uri="{909E8E84-426E-40DD-AFC4-6F175D3DCCD1}">
              <a14:hiddenFill xmlns:a14="http://schemas.microsoft.com/office/drawing/2010/main">
                <a:solidFill>
                  <a:srgbClr val="FFFFFF"/>
                </a:solidFill>
              </a14:hiddenFill>
            </a:ext>
          </a:extLst>
        </p:spPr>
      </p:pic>
      <p:pic>
        <p:nvPicPr>
          <p:cNvPr id="1052" name="Picture 28" descr="Image result for maiagrazing logo">
            <a:extLst>
              <a:ext uri="{FF2B5EF4-FFF2-40B4-BE49-F238E27FC236}">
                <a16:creationId xmlns:a16="http://schemas.microsoft.com/office/drawing/2014/main" id="{D22BFD08-23A1-4807-A98A-8C791CFC23A1}"/>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264326" y="5679297"/>
            <a:ext cx="1739485" cy="667998"/>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Colorado Water Quality Monitoring Council CWQMC logo">
            <a:extLst>
              <a:ext uri="{FF2B5EF4-FFF2-40B4-BE49-F238E27FC236}">
                <a16:creationId xmlns:a16="http://schemas.microsoft.com/office/drawing/2014/main" id="{DC6C848F-9A5D-41D7-88E5-78EE7D48EF92}"/>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0330842" y="1522709"/>
            <a:ext cx="885535" cy="111134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Related image">
            <a:extLst>
              <a:ext uri="{FF2B5EF4-FFF2-40B4-BE49-F238E27FC236}">
                <a16:creationId xmlns:a16="http://schemas.microsoft.com/office/drawing/2014/main" id="{E6BBFF51-A0BA-4F80-BD75-BCA890883E2B}"/>
              </a:ext>
            </a:extLst>
          </p:cNvPr>
          <p:cNvPicPr>
            <a:picLocks noChangeAspect="1" noChangeArrowheads="1"/>
          </p:cNvPicPr>
          <p:nvPr/>
        </p:nvPicPr>
        <p:blipFill>
          <a:blip r:embed="rId1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480985" y="2821181"/>
            <a:ext cx="1462781" cy="671013"/>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result for Ducks Unlimited  logo">
            <a:extLst>
              <a:ext uri="{FF2B5EF4-FFF2-40B4-BE49-F238E27FC236}">
                <a16:creationId xmlns:a16="http://schemas.microsoft.com/office/drawing/2014/main" id="{0D1B2448-BC25-4891-855F-09E96DB27684}"/>
              </a:ext>
            </a:extLst>
          </p:cNvPr>
          <p:cNvPicPr>
            <a:picLocks noChangeAspect="1" noChangeArrowheads="1"/>
          </p:cNvPicPr>
          <p:nvPr/>
        </p:nvPicPr>
        <p:blipFill>
          <a:blip r:embed="rId1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873969" y="4111298"/>
            <a:ext cx="1185863" cy="962025"/>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Image result for Colorado Department of Transportation   logo">
            <a:extLst>
              <a:ext uri="{FF2B5EF4-FFF2-40B4-BE49-F238E27FC236}">
                <a16:creationId xmlns:a16="http://schemas.microsoft.com/office/drawing/2014/main" id="{435D39B5-5D41-4EDF-98E8-494067E0B53A}"/>
              </a:ext>
            </a:extLst>
          </p:cNvPr>
          <p:cNvPicPr>
            <a:picLocks noChangeAspect="1" noChangeArrowheads="1"/>
          </p:cNvPicPr>
          <p:nvPr/>
        </p:nvPicPr>
        <p:blipFill>
          <a:blip r:embed="rId1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208040" y="5260448"/>
            <a:ext cx="2115655" cy="583288"/>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Image result for North Front Range Water Quality Planning Association logo">
            <a:extLst>
              <a:ext uri="{FF2B5EF4-FFF2-40B4-BE49-F238E27FC236}">
                <a16:creationId xmlns:a16="http://schemas.microsoft.com/office/drawing/2014/main" id="{575C229B-6F2C-4B8E-867A-51A16FED7246}"/>
              </a:ext>
            </a:extLst>
          </p:cNvPr>
          <p:cNvPicPr>
            <a:picLocks noChangeAspect="1" noChangeArrowheads="1"/>
          </p:cNvPicPr>
          <p:nvPr/>
        </p:nvPicPr>
        <p:blipFill>
          <a:blip r:embed="rId1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567905" y="5260448"/>
            <a:ext cx="791337" cy="801983"/>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Image result for North Front Range Water Quality Planning Association logo">
            <a:extLst>
              <a:ext uri="{FF2B5EF4-FFF2-40B4-BE49-F238E27FC236}">
                <a16:creationId xmlns:a16="http://schemas.microsoft.com/office/drawing/2014/main" id="{5CBB5D1E-CB5C-4392-B36C-4D656A7C5E35}"/>
              </a:ext>
            </a:extLst>
          </p:cNvPr>
          <p:cNvPicPr>
            <a:picLocks noChangeAspect="1" noChangeArrowheads="1"/>
          </p:cNvPicPr>
          <p:nvPr/>
        </p:nvPicPr>
        <p:blipFill>
          <a:blip r:embed="rId1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422971" y="5195633"/>
            <a:ext cx="1952625" cy="976313"/>
          </a:xfrm>
          <a:prstGeom prst="rect">
            <a:avLst/>
          </a:prstGeom>
          <a:noFill/>
          <a:extLst>
            <a:ext uri="{909E8E84-426E-40DD-AFC4-6F175D3DCCD1}">
              <a14:hiddenFill xmlns:a14="http://schemas.microsoft.com/office/drawing/2010/main">
                <a:solidFill>
                  <a:srgbClr val="FFFFFF"/>
                </a:solidFill>
              </a14:hiddenFill>
            </a:ext>
          </a:extLst>
        </p:spPr>
      </p:pic>
      <p:pic>
        <p:nvPicPr>
          <p:cNvPr id="2062" name="Picture 14" descr="Image result for Colorado Water Conservation Board logo">
            <a:extLst>
              <a:ext uri="{FF2B5EF4-FFF2-40B4-BE49-F238E27FC236}">
                <a16:creationId xmlns:a16="http://schemas.microsoft.com/office/drawing/2014/main" id="{AF662517-2780-4FAB-AA12-070CA0F4C18D}"/>
              </a:ext>
            </a:extLst>
          </p:cNvPr>
          <p:cNvPicPr>
            <a:picLocks noChangeAspect="1" noChangeArrowheads="1"/>
          </p:cNvPicPr>
          <p:nvPr/>
        </p:nvPicPr>
        <p:blipFill rotWithShape="1">
          <a:blip r:embed="rId19">
            <a:clrChange>
              <a:clrFrom>
                <a:srgbClr val="FFFFFF"/>
              </a:clrFrom>
              <a:clrTo>
                <a:srgbClr val="FFFFFF">
                  <a:alpha val="0"/>
                </a:srgbClr>
              </a:clrTo>
            </a:clrChange>
            <a:extLst>
              <a:ext uri="{28A0092B-C50C-407E-A947-70E740481C1C}">
                <a14:useLocalDpi xmlns:a14="http://schemas.microsoft.com/office/drawing/2010/main" val="0"/>
              </a:ext>
            </a:extLst>
          </a:blip>
          <a:srcRect b="33675"/>
          <a:stretch/>
        </p:blipFill>
        <p:spPr bwMode="auto">
          <a:xfrm>
            <a:off x="7936693" y="2109036"/>
            <a:ext cx="1687246" cy="648678"/>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Image result for iaea logo">
            <a:extLst>
              <a:ext uri="{FF2B5EF4-FFF2-40B4-BE49-F238E27FC236}">
                <a16:creationId xmlns:a16="http://schemas.microsoft.com/office/drawing/2014/main" id="{B9521BEC-67CA-4B29-8D24-4E377DB47DD7}"/>
              </a:ext>
            </a:extLst>
          </p:cNvPr>
          <p:cNvPicPr>
            <a:picLocks noChangeAspect="1" noChangeArrowheads="1"/>
          </p:cNvPicPr>
          <p:nvPr/>
        </p:nvPicPr>
        <p:blipFill>
          <a:blip r:embed="rId20">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275379" y="3454183"/>
            <a:ext cx="1687246" cy="5380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77440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064295-D501-4A76-ACB7-051721596883}"/>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9D083778-6FD6-43F9-A397-E07A45BD362A}"/>
              </a:ext>
            </a:extLst>
          </p:cNvPr>
          <p:cNvSpPr>
            <a:spLocks noGrp="1"/>
          </p:cNvSpPr>
          <p:nvPr>
            <p:ph sz="quarter" idx="13"/>
          </p:nvPr>
        </p:nvSpPr>
        <p:spPr>
          <a:xfrm>
            <a:off x="1600200" y="2560320"/>
            <a:ext cx="8385048" cy="3977640"/>
          </a:xfrm>
        </p:spPr>
        <p:txBody>
          <a:bodyPr/>
          <a:lstStyle/>
          <a:p>
            <a:r>
              <a:rPr lang="en-US" dirty="0"/>
              <a:t>Modeling-as-a-Service</a:t>
            </a:r>
          </a:p>
          <a:p>
            <a:r>
              <a:rPr lang="en-US" dirty="0"/>
              <a:t>Features, Architecture and Implementation at CSU</a:t>
            </a:r>
          </a:p>
          <a:p>
            <a:r>
              <a:rPr lang="en-US" dirty="0"/>
              <a:t>Application Lifecycle Management</a:t>
            </a:r>
          </a:p>
          <a:p>
            <a:r>
              <a:rPr lang="en-US" dirty="0"/>
              <a:t>Applications</a:t>
            </a:r>
          </a:p>
          <a:p>
            <a:pPr marL="0" indent="0">
              <a:buNone/>
            </a:pPr>
            <a:endParaRPr lang="en-US" dirty="0"/>
          </a:p>
        </p:txBody>
      </p:sp>
    </p:spTree>
    <p:extLst>
      <p:ext uri="{BB962C8B-B14F-4D97-AF65-F5344CB8AC3E}">
        <p14:creationId xmlns:p14="http://schemas.microsoft.com/office/powerpoint/2010/main" val="41802316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D84D14E3-41A9-467E-980A-3327136F7993}"/>
              </a:ext>
            </a:extLst>
          </p:cNvPr>
          <p:cNvSpPr>
            <a:spLocks noGrp="1"/>
          </p:cNvSpPr>
          <p:nvPr>
            <p:ph idx="1"/>
          </p:nvPr>
        </p:nvSpPr>
        <p:spPr>
          <a:xfrm>
            <a:off x="604434" y="1632786"/>
            <a:ext cx="4208865" cy="4572752"/>
          </a:xfrm>
        </p:spPr>
        <p:txBody>
          <a:bodyPr>
            <a:normAutofit fontScale="92500" lnSpcReduction="10000"/>
          </a:bodyPr>
          <a:lstStyle/>
          <a:p>
            <a:pPr>
              <a:lnSpc>
                <a:spcPct val="110000"/>
              </a:lnSpc>
            </a:pPr>
            <a:r>
              <a:rPr lang="en-US" dirty="0">
                <a:solidFill>
                  <a:srgbClr val="D24726"/>
                </a:solidFill>
                <a:latin typeface="Segoe UI Semibold" panose="020B0702040204020203" pitchFamily="34" charset="0"/>
                <a:cs typeface="Segoe UI Semibold" panose="020B0702040204020203" pitchFamily="34" charset="0"/>
              </a:rPr>
              <a:t>Purpose</a:t>
            </a:r>
            <a:br>
              <a:rPr lang="en-US" dirty="0"/>
            </a:br>
            <a:br>
              <a:rPr lang="en-US" dirty="0"/>
            </a:br>
            <a:r>
              <a:rPr lang="en-US" dirty="0"/>
              <a:t>Resource Assessment Tool to estimate wind and water erosion, soil condition trend, farming operation fuel consumption, and PM10 particulates at the field scale.</a:t>
            </a:r>
          </a:p>
          <a:p>
            <a:pPr>
              <a:buNone/>
            </a:pPr>
            <a:endParaRPr lang="en-US" dirty="0"/>
          </a:p>
          <a:p>
            <a:pPr>
              <a:spcBef>
                <a:spcPts val="0"/>
              </a:spcBef>
            </a:pPr>
            <a:r>
              <a:rPr lang="en-US" dirty="0">
                <a:solidFill>
                  <a:srgbClr val="D24726"/>
                </a:solidFill>
                <a:latin typeface="Segoe UI Semibold" panose="020B0702040204020203" pitchFamily="34" charset="0"/>
                <a:cs typeface="Segoe UI Semibold" panose="020B0702040204020203" pitchFamily="34" charset="0"/>
              </a:rPr>
              <a:t>CSIP Services</a:t>
            </a:r>
          </a:p>
          <a:p>
            <a:pPr>
              <a:lnSpc>
                <a:spcPct val="100000"/>
              </a:lnSpc>
              <a:spcBef>
                <a:spcPts val="0"/>
              </a:spcBef>
              <a:spcAft>
                <a:spcPts val="600"/>
              </a:spcAft>
              <a:buNone/>
            </a:pPr>
            <a:r>
              <a:rPr lang="en-US" spc="-1" dirty="0" err="1">
                <a:solidFill>
                  <a:srgbClr val="000000"/>
                </a:solidFill>
                <a:ea typeface="DejaVu Sans"/>
              </a:rPr>
              <a:t>csip-wepp</a:t>
            </a:r>
            <a:r>
              <a:rPr lang="en-US" spc="-1" dirty="0">
                <a:solidFill>
                  <a:srgbClr val="000000"/>
                </a:solidFill>
                <a:ea typeface="DejaVu Sans"/>
              </a:rPr>
              <a:t>:  Water Erosion Prediction Project model </a:t>
            </a:r>
          </a:p>
          <a:p>
            <a:pPr>
              <a:lnSpc>
                <a:spcPct val="100000"/>
              </a:lnSpc>
              <a:spcBef>
                <a:spcPts val="0"/>
              </a:spcBef>
              <a:spcAft>
                <a:spcPts val="600"/>
              </a:spcAft>
              <a:buNone/>
            </a:pPr>
            <a:r>
              <a:rPr lang="en-US" spc="-1" dirty="0" err="1">
                <a:solidFill>
                  <a:srgbClr val="000000"/>
                </a:solidFill>
                <a:ea typeface="DejaVu Sans"/>
              </a:rPr>
              <a:t>csip-weps</a:t>
            </a:r>
            <a:r>
              <a:rPr lang="en-US" spc="-1" dirty="0">
                <a:solidFill>
                  <a:srgbClr val="000000"/>
                </a:solidFill>
                <a:ea typeface="DejaVu Sans"/>
              </a:rPr>
              <a:t>:  Wind Erosion Prediction System model</a:t>
            </a:r>
          </a:p>
          <a:p>
            <a:pPr>
              <a:lnSpc>
                <a:spcPct val="100000"/>
              </a:lnSpc>
              <a:spcBef>
                <a:spcPts val="0"/>
              </a:spcBef>
              <a:spcAft>
                <a:spcPts val="600"/>
              </a:spcAft>
              <a:buNone/>
            </a:pPr>
            <a:r>
              <a:rPr lang="en-US" spc="-1" dirty="0">
                <a:solidFill>
                  <a:srgbClr val="000000"/>
                </a:solidFill>
                <a:ea typeface="DejaVu Sans"/>
              </a:rPr>
              <a:t>csip-rusle2:  Revised Universal Soil Loss Equation model</a:t>
            </a:r>
          </a:p>
          <a:p>
            <a:pPr>
              <a:lnSpc>
                <a:spcPct val="100000"/>
              </a:lnSpc>
              <a:spcBef>
                <a:spcPts val="0"/>
              </a:spcBef>
              <a:spcAft>
                <a:spcPts val="600"/>
              </a:spcAft>
              <a:buNone/>
            </a:pPr>
            <a:r>
              <a:rPr lang="en-US" spc="-1" dirty="0" err="1">
                <a:solidFill>
                  <a:srgbClr val="000000"/>
                </a:solidFill>
                <a:ea typeface="DejaVu Sans"/>
              </a:rPr>
              <a:t>csip</a:t>
            </a:r>
            <a:r>
              <a:rPr lang="en-US" spc="-1" dirty="0">
                <a:solidFill>
                  <a:srgbClr val="000000"/>
                </a:solidFill>
                <a:ea typeface="DejaVu Sans"/>
              </a:rPr>
              <a:t>-sci:  compute Soil Conditioning Index </a:t>
            </a:r>
          </a:p>
          <a:p>
            <a:pPr>
              <a:lnSpc>
                <a:spcPct val="100000"/>
              </a:lnSpc>
              <a:spcBef>
                <a:spcPts val="0"/>
              </a:spcBef>
              <a:spcAft>
                <a:spcPts val="600"/>
              </a:spcAft>
              <a:buNone/>
            </a:pPr>
            <a:r>
              <a:rPr lang="en-US" spc="-1" dirty="0" err="1">
                <a:solidFill>
                  <a:srgbClr val="000000"/>
                </a:solidFill>
                <a:ea typeface="DejaVu Sans"/>
              </a:rPr>
              <a:t>csip</a:t>
            </a:r>
            <a:r>
              <a:rPr lang="en-US" spc="-1" dirty="0">
                <a:solidFill>
                  <a:srgbClr val="000000"/>
                </a:solidFill>
                <a:ea typeface="DejaVu Sans"/>
              </a:rPr>
              <a:t>-stir:  compute Soil Tillage Intensity Rating</a:t>
            </a:r>
          </a:p>
          <a:p>
            <a:pPr>
              <a:lnSpc>
                <a:spcPct val="100000"/>
              </a:lnSpc>
              <a:spcBef>
                <a:spcPts val="0"/>
              </a:spcBef>
              <a:spcAft>
                <a:spcPts val="600"/>
              </a:spcAft>
              <a:buNone/>
            </a:pPr>
            <a:r>
              <a:rPr lang="en-US" spc="-1" dirty="0" err="1">
                <a:solidFill>
                  <a:srgbClr val="000000"/>
                </a:solidFill>
                <a:ea typeface="DejaVu Sans"/>
              </a:rPr>
              <a:t>csip</a:t>
            </a:r>
            <a:r>
              <a:rPr lang="en-US" spc="-1" dirty="0">
                <a:solidFill>
                  <a:srgbClr val="000000"/>
                </a:solidFill>
                <a:ea typeface="DejaVu Sans"/>
              </a:rPr>
              <a:t>-soils:  fetch soil data for UI display and model inputs</a:t>
            </a:r>
          </a:p>
          <a:p>
            <a:pPr>
              <a:lnSpc>
                <a:spcPct val="100000"/>
              </a:lnSpc>
              <a:spcBef>
                <a:spcPts val="0"/>
              </a:spcBef>
              <a:spcAft>
                <a:spcPts val="600"/>
              </a:spcAft>
              <a:buNone/>
            </a:pPr>
            <a:r>
              <a:rPr lang="en-US" spc="-1" dirty="0" err="1">
                <a:solidFill>
                  <a:srgbClr val="000000"/>
                </a:solidFill>
                <a:ea typeface="DejaVu Sans"/>
              </a:rPr>
              <a:t>csip</a:t>
            </a:r>
            <a:r>
              <a:rPr lang="en-US" spc="-1" dirty="0">
                <a:solidFill>
                  <a:srgbClr val="000000"/>
                </a:solidFill>
                <a:ea typeface="DejaVu Sans"/>
              </a:rPr>
              <a:t>-climate:  fetch climate data for UI display and model input</a:t>
            </a:r>
          </a:p>
          <a:p>
            <a:pPr marL="218758" lvl="1">
              <a:spcBef>
                <a:spcPts val="0"/>
              </a:spcBef>
              <a:spcAft>
                <a:spcPts val="600"/>
              </a:spcAft>
              <a:buNone/>
            </a:pPr>
            <a:r>
              <a:rPr lang="en-US" spc="-1" dirty="0" err="1">
                <a:solidFill>
                  <a:srgbClr val="000000"/>
                </a:solidFill>
                <a:ea typeface="DejaVu Sans"/>
              </a:rPr>
              <a:t>Cligen</a:t>
            </a:r>
            <a:r>
              <a:rPr lang="en-US" spc="-1" dirty="0">
                <a:solidFill>
                  <a:srgbClr val="000000"/>
                </a:solidFill>
                <a:ea typeface="DejaVu Sans"/>
              </a:rPr>
              <a:t> – Climate Generation model</a:t>
            </a:r>
          </a:p>
          <a:p>
            <a:pPr lvl="1" indent="-174942">
              <a:spcBef>
                <a:spcPts val="0"/>
              </a:spcBef>
              <a:spcAft>
                <a:spcPts val="600"/>
              </a:spcAft>
              <a:buNone/>
            </a:pPr>
            <a:r>
              <a:rPr lang="en-US" spc="-1" dirty="0" err="1">
                <a:solidFill>
                  <a:srgbClr val="000000"/>
                </a:solidFill>
                <a:ea typeface="DejaVu Sans"/>
              </a:rPr>
              <a:t>Windgen</a:t>
            </a:r>
            <a:r>
              <a:rPr lang="en-US" spc="-1" dirty="0">
                <a:solidFill>
                  <a:srgbClr val="000000"/>
                </a:solidFill>
                <a:ea typeface="DejaVu Sans"/>
              </a:rPr>
              <a:t> – Wind Generation model</a:t>
            </a:r>
          </a:p>
          <a:p>
            <a:pPr indent="-174942">
              <a:spcBef>
                <a:spcPts val="0"/>
              </a:spcBef>
              <a:spcAft>
                <a:spcPts val="600"/>
              </a:spcAft>
              <a:buNone/>
            </a:pPr>
            <a:r>
              <a:rPr lang="en-US" spc="-1" dirty="0" err="1">
                <a:solidFill>
                  <a:srgbClr val="000000"/>
                </a:solidFill>
                <a:ea typeface="DejaVu Sans"/>
              </a:rPr>
              <a:t>csip-crlmod</a:t>
            </a:r>
            <a:r>
              <a:rPr lang="en-US" spc="-1" dirty="0">
                <a:solidFill>
                  <a:srgbClr val="000000"/>
                </a:solidFill>
                <a:ea typeface="DejaVu Sans"/>
              </a:rPr>
              <a:t>:  fetch crop rotation data for UI display and model input</a:t>
            </a:r>
            <a:br>
              <a:rPr lang="en-US" spc="-1" dirty="0"/>
            </a:br>
            <a:br>
              <a:rPr lang="en-US" spc="-1" dirty="0">
                <a:solidFill>
                  <a:srgbClr val="000000"/>
                </a:solidFill>
                <a:ea typeface="DejaVu Sans"/>
              </a:rPr>
            </a:br>
            <a:endParaRPr lang="en-US" dirty="0"/>
          </a:p>
        </p:txBody>
      </p:sp>
      <p:sp>
        <p:nvSpPr>
          <p:cNvPr id="4" name="Title 3">
            <a:extLst>
              <a:ext uri="{FF2B5EF4-FFF2-40B4-BE49-F238E27FC236}">
                <a16:creationId xmlns:a16="http://schemas.microsoft.com/office/drawing/2014/main" id="{00EB960C-288D-4803-B61D-844023FE076D}"/>
              </a:ext>
            </a:extLst>
          </p:cNvPr>
          <p:cNvSpPr>
            <a:spLocks noGrp="1"/>
          </p:cNvSpPr>
          <p:nvPr>
            <p:ph type="title"/>
          </p:nvPr>
        </p:nvSpPr>
        <p:spPr/>
        <p:txBody>
          <a:bodyPr/>
          <a:lstStyle/>
          <a:p>
            <a:r>
              <a:rPr lang="en-US" dirty="0"/>
              <a:t>Integrated Erosion Tool (NRCS)</a:t>
            </a:r>
          </a:p>
        </p:txBody>
      </p:sp>
      <p:pic>
        <p:nvPicPr>
          <p:cNvPr id="6" name="Picture 3">
            <a:extLst>
              <a:ext uri="{FF2B5EF4-FFF2-40B4-BE49-F238E27FC236}">
                <a16:creationId xmlns:a16="http://schemas.microsoft.com/office/drawing/2014/main" id="{0DFD0433-B505-40C8-83F4-3FB6F076657F}"/>
              </a:ext>
            </a:extLst>
          </p:cNvPr>
          <p:cNvPicPr/>
          <p:nvPr/>
        </p:nvPicPr>
        <p:blipFill rotWithShape="1">
          <a:blip r:embed="rId2"/>
          <a:srcRect r="17552"/>
          <a:stretch/>
        </p:blipFill>
        <p:spPr>
          <a:xfrm>
            <a:off x="5325910" y="1499437"/>
            <a:ext cx="6261656" cy="4572752"/>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926551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3649F6C-1A5E-4218-9E44-E954BC29AA7D}"/>
              </a:ext>
            </a:extLst>
          </p:cNvPr>
          <p:cNvSpPr>
            <a:spLocks noGrp="1"/>
          </p:cNvSpPr>
          <p:nvPr>
            <p:ph idx="1"/>
          </p:nvPr>
        </p:nvSpPr>
        <p:spPr>
          <a:xfrm>
            <a:off x="604434" y="1604211"/>
            <a:ext cx="3881841" cy="4572752"/>
          </a:xfrm>
        </p:spPr>
        <p:txBody>
          <a:bodyPr>
            <a:normAutofit lnSpcReduction="10000"/>
          </a:bodyPr>
          <a:lstStyle/>
          <a:p>
            <a:pPr>
              <a:lnSpc>
                <a:spcPct val="100000"/>
              </a:lnSpc>
            </a:pPr>
            <a:r>
              <a:rPr lang="en-US" spc="-1" dirty="0">
                <a:solidFill>
                  <a:srgbClr val="D24726"/>
                </a:solidFill>
                <a:latin typeface="Segoe UI Semibold" panose="020B0702040204020203" pitchFamily="34" charset="0"/>
                <a:ea typeface="DejaVu Sans"/>
                <a:cs typeface="Segoe UI Semibold" panose="020B0702040204020203" pitchFamily="34" charset="0"/>
              </a:rPr>
              <a:t>Purpose</a:t>
            </a:r>
          </a:p>
          <a:p>
            <a:pPr>
              <a:lnSpc>
                <a:spcPct val="100000"/>
              </a:lnSpc>
              <a:spcBef>
                <a:spcPts val="0"/>
              </a:spcBef>
              <a:spcAft>
                <a:spcPts val="600"/>
              </a:spcAft>
            </a:pPr>
            <a:r>
              <a:rPr lang="en-US" spc="-1" dirty="0">
                <a:solidFill>
                  <a:srgbClr val="000000"/>
                </a:solidFill>
                <a:ea typeface="DejaVu Sans"/>
              </a:rPr>
              <a:t>Assessment framework for farmers, </a:t>
            </a:r>
            <a:r>
              <a:rPr lang="en-US" dirty="0"/>
              <a:t>retailers, and suppliers</a:t>
            </a:r>
            <a:r>
              <a:rPr lang="en-US" spc="-1" dirty="0">
                <a:solidFill>
                  <a:srgbClr val="000000"/>
                </a:solidFill>
                <a:ea typeface="DejaVu Sans"/>
              </a:rPr>
              <a:t> to measure the environmental impacts of commodity crop production and identify opportunities for continuous improvement.  Soil Conservation, Soil Carbon, Greenhouse Gas, and Energy Use metrics rely on CSIP services.</a:t>
            </a:r>
          </a:p>
          <a:p>
            <a:pPr>
              <a:lnSpc>
                <a:spcPct val="100000"/>
              </a:lnSpc>
            </a:pPr>
            <a:endParaRPr lang="en-US" spc="-1" dirty="0">
              <a:solidFill>
                <a:srgbClr val="D24726"/>
              </a:solidFill>
              <a:latin typeface="Segoe UI Semibold" panose="020B0702040204020203" pitchFamily="34" charset="0"/>
              <a:ea typeface="DejaVu Sans"/>
              <a:cs typeface="Segoe UI Semibold" panose="020B0702040204020203" pitchFamily="34" charset="0"/>
            </a:endParaRPr>
          </a:p>
          <a:p>
            <a:pPr>
              <a:lnSpc>
                <a:spcPct val="100000"/>
              </a:lnSpc>
            </a:pPr>
            <a:r>
              <a:rPr lang="en-US" spc="-1" dirty="0">
                <a:solidFill>
                  <a:srgbClr val="D24726"/>
                </a:solidFill>
                <a:latin typeface="Segoe UI Semibold" panose="020B0702040204020203" pitchFamily="34" charset="0"/>
                <a:ea typeface="DejaVu Sans"/>
                <a:cs typeface="Segoe UI Semibold" panose="020B0702040204020203" pitchFamily="34" charset="0"/>
              </a:rPr>
              <a:t>CSIP Services</a:t>
            </a:r>
          </a:p>
          <a:p>
            <a:pPr>
              <a:lnSpc>
                <a:spcPct val="100000"/>
              </a:lnSpc>
              <a:spcBef>
                <a:spcPts val="0"/>
              </a:spcBef>
              <a:spcAft>
                <a:spcPts val="600"/>
              </a:spcAft>
              <a:buNone/>
            </a:pPr>
            <a:r>
              <a:rPr lang="en-US" spc="-1" dirty="0" err="1">
                <a:solidFill>
                  <a:srgbClr val="000000"/>
                </a:solidFill>
                <a:ea typeface="DejaVu Sans"/>
              </a:rPr>
              <a:t>csip-wepp</a:t>
            </a:r>
            <a:r>
              <a:rPr lang="en-US" spc="-1" dirty="0">
                <a:solidFill>
                  <a:srgbClr val="000000"/>
                </a:solidFill>
                <a:ea typeface="DejaVu Sans"/>
              </a:rPr>
              <a:t>:  Water Erosion Prediction Project model </a:t>
            </a:r>
          </a:p>
          <a:p>
            <a:pPr>
              <a:lnSpc>
                <a:spcPct val="100000"/>
              </a:lnSpc>
              <a:spcBef>
                <a:spcPts val="0"/>
              </a:spcBef>
              <a:spcAft>
                <a:spcPts val="600"/>
              </a:spcAft>
              <a:buNone/>
            </a:pPr>
            <a:r>
              <a:rPr lang="en-US" spc="-1" dirty="0" err="1">
                <a:solidFill>
                  <a:srgbClr val="000000"/>
                </a:solidFill>
                <a:ea typeface="DejaVu Sans"/>
              </a:rPr>
              <a:t>csip-weps</a:t>
            </a:r>
            <a:r>
              <a:rPr lang="en-US" spc="-1" dirty="0">
                <a:solidFill>
                  <a:srgbClr val="000000"/>
                </a:solidFill>
                <a:ea typeface="DejaVu Sans"/>
              </a:rPr>
              <a:t>:  Wind Erosion Prediction System model</a:t>
            </a:r>
          </a:p>
          <a:p>
            <a:pPr>
              <a:lnSpc>
                <a:spcPct val="100000"/>
              </a:lnSpc>
              <a:spcBef>
                <a:spcPts val="0"/>
              </a:spcBef>
              <a:spcAft>
                <a:spcPts val="600"/>
              </a:spcAft>
              <a:buNone/>
            </a:pPr>
            <a:r>
              <a:rPr lang="en-US" spc="-1" dirty="0" err="1">
                <a:solidFill>
                  <a:srgbClr val="000000"/>
                </a:solidFill>
                <a:ea typeface="DejaVu Sans"/>
              </a:rPr>
              <a:t>csip</a:t>
            </a:r>
            <a:r>
              <a:rPr lang="en-US" spc="-1" dirty="0">
                <a:solidFill>
                  <a:srgbClr val="000000"/>
                </a:solidFill>
                <a:ea typeface="DejaVu Sans"/>
              </a:rPr>
              <a:t>-sci:  compute Soil Conditioning Index </a:t>
            </a:r>
          </a:p>
          <a:p>
            <a:pPr>
              <a:lnSpc>
                <a:spcPct val="100000"/>
              </a:lnSpc>
              <a:spcBef>
                <a:spcPts val="0"/>
              </a:spcBef>
              <a:spcAft>
                <a:spcPts val="600"/>
              </a:spcAft>
              <a:buNone/>
            </a:pPr>
            <a:r>
              <a:rPr lang="en-US" spc="-1" dirty="0" err="1">
                <a:solidFill>
                  <a:srgbClr val="000000"/>
                </a:solidFill>
                <a:ea typeface="DejaVu Sans"/>
              </a:rPr>
              <a:t>csip</a:t>
            </a:r>
            <a:r>
              <a:rPr lang="en-US" spc="-1" dirty="0">
                <a:solidFill>
                  <a:srgbClr val="000000"/>
                </a:solidFill>
                <a:ea typeface="DejaVu Sans"/>
              </a:rPr>
              <a:t>-soils:  fetch soil data for UI display and model inputs</a:t>
            </a:r>
          </a:p>
          <a:p>
            <a:pPr>
              <a:lnSpc>
                <a:spcPct val="100000"/>
              </a:lnSpc>
              <a:spcBef>
                <a:spcPts val="0"/>
              </a:spcBef>
              <a:spcAft>
                <a:spcPts val="600"/>
              </a:spcAft>
              <a:buNone/>
            </a:pPr>
            <a:r>
              <a:rPr lang="en-US" spc="-1" dirty="0" err="1">
                <a:solidFill>
                  <a:srgbClr val="000000"/>
                </a:solidFill>
                <a:ea typeface="DejaVu Sans"/>
              </a:rPr>
              <a:t>csip</a:t>
            </a:r>
            <a:r>
              <a:rPr lang="en-US" spc="-1" dirty="0">
                <a:solidFill>
                  <a:srgbClr val="000000"/>
                </a:solidFill>
                <a:ea typeface="DejaVu Sans"/>
              </a:rPr>
              <a:t>-climate:  fetch climate data for model input</a:t>
            </a:r>
          </a:p>
          <a:p>
            <a:pPr marL="218758" lvl="1">
              <a:spcBef>
                <a:spcPts val="0"/>
              </a:spcBef>
              <a:spcAft>
                <a:spcPts val="600"/>
              </a:spcAft>
              <a:buNone/>
            </a:pPr>
            <a:r>
              <a:rPr lang="en-US" spc="-1" dirty="0" err="1">
                <a:solidFill>
                  <a:srgbClr val="000000"/>
                </a:solidFill>
                <a:ea typeface="DejaVu Sans"/>
              </a:rPr>
              <a:t>Cligen</a:t>
            </a:r>
            <a:r>
              <a:rPr lang="en-US" spc="-1" dirty="0">
                <a:solidFill>
                  <a:srgbClr val="000000"/>
                </a:solidFill>
                <a:ea typeface="DejaVu Sans"/>
              </a:rPr>
              <a:t> – Climate Generation model</a:t>
            </a:r>
          </a:p>
          <a:p>
            <a:pPr lvl="1" indent="-174942">
              <a:spcBef>
                <a:spcPts val="0"/>
              </a:spcBef>
              <a:spcAft>
                <a:spcPts val="600"/>
              </a:spcAft>
              <a:buNone/>
            </a:pPr>
            <a:r>
              <a:rPr lang="en-US" spc="-1" dirty="0" err="1">
                <a:solidFill>
                  <a:srgbClr val="000000"/>
                </a:solidFill>
                <a:ea typeface="DejaVu Sans"/>
              </a:rPr>
              <a:t>Windgen</a:t>
            </a:r>
            <a:r>
              <a:rPr lang="en-US" spc="-1" dirty="0">
                <a:solidFill>
                  <a:srgbClr val="000000"/>
                </a:solidFill>
                <a:ea typeface="DejaVu Sans"/>
              </a:rPr>
              <a:t> – Wind Generation model</a:t>
            </a:r>
          </a:p>
          <a:p>
            <a:pPr indent="-174942">
              <a:spcBef>
                <a:spcPts val="0"/>
              </a:spcBef>
              <a:spcAft>
                <a:spcPts val="600"/>
              </a:spcAft>
              <a:buNone/>
            </a:pPr>
            <a:r>
              <a:rPr lang="en-US" spc="-1" dirty="0" err="1">
                <a:solidFill>
                  <a:srgbClr val="000000"/>
                </a:solidFill>
                <a:ea typeface="DejaVu Sans"/>
              </a:rPr>
              <a:t>csip-crlmod</a:t>
            </a:r>
            <a:r>
              <a:rPr lang="en-US" spc="-1" dirty="0">
                <a:solidFill>
                  <a:srgbClr val="000000"/>
                </a:solidFill>
                <a:ea typeface="DejaVu Sans"/>
              </a:rPr>
              <a:t>:  fetch crop rotation data for UI display and model input</a:t>
            </a:r>
            <a:endParaRPr lang="en-US" spc="-1" dirty="0">
              <a:solidFill>
                <a:srgbClr val="D24726"/>
              </a:solidFill>
              <a:latin typeface="Segoe UI Semibold" panose="020B0702040204020203" pitchFamily="34" charset="0"/>
              <a:ea typeface="DejaVu Sans"/>
            </a:endParaRPr>
          </a:p>
          <a:p>
            <a:endParaRPr lang="en-US" spc="-1" dirty="0">
              <a:solidFill>
                <a:srgbClr val="000000"/>
              </a:solidFill>
              <a:ea typeface="DejaVu Sans"/>
            </a:endParaRPr>
          </a:p>
        </p:txBody>
      </p:sp>
      <p:sp>
        <p:nvSpPr>
          <p:cNvPr id="3" name="Title 2">
            <a:extLst>
              <a:ext uri="{FF2B5EF4-FFF2-40B4-BE49-F238E27FC236}">
                <a16:creationId xmlns:a16="http://schemas.microsoft.com/office/drawing/2014/main" id="{D926835C-7497-47EE-BD2D-9512682432F7}"/>
              </a:ext>
            </a:extLst>
          </p:cNvPr>
          <p:cNvSpPr>
            <a:spLocks noGrp="1"/>
          </p:cNvSpPr>
          <p:nvPr>
            <p:ph type="title"/>
          </p:nvPr>
        </p:nvSpPr>
        <p:spPr>
          <a:xfrm>
            <a:off x="604434" y="448628"/>
            <a:ext cx="10983132" cy="747763"/>
          </a:xfrm>
        </p:spPr>
        <p:txBody>
          <a:bodyPr/>
          <a:lstStyle/>
          <a:p>
            <a:r>
              <a:rPr lang="en-US" dirty="0" err="1"/>
              <a:t>Fieldprint</a:t>
            </a:r>
            <a:r>
              <a:rPr lang="en-US" dirty="0"/>
              <a:t> Platform 3.0 (Field-to-Market)</a:t>
            </a:r>
          </a:p>
        </p:txBody>
      </p:sp>
      <p:pic>
        <p:nvPicPr>
          <p:cNvPr id="6" name="Picture 5">
            <a:extLst>
              <a:ext uri="{FF2B5EF4-FFF2-40B4-BE49-F238E27FC236}">
                <a16:creationId xmlns:a16="http://schemas.microsoft.com/office/drawing/2014/main" id="{678BEEAA-D2CA-4DAA-9338-AA81AD61171C}"/>
              </a:ext>
            </a:extLst>
          </p:cNvPr>
          <p:cNvPicPr>
            <a:picLocks noChangeAspect="1"/>
          </p:cNvPicPr>
          <p:nvPr/>
        </p:nvPicPr>
        <p:blipFill rotWithShape="1">
          <a:blip r:embed="rId2"/>
          <a:srcRect t="7639"/>
          <a:stretch/>
        </p:blipFill>
        <p:spPr>
          <a:xfrm>
            <a:off x="5051585" y="1482823"/>
            <a:ext cx="6535981" cy="4774276"/>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2420607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C7A0919-9C3F-4722-97EA-F0FD7D3D77E2}"/>
              </a:ext>
            </a:extLst>
          </p:cNvPr>
          <p:cNvSpPr>
            <a:spLocks noGrp="1"/>
          </p:cNvSpPr>
          <p:nvPr>
            <p:ph idx="1"/>
          </p:nvPr>
        </p:nvSpPr>
        <p:spPr>
          <a:xfrm>
            <a:off x="604434" y="1604211"/>
            <a:ext cx="3938538" cy="4572752"/>
          </a:xfrm>
        </p:spPr>
        <p:txBody>
          <a:bodyPr/>
          <a:lstStyle/>
          <a:p>
            <a:r>
              <a:rPr lang="en-US" dirty="0">
                <a:solidFill>
                  <a:srgbClr val="D24726"/>
                </a:solidFill>
                <a:latin typeface="Segoe UI Semibold" panose="020B0702040204020203" pitchFamily="34" charset="0"/>
                <a:cs typeface="Segoe UI Semibold" panose="020B0702040204020203" pitchFamily="34" charset="0"/>
              </a:rPr>
              <a:t>Purpose</a:t>
            </a:r>
          </a:p>
          <a:p>
            <a:pPr>
              <a:spcBef>
                <a:spcPts val="0"/>
              </a:spcBef>
              <a:spcAft>
                <a:spcPts val="600"/>
              </a:spcAft>
            </a:pPr>
            <a:r>
              <a:rPr lang="en-US" dirty="0"/>
              <a:t>Community-enabled Lifecycle Analysis of Stormwater Infrastructure Costs (CLASIC) is a screening tool utilizing a lifecycle cost framework to support stormwater infrastructure decisions on extent and combinations of green, hybrid green-gray, and gray infrastructure practices.</a:t>
            </a:r>
          </a:p>
          <a:p>
            <a:pPr>
              <a:spcBef>
                <a:spcPts val="0"/>
              </a:spcBef>
              <a:spcAft>
                <a:spcPts val="600"/>
              </a:spcAft>
            </a:pPr>
            <a:r>
              <a:rPr lang="en-US" dirty="0"/>
              <a:t>Users can create scenarios of stormwater control measures including climate and land use projections to assess lifecycle costs, performance, and co-benefits associated with those scenarios.</a:t>
            </a:r>
          </a:p>
          <a:p>
            <a:endParaRPr lang="en-US" dirty="0"/>
          </a:p>
          <a:p>
            <a:pPr>
              <a:buNone/>
            </a:pPr>
            <a:r>
              <a:rPr lang="en-US" dirty="0">
                <a:solidFill>
                  <a:srgbClr val="D24726"/>
                </a:solidFill>
                <a:latin typeface="Segoe UI Semibold" panose="020B0702040204020203" pitchFamily="34" charset="0"/>
                <a:cs typeface="Segoe UI Semibold" panose="020B0702040204020203" pitchFamily="34" charset="0"/>
              </a:rPr>
              <a:t>CSIP – Services</a:t>
            </a:r>
          </a:p>
          <a:p>
            <a:pPr>
              <a:spcBef>
                <a:spcPts val="0"/>
              </a:spcBef>
              <a:spcAft>
                <a:spcPts val="600"/>
              </a:spcAft>
              <a:buNone/>
            </a:pPr>
            <a:r>
              <a:rPr lang="en-US" dirty="0" err="1"/>
              <a:t>csip-swmm</a:t>
            </a:r>
            <a:r>
              <a:rPr lang="en-US" dirty="0"/>
              <a:t>:  Storm Water Management Model</a:t>
            </a:r>
          </a:p>
          <a:p>
            <a:endParaRPr lang="en-US" dirty="0"/>
          </a:p>
          <a:p>
            <a:endParaRPr lang="en-US" dirty="0"/>
          </a:p>
        </p:txBody>
      </p:sp>
      <p:sp>
        <p:nvSpPr>
          <p:cNvPr id="3" name="Title 2">
            <a:extLst>
              <a:ext uri="{FF2B5EF4-FFF2-40B4-BE49-F238E27FC236}">
                <a16:creationId xmlns:a16="http://schemas.microsoft.com/office/drawing/2014/main" id="{7874EE3B-4F38-4BE7-9FC6-8605B6AF39E0}"/>
              </a:ext>
            </a:extLst>
          </p:cNvPr>
          <p:cNvSpPr>
            <a:spLocks noGrp="1"/>
          </p:cNvSpPr>
          <p:nvPr>
            <p:ph type="title"/>
          </p:nvPr>
        </p:nvSpPr>
        <p:spPr/>
        <p:txBody>
          <a:bodyPr>
            <a:normAutofit fontScale="90000"/>
          </a:bodyPr>
          <a:lstStyle/>
          <a:p>
            <a:r>
              <a:rPr lang="en-US" dirty="0"/>
              <a:t>Community-enabled Lifecycle Analysis of Stormwater Infrastructure Costs (EPA)</a:t>
            </a:r>
          </a:p>
        </p:txBody>
      </p:sp>
      <p:pic>
        <p:nvPicPr>
          <p:cNvPr id="7" name="Picture 6">
            <a:extLst>
              <a:ext uri="{FF2B5EF4-FFF2-40B4-BE49-F238E27FC236}">
                <a16:creationId xmlns:a16="http://schemas.microsoft.com/office/drawing/2014/main" id="{6D6B14F6-DBC3-4646-B23F-86740659C7C0}"/>
              </a:ext>
            </a:extLst>
          </p:cNvPr>
          <p:cNvPicPr>
            <a:picLocks noChangeAspect="1"/>
          </p:cNvPicPr>
          <p:nvPr/>
        </p:nvPicPr>
        <p:blipFill rotWithShape="1">
          <a:blip r:embed="rId2"/>
          <a:srcRect t="8779"/>
          <a:stretch/>
        </p:blipFill>
        <p:spPr>
          <a:xfrm>
            <a:off x="5216506" y="1604210"/>
            <a:ext cx="6371060" cy="4572753"/>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41302473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8CEB044-AD42-4239-A7E1-F73BF80D9376}"/>
              </a:ext>
            </a:extLst>
          </p:cNvPr>
          <p:cNvSpPr>
            <a:spLocks noGrp="1"/>
          </p:cNvSpPr>
          <p:nvPr>
            <p:ph idx="1"/>
          </p:nvPr>
        </p:nvSpPr>
        <p:spPr>
          <a:xfrm>
            <a:off x="604433" y="1610561"/>
            <a:ext cx="4081867" cy="4572752"/>
          </a:xfrm>
        </p:spPr>
        <p:txBody>
          <a:bodyPr>
            <a:normAutofit lnSpcReduction="10000"/>
          </a:bodyPr>
          <a:lstStyle/>
          <a:p>
            <a:r>
              <a:rPr lang="en-US" dirty="0">
                <a:solidFill>
                  <a:srgbClr val="D24726"/>
                </a:solidFill>
                <a:latin typeface="Segoe UI Semibold" panose="020B0702040204020203" pitchFamily="34" charset="0"/>
                <a:cs typeface="Segoe UI Semibold" panose="020B0702040204020203" pitchFamily="34" charset="0"/>
              </a:rPr>
              <a:t>Purpose</a:t>
            </a:r>
          </a:p>
          <a:p>
            <a:pPr>
              <a:spcBef>
                <a:spcPts val="0"/>
              </a:spcBef>
              <a:spcAft>
                <a:spcPts val="600"/>
              </a:spcAft>
            </a:pPr>
            <a:r>
              <a:rPr lang="en-US" dirty="0"/>
              <a:t>Delineating a watershed’s boundaries and a set of internal response elements or polygons with geospatial attribute tables is an essential part of generating input parameter sets for distributed hydrological models. </a:t>
            </a:r>
          </a:p>
          <a:p>
            <a:pPr>
              <a:spcBef>
                <a:spcPts val="0"/>
              </a:spcBef>
              <a:spcAft>
                <a:spcPts val="600"/>
              </a:spcAft>
            </a:pPr>
            <a:r>
              <a:rPr lang="en-US" dirty="0"/>
              <a:t>Cadel implements a generic methodology of such a delineation process and services workflow. The current version produces specific topology and routing input files for the Agricultural Ecosystem Services (</a:t>
            </a:r>
            <a:r>
              <a:rPr lang="en-US" dirty="0" err="1"/>
              <a:t>AgES</a:t>
            </a:r>
            <a:r>
              <a:rPr lang="en-US" dirty="0"/>
              <a:t>) distributed watershed model. Attributes assigned to each HRU include terrain attributes with optional soil, land use, and hydrogeologic identifiers provides as geospatial input layers.</a:t>
            </a:r>
          </a:p>
          <a:p>
            <a:r>
              <a:rPr lang="en-US" dirty="0">
                <a:solidFill>
                  <a:srgbClr val="D24726"/>
                </a:solidFill>
                <a:latin typeface="Segoe UI Semibold" panose="020B0702040204020203" pitchFamily="34" charset="0"/>
                <a:cs typeface="Segoe UI Semibold" panose="020B0702040204020203" pitchFamily="34" charset="0"/>
              </a:rPr>
              <a:t>CSIP services</a:t>
            </a:r>
          </a:p>
          <a:p>
            <a:pPr>
              <a:spcBef>
                <a:spcPts val="0"/>
              </a:spcBef>
              <a:spcAft>
                <a:spcPts val="600"/>
              </a:spcAft>
            </a:pPr>
            <a:r>
              <a:rPr lang="en-US" dirty="0" err="1"/>
              <a:t>csip</a:t>
            </a:r>
            <a:r>
              <a:rPr lang="en-US" dirty="0"/>
              <a:t>-watershed</a:t>
            </a:r>
          </a:p>
          <a:p>
            <a:pPr marL="218758" lvl="1">
              <a:spcBef>
                <a:spcPts val="0"/>
              </a:spcBef>
              <a:spcAft>
                <a:spcPts val="600"/>
              </a:spcAft>
            </a:pPr>
            <a:r>
              <a:rPr lang="en-US" dirty="0" err="1"/>
              <a:t>TauDEM</a:t>
            </a:r>
            <a:r>
              <a:rPr lang="en-US" dirty="0"/>
              <a:t> Method</a:t>
            </a:r>
          </a:p>
          <a:p>
            <a:pPr marL="402336" lvl="2">
              <a:lnSpc>
                <a:spcPct val="100000"/>
              </a:lnSpc>
              <a:spcBef>
                <a:spcPts val="0"/>
              </a:spcBef>
            </a:pPr>
            <a:r>
              <a:rPr lang="en-US" sz="1200" dirty="0"/>
              <a:t>Flow direction</a:t>
            </a:r>
          </a:p>
          <a:p>
            <a:pPr marL="402336" lvl="2">
              <a:lnSpc>
                <a:spcPct val="100000"/>
              </a:lnSpc>
              <a:spcBef>
                <a:spcPts val="0"/>
              </a:spcBef>
            </a:pPr>
            <a:r>
              <a:rPr lang="en-US" sz="1200" dirty="0"/>
              <a:t>Flow accumulation</a:t>
            </a:r>
          </a:p>
          <a:p>
            <a:pPr marL="402336" lvl="2">
              <a:lnSpc>
                <a:spcPct val="100000"/>
              </a:lnSpc>
              <a:spcBef>
                <a:spcPts val="0"/>
              </a:spcBef>
            </a:pPr>
            <a:r>
              <a:rPr lang="en-US" sz="1200" dirty="0"/>
              <a:t>Stream raster</a:t>
            </a:r>
          </a:p>
          <a:p>
            <a:pPr marL="402336" lvl="2">
              <a:lnSpc>
                <a:spcPct val="100000"/>
              </a:lnSpc>
              <a:spcBef>
                <a:spcPts val="0"/>
              </a:spcBef>
            </a:pPr>
            <a:r>
              <a:rPr lang="en-US" sz="1200" dirty="0"/>
              <a:t>Stream network</a:t>
            </a:r>
          </a:p>
          <a:p>
            <a:pPr marL="402336" lvl="2">
              <a:lnSpc>
                <a:spcPct val="100000"/>
              </a:lnSpc>
              <a:spcBef>
                <a:spcPts val="0"/>
              </a:spcBef>
            </a:pPr>
            <a:r>
              <a:rPr lang="en-US" sz="1200" dirty="0" err="1"/>
              <a:t>Peuker</a:t>
            </a:r>
            <a:r>
              <a:rPr lang="en-US" sz="1200" dirty="0"/>
              <a:t>-Douglas</a:t>
            </a:r>
          </a:p>
          <a:p>
            <a:pPr marL="402336" lvl="2">
              <a:lnSpc>
                <a:spcPct val="100000"/>
              </a:lnSpc>
              <a:spcBef>
                <a:spcPts val="0"/>
              </a:spcBef>
            </a:pPr>
            <a:r>
              <a:rPr lang="en-US" sz="1200" dirty="0"/>
              <a:t>Gage watershed</a:t>
            </a:r>
          </a:p>
          <a:p>
            <a:pPr marL="402336" lvl="2">
              <a:lnSpc>
                <a:spcPct val="100000"/>
              </a:lnSpc>
              <a:spcBef>
                <a:spcPts val="0"/>
              </a:spcBef>
            </a:pPr>
            <a:r>
              <a:rPr lang="en-US" sz="1200" dirty="0"/>
              <a:t>etc.</a:t>
            </a:r>
          </a:p>
          <a:p>
            <a:pPr marL="218758" lvl="1">
              <a:spcBef>
                <a:spcPts val="0"/>
              </a:spcBef>
              <a:spcAft>
                <a:spcPts val="600"/>
              </a:spcAft>
            </a:pPr>
            <a:endParaRPr lang="en-US" dirty="0"/>
          </a:p>
        </p:txBody>
      </p:sp>
      <p:sp>
        <p:nvSpPr>
          <p:cNvPr id="3" name="Title 2">
            <a:extLst>
              <a:ext uri="{FF2B5EF4-FFF2-40B4-BE49-F238E27FC236}">
                <a16:creationId xmlns:a16="http://schemas.microsoft.com/office/drawing/2014/main" id="{EF38D97E-7D01-456B-9574-0F2A929566E5}"/>
              </a:ext>
            </a:extLst>
          </p:cNvPr>
          <p:cNvSpPr>
            <a:spLocks noGrp="1"/>
          </p:cNvSpPr>
          <p:nvPr>
            <p:ph type="title"/>
          </p:nvPr>
        </p:nvSpPr>
        <p:spPr/>
        <p:txBody>
          <a:bodyPr/>
          <a:lstStyle/>
          <a:p>
            <a:r>
              <a:rPr lang="en-US" dirty="0"/>
              <a:t>Catchment Delineation - Cadel (ARS)</a:t>
            </a:r>
          </a:p>
        </p:txBody>
      </p:sp>
      <p:pic>
        <p:nvPicPr>
          <p:cNvPr id="3074" name="Picture 2" descr="https://alm.engr.colostate.edu/cb/displayDocument/Topology.jpg?raw=true&amp;doc_id=44607">
            <a:extLst>
              <a:ext uri="{FF2B5EF4-FFF2-40B4-BE49-F238E27FC236}">
                <a16:creationId xmlns:a16="http://schemas.microsoft.com/office/drawing/2014/main" id="{8A799CFE-839A-41A1-A174-20ADF8FECF2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396" t="10528" r="34124" b="4187"/>
          <a:stretch/>
        </p:blipFill>
        <p:spPr bwMode="auto">
          <a:xfrm>
            <a:off x="5124679" y="1610561"/>
            <a:ext cx="6462887" cy="4633093"/>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3075" name="Picture 3" descr="out">
            <a:extLst>
              <a:ext uri="{FF2B5EF4-FFF2-40B4-BE49-F238E27FC236}">
                <a16:creationId xmlns:a16="http://schemas.microsoft.com/office/drawing/2014/main" id="{470F47E2-EF83-4447-95D7-80200D9565E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57150" cy="95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29042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B461DA7-9F25-4F88-A19B-1FAA872A81BE}"/>
              </a:ext>
            </a:extLst>
          </p:cNvPr>
          <p:cNvSpPr>
            <a:spLocks noGrp="1"/>
          </p:cNvSpPr>
          <p:nvPr>
            <p:ph idx="1"/>
          </p:nvPr>
        </p:nvSpPr>
        <p:spPr>
          <a:xfrm>
            <a:off x="604433" y="1604211"/>
            <a:ext cx="4473753" cy="4572752"/>
          </a:xfrm>
        </p:spPr>
        <p:txBody>
          <a:bodyPr/>
          <a:lstStyle/>
          <a:p>
            <a:r>
              <a:rPr lang="en-US" dirty="0">
                <a:solidFill>
                  <a:srgbClr val="D24726"/>
                </a:solidFill>
                <a:latin typeface="Segoe UI Semibold" panose="020B0702040204020203" pitchFamily="34" charset="0"/>
                <a:cs typeface="Segoe UI Semibold" panose="020B0702040204020203" pitchFamily="34" charset="0"/>
              </a:rPr>
              <a:t>Purpose</a:t>
            </a:r>
          </a:p>
          <a:p>
            <a:pPr>
              <a:spcBef>
                <a:spcPts val="0"/>
              </a:spcBef>
              <a:spcAft>
                <a:spcPts val="600"/>
              </a:spcAft>
            </a:pPr>
            <a:r>
              <a:rPr lang="en-US" dirty="0"/>
              <a:t>Inform users on stocking rates, forage suitability groups, soils and many more aspects of grazing land management; more quickly and accurately calculate initial stocking rates.</a:t>
            </a:r>
          </a:p>
          <a:p>
            <a:pPr>
              <a:spcBef>
                <a:spcPts val="0"/>
              </a:spcBef>
              <a:spcAft>
                <a:spcPts val="600"/>
              </a:spcAft>
            </a:pPr>
            <a:r>
              <a:rPr lang="en-US" dirty="0"/>
              <a:t>Previously, this process would take numerous hours to complete due to data and information being spread out over many locations. However, with the workflows developed through GRAS, this process can now be easily completed in a few minutes, and stakeholders in the consulting process will have more time to focus on conversations around planning.</a:t>
            </a:r>
          </a:p>
          <a:p>
            <a:endParaRPr lang="en-US" dirty="0">
              <a:solidFill>
                <a:srgbClr val="D24726"/>
              </a:solidFill>
            </a:endParaRPr>
          </a:p>
          <a:p>
            <a:r>
              <a:rPr lang="en-US" dirty="0">
                <a:solidFill>
                  <a:srgbClr val="D24726"/>
                </a:solidFill>
                <a:latin typeface="Segoe UI Semibold" panose="020B0702040204020203" pitchFamily="34" charset="0"/>
                <a:cs typeface="Segoe UI Semibold" panose="020B0702040204020203" pitchFamily="34" charset="0"/>
              </a:rPr>
              <a:t>CSIP Services</a:t>
            </a:r>
          </a:p>
          <a:p>
            <a:pPr>
              <a:spcBef>
                <a:spcPts val="0"/>
              </a:spcBef>
              <a:spcAft>
                <a:spcPts val="600"/>
              </a:spcAft>
            </a:pPr>
            <a:r>
              <a:rPr lang="en-US" dirty="0" err="1"/>
              <a:t>csip-gras</a:t>
            </a:r>
            <a:r>
              <a:rPr lang="en-US" dirty="0"/>
              <a:t>:  </a:t>
            </a:r>
            <a:r>
              <a:rPr lang="en-US" dirty="0" err="1"/>
              <a:t>Grazingland</a:t>
            </a:r>
            <a:r>
              <a:rPr lang="en-US" dirty="0"/>
              <a:t> Analysis System </a:t>
            </a:r>
          </a:p>
          <a:p>
            <a:pPr marL="219456">
              <a:spcBef>
                <a:spcPts val="0"/>
              </a:spcBef>
              <a:spcAft>
                <a:spcPts val="600"/>
              </a:spcAft>
            </a:pPr>
            <a:r>
              <a:rPr lang="en-US" dirty="0"/>
              <a:t>Fetch Ecological Site Descriptions for area of interest</a:t>
            </a:r>
          </a:p>
          <a:p>
            <a:pPr marL="219456">
              <a:spcBef>
                <a:spcPts val="0"/>
              </a:spcBef>
              <a:spcAft>
                <a:spcPts val="600"/>
              </a:spcAft>
            </a:pPr>
            <a:r>
              <a:rPr lang="en-US" dirty="0"/>
              <a:t>Calculate reference forage production</a:t>
            </a:r>
          </a:p>
          <a:p>
            <a:pPr marL="219456">
              <a:spcBef>
                <a:spcPts val="0"/>
              </a:spcBef>
              <a:spcAft>
                <a:spcPts val="600"/>
              </a:spcAft>
            </a:pPr>
            <a:r>
              <a:rPr lang="en-US" dirty="0"/>
              <a:t>Compute Quick Stocking Rate</a:t>
            </a:r>
          </a:p>
          <a:p>
            <a:endParaRPr lang="en-US" dirty="0"/>
          </a:p>
          <a:p>
            <a:endParaRPr lang="en-US" dirty="0"/>
          </a:p>
        </p:txBody>
      </p:sp>
      <p:sp>
        <p:nvSpPr>
          <p:cNvPr id="3" name="Title 2">
            <a:extLst>
              <a:ext uri="{FF2B5EF4-FFF2-40B4-BE49-F238E27FC236}">
                <a16:creationId xmlns:a16="http://schemas.microsoft.com/office/drawing/2014/main" id="{53E17CFE-06DD-45C2-AA6A-1390D426A441}"/>
              </a:ext>
            </a:extLst>
          </p:cNvPr>
          <p:cNvSpPr>
            <a:spLocks noGrp="1"/>
          </p:cNvSpPr>
          <p:nvPr>
            <p:ph type="title"/>
          </p:nvPr>
        </p:nvSpPr>
        <p:spPr/>
        <p:txBody>
          <a:bodyPr>
            <a:normAutofit/>
          </a:bodyPr>
          <a:lstStyle/>
          <a:p>
            <a:r>
              <a:rPr lang="en-US" dirty="0"/>
              <a:t>Quick Stocking Rate Calculator  (Noble Research Institute)</a:t>
            </a:r>
          </a:p>
        </p:txBody>
      </p:sp>
      <p:pic>
        <p:nvPicPr>
          <p:cNvPr id="2051" name="Picture 3" descr="Figure 3.">
            <a:extLst>
              <a:ext uri="{FF2B5EF4-FFF2-40B4-BE49-F238E27FC236}">
                <a16:creationId xmlns:a16="http://schemas.microsoft.com/office/drawing/2014/main" id="{36C084B7-65DE-4456-86BD-5AC7AF52DDC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37743" y="1690839"/>
            <a:ext cx="6449823" cy="4272847"/>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82343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47149D7-8F07-4285-8B30-C86720ACBB0F}"/>
              </a:ext>
            </a:extLst>
          </p:cNvPr>
          <p:cNvSpPr>
            <a:spLocks noGrp="1"/>
          </p:cNvSpPr>
          <p:nvPr>
            <p:ph idx="1"/>
          </p:nvPr>
        </p:nvSpPr>
        <p:spPr>
          <a:xfrm>
            <a:off x="604434" y="1604211"/>
            <a:ext cx="4310466" cy="4572752"/>
          </a:xfrm>
        </p:spPr>
        <p:txBody>
          <a:bodyPr/>
          <a:lstStyle/>
          <a:p>
            <a:r>
              <a:rPr lang="en-US" dirty="0">
                <a:solidFill>
                  <a:srgbClr val="D24726"/>
                </a:solidFill>
                <a:latin typeface="Segoe UI Semibold" panose="020B0702040204020203" pitchFamily="34" charset="0"/>
                <a:cs typeface="Segoe UI Semibold" panose="020B0702040204020203" pitchFamily="34" charset="0"/>
              </a:rPr>
              <a:t>Purpose</a:t>
            </a:r>
          </a:p>
          <a:p>
            <a:pPr>
              <a:lnSpc>
                <a:spcPct val="100000"/>
              </a:lnSpc>
              <a:spcBef>
                <a:spcPts val="0"/>
              </a:spcBef>
              <a:spcAft>
                <a:spcPts val="600"/>
              </a:spcAft>
            </a:pPr>
            <a:r>
              <a:rPr lang="en-US" dirty="0"/>
              <a:t>The “Framework for Integrating Complex Uncertain Systems” (FICUS) is a computational framework to support federated models of complex uncertain systems and enable information support for multiple interconnected social, infrastructural, and environmental models. </a:t>
            </a:r>
          </a:p>
          <a:p>
            <a:pPr>
              <a:lnSpc>
                <a:spcPct val="100000"/>
              </a:lnSpc>
              <a:spcBef>
                <a:spcPts val="0"/>
              </a:spcBef>
              <a:spcAft>
                <a:spcPts val="600"/>
              </a:spcAft>
            </a:pPr>
            <a:r>
              <a:rPr lang="en-US" dirty="0"/>
              <a:t>FICUS research goals are to develop a neighborhood scale geo-temporal analysis tool quantifying data and application uncertainty and forecasting near future environmental, social, and infrastructural change.</a:t>
            </a:r>
          </a:p>
          <a:p>
            <a:endParaRPr lang="en-US" dirty="0"/>
          </a:p>
          <a:p>
            <a:pPr>
              <a:buNone/>
            </a:pPr>
            <a:r>
              <a:rPr lang="en-US" dirty="0">
                <a:solidFill>
                  <a:srgbClr val="D24726"/>
                </a:solidFill>
                <a:latin typeface="Segoe UI Semibold" panose="020B0702040204020203" pitchFamily="34" charset="0"/>
                <a:cs typeface="Segoe UI Semibold" panose="020B0702040204020203" pitchFamily="34" charset="0"/>
              </a:rPr>
              <a:t>CSIP Services</a:t>
            </a:r>
          </a:p>
          <a:p>
            <a:pPr>
              <a:spcBef>
                <a:spcPts val="0"/>
              </a:spcBef>
              <a:spcAft>
                <a:spcPts val="600"/>
              </a:spcAft>
              <a:buNone/>
            </a:pPr>
            <a:r>
              <a:rPr lang="en-US" dirty="0" err="1"/>
              <a:t>csip-transims</a:t>
            </a:r>
            <a:endParaRPr lang="en-US" dirty="0"/>
          </a:p>
          <a:p>
            <a:pPr>
              <a:spcBef>
                <a:spcPts val="0"/>
              </a:spcBef>
              <a:spcAft>
                <a:spcPts val="600"/>
              </a:spcAft>
              <a:buNone/>
            </a:pPr>
            <a:r>
              <a:rPr lang="en-US" dirty="0" err="1"/>
              <a:t>csip</a:t>
            </a:r>
            <a:r>
              <a:rPr lang="en-US" dirty="0"/>
              <a:t>-HISSA</a:t>
            </a:r>
          </a:p>
        </p:txBody>
      </p:sp>
      <p:sp>
        <p:nvSpPr>
          <p:cNvPr id="3" name="Title 2">
            <a:extLst>
              <a:ext uri="{FF2B5EF4-FFF2-40B4-BE49-F238E27FC236}">
                <a16:creationId xmlns:a16="http://schemas.microsoft.com/office/drawing/2014/main" id="{8009083F-9D31-4BB5-8B6E-985A49396025}"/>
              </a:ext>
            </a:extLst>
          </p:cNvPr>
          <p:cNvSpPr>
            <a:spLocks noGrp="1"/>
          </p:cNvSpPr>
          <p:nvPr>
            <p:ph type="title"/>
          </p:nvPr>
        </p:nvSpPr>
        <p:spPr/>
        <p:txBody>
          <a:bodyPr/>
          <a:lstStyle/>
          <a:p>
            <a:r>
              <a:rPr lang="en-US" dirty="0"/>
              <a:t>Framework for Integrating Complex Uncertain Systems FICUS (USACE)</a:t>
            </a:r>
          </a:p>
        </p:txBody>
      </p:sp>
      <p:pic>
        <p:nvPicPr>
          <p:cNvPr id="4" name="Picture 3">
            <a:extLst>
              <a:ext uri="{FF2B5EF4-FFF2-40B4-BE49-F238E27FC236}">
                <a16:creationId xmlns:a16="http://schemas.microsoft.com/office/drawing/2014/main" id="{5312794C-26B0-486A-AC27-A6559C64A9A0}"/>
              </a:ext>
            </a:extLst>
          </p:cNvPr>
          <p:cNvPicPr>
            <a:picLocks noChangeAspect="1"/>
          </p:cNvPicPr>
          <p:nvPr/>
        </p:nvPicPr>
        <p:blipFill rotWithShape="1">
          <a:blip r:embed="rId2"/>
          <a:srcRect t="8889"/>
          <a:stretch/>
        </p:blipFill>
        <p:spPr>
          <a:xfrm>
            <a:off x="5208739" y="1604211"/>
            <a:ext cx="6378827" cy="4572752"/>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9973791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07A38CC-64E4-4CAA-8772-D97F0EF7D9C4}"/>
              </a:ext>
            </a:extLst>
          </p:cNvPr>
          <p:cNvSpPr>
            <a:spLocks noGrp="1"/>
          </p:cNvSpPr>
          <p:nvPr>
            <p:ph idx="1"/>
          </p:nvPr>
        </p:nvSpPr>
        <p:spPr/>
        <p:txBody>
          <a:bodyPr/>
          <a:lstStyle/>
          <a:p>
            <a:endParaRPr lang="en-US"/>
          </a:p>
        </p:txBody>
      </p:sp>
      <p:sp>
        <p:nvSpPr>
          <p:cNvPr id="3" name="Title 2">
            <a:extLst>
              <a:ext uri="{FF2B5EF4-FFF2-40B4-BE49-F238E27FC236}">
                <a16:creationId xmlns:a16="http://schemas.microsoft.com/office/drawing/2014/main" id="{80401388-42A4-4606-A85C-0952568E631F}"/>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29203242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9F64404-A893-44C9-B7DA-0AFA967EAE68}"/>
              </a:ext>
            </a:extLst>
          </p:cNvPr>
          <p:cNvSpPr>
            <a:spLocks noGrp="1"/>
          </p:cNvSpPr>
          <p:nvPr>
            <p:ph idx="1"/>
          </p:nvPr>
        </p:nvSpPr>
        <p:spPr>
          <a:xfrm>
            <a:off x="1405468" y="2705100"/>
            <a:ext cx="9398000" cy="3454930"/>
          </a:xfrm>
        </p:spPr>
        <p:txBody>
          <a:bodyPr>
            <a:normAutofit/>
          </a:bodyPr>
          <a:lstStyle/>
          <a:p>
            <a:pPr>
              <a:lnSpc>
                <a:spcPct val="100000"/>
              </a:lnSpc>
              <a:buNone/>
            </a:pPr>
            <a:r>
              <a:rPr lang="en-US" sz="2800" i="1" dirty="0"/>
              <a:t>“CSIP is a scalable “</a:t>
            </a:r>
            <a:r>
              <a:rPr lang="en-US" sz="2800" i="1" dirty="0">
                <a:solidFill>
                  <a:srgbClr val="D24726"/>
                </a:solidFill>
              </a:rPr>
              <a:t>Model-as-a-Service</a:t>
            </a:r>
            <a:r>
              <a:rPr lang="en-US" sz="2800" i="1" dirty="0"/>
              <a:t>” Platform tailored for the delivery of model and data services within the environmental domain.”</a:t>
            </a:r>
          </a:p>
          <a:p>
            <a:pPr>
              <a:lnSpc>
                <a:spcPct val="100000"/>
              </a:lnSpc>
              <a:buSzPct val="100000"/>
              <a:buNone/>
            </a:pPr>
            <a:endParaRPr lang="en-US" sz="2800" dirty="0"/>
          </a:p>
          <a:p>
            <a:pPr>
              <a:lnSpc>
                <a:spcPct val="100000"/>
              </a:lnSpc>
            </a:pPr>
            <a:endParaRPr lang="en-US" sz="2800" dirty="0"/>
          </a:p>
        </p:txBody>
      </p:sp>
      <p:sp>
        <p:nvSpPr>
          <p:cNvPr id="3" name="Title 2">
            <a:extLst>
              <a:ext uri="{FF2B5EF4-FFF2-40B4-BE49-F238E27FC236}">
                <a16:creationId xmlns:a16="http://schemas.microsoft.com/office/drawing/2014/main" id="{ABFBBDE4-DE51-40BF-BFAC-E2FD3AD8AD5B}"/>
              </a:ext>
            </a:extLst>
          </p:cNvPr>
          <p:cNvSpPr>
            <a:spLocks noGrp="1"/>
          </p:cNvSpPr>
          <p:nvPr>
            <p:ph type="title"/>
          </p:nvPr>
        </p:nvSpPr>
        <p:spPr/>
        <p:txBody>
          <a:bodyPr/>
          <a:lstStyle/>
          <a:p>
            <a:r>
              <a:rPr lang="en-US" dirty="0"/>
              <a:t>What is CSIP?</a:t>
            </a:r>
          </a:p>
        </p:txBody>
      </p:sp>
    </p:spTree>
    <p:extLst>
      <p:ext uri="{BB962C8B-B14F-4D97-AF65-F5344CB8AC3E}">
        <p14:creationId xmlns:p14="http://schemas.microsoft.com/office/powerpoint/2010/main" val="995420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C086223-7CB4-4B11-85DE-777441EDA01B}"/>
              </a:ext>
            </a:extLst>
          </p:cNvPr>
          <p:cNvSpPr>
            <a:spLocks noGrp="1"/>
          </p:cNvSpPr>
          <p:nvPr>
            <p:ph idx="1"/>
          </p:nvPr>
        </p:nvSpPr>
        <p:spPr>
          <a:xfrm>
            <a:off x="1502229" y="1604211"/>
            <a:ext cx="10085335" cy="4572752"/>
          </a:xfrm>
        </p:spPr>
        <p:txBody>
          <a:bodyPr>
            <a:normAutofit/>
          </a:bodyPr>
          <a:lstStyle/>
          <a:p>
            <a:pPr marL="343080" indent="-342720">
              <a:lnSpc>
                <a:spcPct val="100000"/>
              </a:lnSpc>
              <a:spcBef>
                <a:spcPts val="641"/>
              </a:spcBef>
              <a:buClr>
                <a:srgbClr val="000000"/>
              </a:buClr>
              <a:buSzPct val="100000"/>
              <a:buFont typeface="Courier New" panose="02070309020205020404" pitchFamily="49" charset="0"/>
              <a:buChar char="o"/>
            </a:pPr>
            <a:r>
              <a:rPr lang="en-US" sz="1800" spc="-1" dirty="0">
                <a:solidFill>
                  <a:srgbClr val="000000"/>
                </a:solidFill>
                <a:ea typeface="宋体"/>
              </a:rPr>
              <a:t>Model Reuse and Repurpose</a:t>
            </a:r>
            <a:endParaRPr lang="en-US" sz="1800" spc="-1" dirty="0">
              <a:solidFill>
                <a:srgbClr val="000000"/>
              </a:solidFill>
            </a:endParaRPr>
          </a:p>
          <a:p>
            <a:pPr marL="343080" indent="-342720">
              <a:lnSpc>
                <a:spcPct val="100000"/>
              </a:lnSpc>
              <a:spcBef>
                <a:spcPts val="641"/>
              </a:spcBef>
              <a:buClr>
                <a:srgbClr val="000000"/>
              </a:buClr>
              <a:buSzPct val="100000"/>
              <a:buFont typeface="Courier New" panose="02070309020205020404" pitchFamily="49" charset="0"/>
              <a:buChar char="o"/>
            </a:pPr>
            <a:r>
              <a:rPr lang="en-US" sz="1800" spc="-1" dirty="0">
                <a:solidFill>
                  <a:srgbClr val="000000"/>
                </a:solidFill>
                <a:ea typeface="宋体"/>
              </a:rPr>
              <a:t>Model Deployment, Distribution, and Maintenance</a:t>
            </a:r>
            <a:endParaRPr lang="en-US" sz="1800" spc="-1" dirty="0">
              <a:solidFill>
                <a:srgbClr val="000000"/>
              </a:solidFill>
            </a:endParaRPr>
          </a:p>
          <a:p>
            <a:pPr marL="343080" indent="-342720">
              <a:lnSpc>
                <a:spcPct val="100000"/>
              </a:lnSpc>
              <a:spcBef>
                <a:spcPts val="641"/>
              </a:spcBef>
              <a:buClr>
                <a:srgbClr val="000000"/>
              </a:buClr>
              <a:buSzPct val="100000"/>
              <a:buFont typeface="Courier New" panose="02070309020205020404" pitchFamily="49" charset="0"/>
              <a:buChar char="o"/>
            </a:pPr>
            <a:r>
              <a:rPr lang="en-US" sz="1800" spc="-1" dirty="0">
                <a:solidFill>
                  <a:srgbClr val="000000"/>
                </a:solidFill>
                <a:ea typeface="宋体"/>
              </a:rPr>
              <a:t>Data Provisioning</a:t>
            </a:r>
            <a:endParaRPr lang="en-US" sz="1800" spc="-1" dirty="0">
              <a:solidFill>
                <a:srgbClr val="000000"/>
              </a:solidFill>
            </a:endParaRPr>
          </a:p>
          <a:p>
            <a:pPr marL="343080" indent="-342720">
              <a:lnSpc>
                <a:spcPct val="100000"/>
              </a:lnSpc>
              <a:spcBef>
                <a:spcPts val="641"/>
              </a:spcBef>
              <a:buClr>
                <a:srgbClr val="000000"/>
              </a:buClr>
              <a:buSzPct val="100000"/>
              <a:buFont typeface="Courier New" panose="02070309020205020404" pitchFamily="49" charset="0"/>
              <a:buChar char="o"/>
            </a:pPr>
            <a:r>
              <a:rPr lang="en-US" sz="1800" spc="-1" dirty="0">
                <a:solidFill>
                  <a:srgbClr val="000000"/>
                </a:solidFill>
                <a:ea typeface="宋体"/>
              </a:rPr>
              <a:t>Programming Language constraints</a:t>
            </a:r>
            <a:endParaRPr lang="en-US" sz="1800" spc="-1" dirty="0">
              <a:solidFill>
                <a:srgbClr val="000000"/>
              </a:solidFill>
            </a:endParaRPr>
          </a:p>
          <a:p>
            <a:pPr marL="343080" indent="-342720">
              <a:lnSpc>
                <a:spcPct val="100000"/>
              </a:lnSpc>
              <a:spcBef>
                <a:spcPts val="641"/>
              </a:spcBef>
              <a:buClr>
                <a:srgbClr val="000000"/>
              </a:buClr>
              <a:buSzPct val="100000"/>
              <a:buFont typeface="Courier New" panose="02070309020205020404" pitchFamily="49" charset="0"/>
              <a:buChar char="o"/>
            </a:pPr>
            <a:r>
              <a:rPr lang="en-US" sz="1800" spc="-1" dirty="0">
                <a:solidFill>
                  <a:srgbClr val="000000"/>
                </a:solidFill>
                <a:ea typeface="宋体"/>
              </a:rPr>
              <a:t>Separation of Model UI and Model Engine</a:t>
            </a:r>
          </a:p>
          <a:p>
            <a:pPr marL="343080" indent="-342720">
              <a:lnSpc>
                <a:spcPct val="100000"/>
              </a:lnSpc>
              <a:spcBef>
                <a:spcPts val="641"/>
              </a:spcBef>
              <a:buClr>
                <a:srgbClr val="000000"/>
              </a:buClr>
              <a:buSzPct val="100000"/>
              <a:buFont typeface="Courier New" panose="02070309020205020404" pitchFamily="49" charset="0"/>
              <a:buChar char="o"/>
            </a:pPr>
            <a:r>
              <a:rPr lang="en-US" sz="1800" spc="-1" dirty="0">
                <a:solidFill>
                  <a:srgbClr val="000000"/>
                </a:solidFill>
                <a:ea typeface="宋体"/>
              </a:rPr>
              <a:t>Scalability</a:t>
            </a:r>
            <a:endParaRPr lang="en-US" sz="1800" spc="-1" dirty="0">
              <a:solidFill>
                <a:srgbClr val="000000"/>
              </a:solidFill>
            </a:endParaRPr>
          </a:p>
        </p:txBody>
      </p:sp>
      <p:sp>
        <p:nvSpPr>
          <p:cNvPr id="3" name="Title 2">
            <a:extLst>
              <a:ext uri="{FF2B5EF4-FFF2-40B4-BE49-F238E27FC236}">
                <a16:creationId xmlns:a16="http://schemas.microsoft.com/office/drawing/2014/main" id="{6914D547-F120-454F-979E-8DEAD3F18BFC}"/>
              </a:ext>
            </a:extLst>
          </p:cNvPr>
          <p:cNvSpPr>
            <a:spLocks noGrp="1"/>
          </p:cNvSpPr>
          <p:nvPr>
            <p:ph type="title"/>
          </p:nvPr>
        </p:nvSpPr>
        <p:spPr/>
        <p:txBody>
          <a:bodyPr/>
          <a:lstStyle/>
          <a:p>
            <a:r>
              <a:rPr lang="en-US" dirty="0"/>
              <a:t>(Environmental) “Model as a Service” addresses …</a:t>
            </a:r>
          </a:p>
        </p:txBody>
      </p:sp>
      <p:sp>
        <p:nvSpPr>
          <p:cNvPr id="4" name="Rectangle 3">
            <a:extLst>
              <a:ext uri="{FF2B5EF4-FFF2-40B4-BE49-F238E27FC236}">
                <a16:creationId xmlns:a16="http://schemas.microsoft.com/office/drawing/2014/main" id="{A084B54C-6E25-49EB-BA6D-459D4D8BA808}"/>
              </a:ext>
            </a:extLst>
          </p:cNvPr>
          <p:cNvSpPr/>
          <p:nvPr/>
        </p:nvSpPr>
        <p:spPr>
          <a:xfrm>
            <a:off x="8540040" y="4749706"/>
            <a:ext cx="1029243" cy="714375"/>
          </a:xfrm>
          <a:prstGeom prst="rect">
            <a:avLst/>
          </a:prstGeom>
          <a:solidFill>
            <a:srgbClr val="D2472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Model</a:t>
            </a:r>
            <a:br>
              <a:rPr lang="en-US" dirty="0"/>
            </a:br>
            <a:r>
              <a:rPr lang="en-US" dirty="0"/>
              <a:t>Service</a:t>
            </a:r>
          </a:p>
        </p:txBody>
      </p:sp>
      <p:sp>
        <p:nvSpPr>
          <p:cNvPr id="5" name="Flowchart: Magnetic Disk 4">
            <a:extLst>
              <a:ext uri="{FF2B5EF4-FFF2-40B4-BE49-F238E27FC236}">
                <a16:creationId xmlns:a16="http://schemas.microsoft.com/office/drawing/2014/main" id="{1D6F4B8B-6715-499C-981E-57E21772A673}"/>
              </a:ext>
            </a:extLst>
          </p:cNvPr>
          <p:cNvSpPr/>
          <p:nvPr/>
        </p:nvSpPr>
        <p:spPr>
          <a:xfrm>
            <a:off x="10399289" y="4852226"/>
            <a:ext cx="868815" cy="468229"/>
          </a:xfrm>
          <a:prstGeom prst="flowChartMagneticDisk">
            <a:avLst/>
          </a:prstGeom>
          <a:solidFill>
            <a:schemeClr val="accent4">
              <a:lumMod val="50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dirty="0"/>
              <a:t>Data</a:t>
            </a:r>
          </a:p>
        </p:txBody>
      </p:sp>
      <p:pic>
        <p:nvPicPr>
          <p:cNvPr id="6" name="Picture 3">
            <a:extLst>
              <a:ext uri="{FF2B5EF4-FFF2-40B4-BE49-F238E27FC236}">
                <a16:creationId xmlns:a16="http://schemas.microsoft.com/office/drawing/2014/main" id="{96EE9F9C-18E6-45D4-BBEA-3507DB74590D}"/>
              </a:ext>
            </a:extLst>
          </p:cNvPr>
          <p:cNvPicPr/>
          <p:nvPr/>
        </p:nvPicPr>
        <p:blipFill rotWithShape="1">
          <a:blip r:embed="rId2"/>
          <a:srcRect r="17552"/>
          <a:stretch/>
        </p:blipFill>
        <p:spPr>
          <a:xfrm>
            <a:off x="5529306" y="4573494"/>
            <a:ext cx="786216" cy="342901"/>
          </a:xfrm>
          <a:prstGeom prst="rect">
            <a:avLst/>
          </a:prstGeom>
          <a:ln>
            <a:noFill/>
          </a:ln>
          <a:effectLst>
            <a:outerShdw blurRad="190500" algn="tl" rotWithShape="0">
              <a:srgbClr val="000000">
                <a:alpha val="70000"/>
              </a:srgbClr>
            </a:outerShdw>
          </a:effectLst>
        </p:spPr>
      </p:pic>
      <p:cxnSp>
        <p:nvCxnSpPr>
          <p:cNvPr id="9" name="Straight Arrow Connector 8">
            <a:extLst>
              <a:ext uri="{FF2B5EF4-FFF2-40B4-BE49-F238E27FC236}">
                <a16:creationId xmlns:a16="http://schemas.microsoft.com/office/drawing/2014/main" id="{0F1C9ED0-8CE2-42FA-B0E7-02F7C949A321}"/>
              </a:ext>
            </a:extLst>
          </p:cNvPr>
          <p:cNvCxnSpPr>
            <a:cxnSpLocks/>
          </p:cNvCxnSpPr>
          <p:nvPr/>
        </p:nvCxnSpPr>
        <p:spPr>
          <a:xfrm>
            <a:off x="6448425" y="5106894"/>
            <a:ext cx="1981200" cy="0"/>
          </a:xfrm>
          <a:prstGeom prst="straightConnector1">
            <a:avLst/>
          </a:prstGeom>
          <a:ln w="9525"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10" name="Straight Arrow Connector 9">
            <a:extLst>
              <a:ext uri="{FF2B5EF4-FFF2-40B4-BE49-F238E27FC236}">
                <a16:creationId xmlns:a16="http://schemas.microsoft.com/office/drawing/2014/main" id="{023C30B6-940E-42BF-8232-7754F56F83DC}"/>
              </a:ext>
            </a:extLst>
          </p:cNvPr>
          <p:cNvCxnSpPr>
            <a:cxnSpLocks/>
          </p:cNvCxnSpPr>
          <p:nvPr/>
        </p:nvCxnSpPr>
        <p:spPr>
          <a:xfrm>
            <a:off x="9696450" y="5106894"/>
            <a:ext cx="560681" cy="0"/>
          </a:xfrm>
          <a:prstGeom prst="straightConnector1">
            <a:avLst/>
          </a:prstGeom>
          <a:ln w="9525"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12" name="Straight Arrow Connector 11">
            <a:extLst>
              <a:ext uri="{FF2B5EF4-FFF2-40B4-BE49-F238E27FC236}">
                <a16:creationId xmlns:a16="http://schemas.microsoft.com/office/drawing/2014/main" id="{F63A3822-B417-407F-B08B-8769F83BEB0D}"/>
              </a:ext>
            </a:extLst>
          </p:cNvPr>
          <p:cNvCxnSpPr>
            <a:cxnSpLocks/>
          </p:cNvCxnSpPr>
          <p:nvPr/>
        </p:nvCxnSpPr>
        <p:spPr>
          <a:xfrm flipV="1">
            <a:off x="9047420" y="4315572"/>
            <a:ext cx="7242" cy="257922"/>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4" name="Straight Arrow Connector 13">
            <a:extLst>
              <a:ext uri="{FF2B5EF4-FFF2-40B4-BE49-F238E27FC236}">
                <a16:creationId xmlns:a16="http://schemas.microsoft.com/office/drawing/2014/main" id="{6F7C2B33-009A-4240-9001-CBFDF032B14D}"/>
              </a:ext>
            </a:extLst>
          </p:cNvPr>
          <p:cNvCxnSpPr>
            <a:cxnSpLocks/>
          </p:cNvCxnSpPr>
          <p:nvPr/>
        </p:nvCxnSpPr>
        <p:spPr>
          <a:xfrm>
            <a:off x="9047420" y="5591175"/>
            <a:ext cx="0" cy="247650"/>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7" name="Straight Connector 16">
            <a:extLst>
              <a:ext uri="{FF2B5EF4-FFF2-40B4-BE49-F238E27FC236}">
                <a16:creationId xmlns:a16="http://schemas.microsoft.com/office/drawing/2014/main" id="{87EF3819-C16B-4ED8-9581-96D5671D1E6E}"/>
              </a:ext>
            </a:extLst>
          </p:cNvPr>
          <p:cNvCxnSpPr>
            <a:cxnSpLocks/>
          </p:cNvCxnSpPr>
          <p:nvPr/>
        </p:nvCxnSpPr>
        <p:spPr>
          <a:xfrm>
            <a:off x="7519987" y="4315572"/>
            <a:ext cx="0" cy="1723278"/>
          </a:xfrm>
          <a:prstGeom prst="line">
            <a:avLst/>
          </a:prstGeom>
          <a:ln w="9525"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7" name="Cloud 6">
            <a:extLst>
              <a:ext uri="{FF2B5EF4-FFF2-40B4-BE49-F238E27FC236}">
                <a16:creationId xmlns:a16="http://schemas.microsoft.com/office/drawing/2014/main" id="{52F1B8E2-E106-4D67-ADD4-0AA172B3D84F}"/>
              </a:ext>
            </a:extLst>
          </p:cNvPr>
          <p:cNvSpPr/>
          <p:nvPr/>
        </p:nvSpPr>
        <p:spPr>
          <a:xfrm>
            <a:off x="6904331" y="4810116"/>
            <a:ext cx="1095375" cy="609600"/>
          </a:xfrm>
          <a:prstGeom prst="cloud">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a:t>Web</a:t>
            </a:r>
          </a:p>
        </p:txBody>
      </p:sp>
      <p:pic>
        <p:nvPicPr>
          <p:cNvPr id="23" name="Picture 22">
            <a:extLst>
              <a:ext uri="{FF2B5EF4-FFF2-40B4-BE49-F238E27FC236}">
                <a16:creationId xmlns:a16="http://schemas.microsoft.com/office/drawing/2014/main" id="{8A4E6F11-CF98-4872-B7D7-DA4541377C45}"/>
              </a:ext>
            </a:extLst>
          </p:cNvPr>
          <p:cNvPicPr>
            <a:picLocks noChangeAspect="1"/>
          </p:cNvPicPr>
          <p:nvPr/>
        </p:nvPicPr>
        <p:blipFill rotWithShape="1">
          <a:blip r:embed="rId3"/>
          <a:srcRect t="7639"/>
          <a:stretch/>
        </p:blipFill>
        <p:spPr>
          <a:xfrm>
            <a:off x="5522249" y="5270867"/>
            <a:ext cx="755173" cy="551624"/>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595380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2">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 calcmode="lin" valueType="num">
                                      <p:cBhvr>
                                        <p:cTn id="14" dur="500" fill="hold"/>
                                        <p:tgtEl>
                                          <p:spTgt spid="2">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2">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2">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 calcmode="lin" valueType="num">
                                      <p:cBhvr>
                                        <p:cTn id="21" dur="500" fill="hold"/>
                                        <p:tgtEl>
                                          <p:spTgt spid="2">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2">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2">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 calcmode="lin" valueType="num">
                                      <p:cBhvr>
                                        <p:cTn id="28" dur="500" fill="hold"/>
                                        <p:tgtEl>
                                          <p:spTgt spid="2">
                                            <p:txEl>
                                              <p:pRg st="3" end="3"/>
                                            </p:txEl>
                                          </p:spTgt>
                                        </p:tgtEl>
                                        <p:attrNameLst>
                                          <p:attrName>ppt_w</p:attrName>
                                        </p:attrNameLst>
                                      </p:cBhvr>
                                      <p:tavLst>
                                        <p:tav tm="0">
                                          <p:val>
                                            <p:fltVal val="0"/>
                                          </p:val>
                                        </p:tav>
                                        <p:tav tm="100000">
                                          <p:val>
                                            <p:strVal val="#ppt_w"/>
                                          </p:val>
                                        </p:tav>
                                      </p:tavLst>
                                    </p:anim>
                                    <p:anim calcmode="lin" valueType="num">
                                      <p:cBhvr>
                                        <p:cTn id="29" dur="500" fill="hold"/>
                                        <p:tgtEl>
                                          <p:spTgt spid="2">
                                            <p:txEl>
                                              <p:pRg st="3" end="3"/>
                                            </p:txEl>
                                          </p:spTgt>
                                        </p:tgtEl>
                                        <p:attrNameLst>
                                          <p:attrName>ppt_h</p:attrName>
                                        </p:attrNameLst>
                                      </p:cBhvr>
                                      <p:tavLst>
                                        <p:tav tm="0">
                                          <p:val>
                                            <p:fltVal val="0"/>
                                          </p:val>
                                        </p:tav>
                                        <p:tav tm="100000">
                                          <p:val>
                                            <p:strVal val="#ppt_h"/>
                                          </p:val>
                                        </p:tav>
                                      </p:tavLst>
                                    </p:anim>
                                    <p:animEffect transition="in" filter="fade">
                                      <p:cBhvr>
                                        <p:cTn id="30" dur="500"/>
                                        <p:tgtEl>
                                          <p:spTgt spid="2">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2">
                                            <p:txEl>
                                              <p:pRg st="4" end="4"/>
                                            </p:txEl>
                                          </p:spTgt>
                                        </p:tgtEl>
                                        <p:attrNameLst>
                                          <p:attrName>style.visibility</p:attrName>
                                        </p:attrNameLst>
                                      </p:cBhvr>
                                      <p:to>
                                        <p:strVal val="visible"/>
                                      </p:to>
                                    </p:set>
                                    <p:anim calcmode="lin" valueType="num">
                                      <p:cBhvr>
                                        <p:cTn id="35" dur="500" fill="hold"/>
                                        <p:tgtEl>
                                          <p:spTgt spid="2">
                                            <p:txEl>
                                              <p:pRg st="4" end="4"/>
                                            </p:txEl>
                                          </p:spTgt>
                                        </p:tgtEl>
                                        <p:attrNameLst>
                                          <p:attrName>ppt_w</p:attrName>
                                        </p:attrNameLst>
                                      </p:cBhvr>
                                      <p:tavLst>
                                        <p:tav tm="0">
                                          <p:val>
                                            <p:fltVal val="0"/>
                                          </p:val>
                                        </p:tav>
                                        <p:tav tm="100000">
                                          <p:val>
                                            <p:strVal val="#ppt_w"/>
                                          </p:val>
                                        </p:tav>
                                      </p:tavLst>
                                    </p:anim>
                                    <p:anim calcmode="lin" valueType="num">
                                      <p:cBhvr>
                                        <p:cTn id="36" dur="500" fill="hold"/>
                                        <p:tgtEl>
                                          <p:spTgt spid="2">
                                            <p:txEl>
                                              <p:pRg st="4" end="4"/>
                                            </p:txEl>
                                          </p:spTgt>
                                        </p:tgtEl>
                                        <p:attrNameLst>
                                          <p:attrName>ppt_h</p:attrName>
                                        </p:attrNameLst>
                                      </p:cBhvr>
                                      <p:tavLst>
                                        <p:tav tm="0">
                                          <p:val>
                                            <p:fltVal val="0"/>
                                          </p:val>
                                        </p:tav>
                                        <p:tav tm="100000">
                                          <p:val>
                                            <p:strVal val="#ppt_h"/>
                                          </p:val>
                                        </p:tav>
                                      </p:tavLst>
                                    </p:anim>
                                    <p:animEffect transition="in" filter="fade">
                                      <p:cBhvr>
                                        <p:cTn id="37" dur="500"/>
                                        <p:tgtEl>
                                          <p:spTgt spid="2">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2">
                                            <p:txEl>
                                              <p:pRg st="5" end="5"/>
                                            </p:txEl>
                                          </p:spTgt>
                                        </p:tgtEl>
                                        <p:attrNameLst>
                                          <p:attrName>style.visibility</p:attrName>
                                        </p:attrNameLst>
                                      </p:cBhvr>
                                      <p:to>
                                        <p:strVal val="visible"/>
                                      </p:to>
                                    </p:set>
                                    <p:anim calcmode="lin" valueType="num">
                                      <p:cBhvr>
                                        <p:cTn id="42" dur="500" fill="hold"/>
                                        <p:tgtEl>
                                          <p:spTgt spid="2">
                                            <p:txEl>
                                              <p:pRg st="5" end="5"/>
                                            </p:txEl>
                                          </p:spTgt>
                                        </p:tgtEl>
                                        <p:attrNameLst>
                                          <p:attrName>ppt_w</p:attrName>
                                        </p:attrNameLst>
                                      </p:cBhvr>
                                      <p:tavLst>
                                        <p:tav tm="0">
                                          <p:val>
                                            <p:fltVal val="0"/>
                                          </p:val>
                                        </p:tav>
                                        <p:tav tm="100000">
                                          <p:val>
                                            <p:strVal val="#ppt_w"/>
                                          </p:val>
                                        </p:tav>
                                      </p:tavLst>
                                    </p:anim>
                                    <p:anim calcmode="lin" valueType="num">
                                      <p:cBhvr>
                                        <p:cTn id="43" dur="500" fill="hold"/>
                                        <p:tgtEl>
                                          <p:spTgt spid="2">
                                            <p:txEl>
                                              <p:pRg st="5" end="5"/>
                                            </p:txEl>
                                          </p:spTgt>
                                        </p:tgtEl>
                                        <p:attrNameLst>
                                          <p:attrName>ppt_h</p:attrName>
                                        </p:attrNameLst>
                                      </p:cBhvr>
                                      <p:tavLst>
                                        <p:tav tm="0">
                                          <p:val>
                                            <p:fltVal val="0"/>
                                          </p:val>
                                        </p:tav>
                                        <p:tav tm="100000">
                                          <p:val>
                                            <p:strVal val="#ppt_h"/>
                                          </p:val>
                                        </p:tav>
                                      </p:tavLst>
                                    </p:anim>
                                    <p:animEffect transition="in" filter="fade">
                                      <p:cBhvr>
                                        <p:cTn id="44"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07FDD0D-599F-4637-8E8E-94C5C0766C6F}"/>
              </a:ext>
            </a:extLst>
          </p:cNvPr>
          <p:cNvSpPr>
            <a:spLocks noGrp="1"/>
          </p:cNvSpPr>
          <p:nvPr>
            <p:ph idx="1"/>
          </p:nvPr>
        </p:nvSpPr>
        <p:spPr>
          <a:xfrm>
            <a:off x="1476375" y="1604211"/>
            <a:ext cx="10111189" cy="4572752"/>
          </a:xfrm>
        </p:spPr>
        <p:txBody>
          <a:bodyPr>
            <a:normAutofit/>
          </a:bodyPr>
          <a:lstStyle/>
          <a:p>
            <a:pPr marL="285750" indent="-285750">
              <a:buSzPct val="100000"/>
              <a:buFont typeface="Courier New" panose="02070309020205020404" pitchFamily="49" charset="0"/>
              <a:buChar char="o"/>
            </a:pPr>
            <a:r>
              <a:rPr lang="en-US" sz="1800" dirty="0"/>
              <a:t>Restful Server-Client API, JSON/JAXB</a:t>
            </a:r>
          </a:p>
          <a:p>
            <a:pPr marL="285750" indent="-285750">
              <a:buSzPct val="100000"/>
              <a:buFont typeface="Courier New" panose="02070309020205020404" pitchFamily="49" charset="0"/>
              <a:buChar char="o"/>
            </a:pPr>
            <a:r>
              <a:rPr lang="en-US" sz="1800" dirty="0"/>
              <a:t>Service Registry, Exploration, and Execution</a:t>
            </a:r>
          </a:p>
          <a:p>
            <a:pPr marL="285750" indent="-285750">
              <a:buSzPct val="100000"/>
              <a:buFont typeface="Courier New" panose="02070309020205020404" pitchFamily="49" charset="0"/>
              <a:buChar char="o"/>
            </a:pPr>
            <a:r>
              <a:rPr lang="en-US" sz="1800" dirty="0"/>
              <a:t>Cloud/Container agnostic Deployment</a:t>
            </a:r>
          </a:p>
          <a:p>
            <a:pPr marL="285750" indent="-285750">
              <a:buSzPct val="100000"/>
              <a:buFont typeface="Courier New" panose="02070309020205020404" pitchFamily="49" charset="0"/>
              <a:buChar char="o"/>
            </a:pPr>
            <a:r>
              <a:rPr lang="en-US" sz="1800" dirty="0"/>
              <a:t>Traceability and Archival</a:t>
            </a:r>
          </a:p>
          <a:p>
            <a:pPr marL="285750" indent="-285750">
              <a:buSzPct val="100000"/>
              <a:buFont typeface="Courier New" panose="02070309020205020404" pitchFamily="49" charset="0"/>
              <a:buChar char="o"/>
            </a:pPr>
            <a:r>
              <a:rPr lang="en-US" sz="1800" dirty="0"/>
              <a:t>Linear horizontal Scalability, Easy vertical Scaling</a:t>
            </a:r>
          </a:p>
          <a:p>
            <a:pPr marL="285750" indent="-285750">
              <a:buSzPct val="100000"/>
              <a:buFont typeface="Courier New" panose="02070309020205020404" pitchFamily="49" charset="0"/>
              <a:buChar char="o"/>
            </a:pPr>
            <a:r>
              <a:rPr lang="en-US" sz="1800" dirty="0"/>
              <a:t>Synchronous / Asynchronous / Publish-Subscribe Executions</a:t>
            </a:r>
          </a:p>
          <a:p>
            <a:pPr marL="285750" indent="-285750">
              <a:buSzPct val="100000"/>
              <a:buFont typeface="Courier New" panose="02070309020205020404" pitchFamily="49" charset="0"/>
              <a:buChar char="o"/>
            </a:pPr>
            <a:r>
              <a:rPr lang="en-US" sz="1800" dirty="0"/>
              <a:t>Authenticated Services</a:t>
            </a:r>
          </a:p>
          <a:p>
            <a:pPr marL="285750" indent="-285750">
              <a:buSzPct val="100000"/>
              <a:buFont typeface="Courier New" panose="02070309020205020404" pitchFamily="49" charset="0"/>
              <a:buChar char="o"/>
            </a:pPr>
            <a:r>
              <a:rPr lang="en-US" sz="1800" dirty="0"/>
              <a:t>Model Ensemble Runs</a:t>
            </a:r>
          </a:p>
          <a:p>
            <a:endParaRPr lang="en-US" sz="1800" dirty="0"/>
          </a:p>
        </p:txBody>
      </p:sp>
      <p:sp>
        <p:nvSpPr>
          <p:cNvPr id="3" name="Title 2">
            <a:extLst>
              <a:ext uri="{FF2B5EF4-FFF2-40B4-BE49-F238E27FC236}">
                <a16:creationId xmlns:a16="http://schemas.microsoft.com/office/drawing/2014/main" id="{B50016A1-8A2E-4CDB-8CDF-45D0FCB258D3}"/>
              </a:ext>
            </a:extLst>
          </p:cNvPr>
          <p:cNvSpPr>
            <a:spLocks noGrp="1"/>
          </p:cNvSpPr>
          <p:nvPr>
            <p:ph type="title"/>
          </p:nvPr>
        </p:nvSpPr>
        <p:spPr/>
        <p:txBody>
          <a:bodyPr/>
          <a:lstStyle/>
          <a:p>
            <a:r>
              <a:rPr lang="en-US" dirty="0"/>
              <a:t>CSIP Features</a:t>
            </a:r>
          </a:p>
        </p:txBody>
      </p:sp>
    </p:spTree>
    <p:extLst>
      <p:ext uri="{BB962C8B-B14F-4D97-AF65-F5344CB8AC3E}">
        <p14:creationId xmlns:p14="http://schemas.microsoft.com/office/powerpoint/2010/main" val="23332346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90B4F41-A333-4E6D-BEA1-D45975AAD3C8}"/>
              </a:ext>
            </a:extLst>
          </p:cNvPr>
          <p:cNvSpPr>
            <a:spLocks noGrp="1"/>
          </p:cNvSpPr>
          <p:nvPr>
            <p:ph type="title"/>
          </p:nvPr>
        </p:nvSpPr>
        <p:spPr/>
        <p:txBody>
          <a:bodyPr/>
          <a:lstStyle/>
          <a:p>
            <a:r>
              <a:rPr lang="en-US" dirty="0"/>
              <a:t>Service Catalog, Exploration and Invocation</a:t>
            </a:r>
          </a:p>
        </p:txBody>
      </p:sp>
      <p:pic>
        <p:nvPicPr>
          <p:cNvPr id="4" name="Picture 2">
            <a:extLst>
              <a:ext uri="{FF2B5EF4-FFF2-40B4-BE49-F238E27FC236}">
                <a16:creationId xmlns:a16="http://schemas.microsoft.com/office/drawing/2014/main" id="{949E0F24-76FF-4ACE-B384-0F18AC5EC09F}"/>
              </a:ext>
            </a:extLst>
          </p:cNvPr>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276600" y="1312167"/>
            <a:ext cx="4905375" cy="5097205"/>
          </a:xfrm>
          <a:prstGeom prst="rect">
            <a:avLst/>
          </a:prstGeom>
          <a:noFill/>
          <a:ln w="9525">
            <a:noFill/>
            <a:miter lim="800000"/>
            <a:headEnd/>
            <a:tailEnd/>
          </a:ln>
          <a:effectLst/>
        </p:spPr>
      </p:pic>
    </p:spTree>
    <p:extLst>
      <p:ext uri="{BB962C8B-B14F-4D97-AF65-F5344CB8AC3E}">
        <p14:creationId xmlns:p14="http://schemas.microsoft.com/office/powerpoint/2010/main" val="13579568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239280F-3605-499B-A091-F8C22C54471E}"/>
              </a:ext>
            </a:extLst>
          </p:cNvPr>
          <p:cNvSpPr>
            <a:spLocks noGrp="1"/>
          </p:cNvSpPr>
          <p:nvPr>
            <p:ph idx="1"/>
          </p:nvPr>
        </p:nvSpPr>
        <p:spPr>
          <a:xfrm>
            <a:off x="604434" y="1604211"/>
            <a:ext cx="4939118" cy="4572752"/>
          </a:xfrm>
        </p:spPr>
        <p:txBody>
          <a:bodyPr>
            <a:noAutofit/>
          </a:bodyPr>
          <a:lstStyle/>
          <a:p>
            <a:pPr marL="285750" indent="-285750">
              <a:lnSpc>
                <a:spcPct val="110000"/>
              </a:lnSpc>
              <a:buSzPct val="100000"/>
              <a:buFont typeface="Courier New" panose="02070309020205020404" pitchFamily="49" charset="0"/>
              <a:buChar char="o"/>
            </a:pPr>
            <a:r>
              <a:rPr lang="en-US" sz="1800" dirty="0"/>
              <a:t>Services payloads are in </a:t>
            </a:r>
            <a:r>
              <a:rPr lang="en-US" sz="1800" dirty="0">
                <a:solidFill>
                  <a:srgbClr val="C00000"/>
                </a:solidFill>
              </a:rPr>
              <a:t>JSON format</a:t>
            </a:r>
            <a:r>
              <a:rPr lang="en-US" sz="1800" dirty="0"/>
              <a:t> are mapped to the CSIP API</a:t>
            </a:r>
          </a:p>
          <a:p>
            <a:pPr marL="285750" indent="-285750">
              <a:lnSpc>
                <a:spcPct val="110000"/>
              </a:lnSpc>
              <a:buSzPct val="100000"/>
              <a:buFont typeface="Courier New" panose="02070309020205020404" pitchFamily="49" charset="0"/>
              <a:buChar char="o"/>
            </a:pPr>
            <a:r>
              <a:rPr lang="en-US" sz="1800" dirty="0"/>
              <a:t>Service endpoints are </a:t>
            </a:r>
            <a:r>
              <a:rPr lang="en-US" sz="1800" dirty="0">
                <a:solidFill>
                  <a:srgbClr val="C00000"/>
                </a:solidFill>
              </a:rPr>
              <a:t>versioned</a:t>
            </a:r>
            <a:r>
              <a:rPr lang="en-US" sz="1800" dirty="0"/>
              <a:t>. No URL or Query parameter are needed.</a:t>
            </a:r>
          </a:p>
          <a:p>
            <a:pPr marL="285750" indent="-285750">
              <a:lnSpc>
                <a:spcPct val="110000"/>
              </a:lnSpc>
              <a:buSzPct val="100000"/>
              <a:buFont typeface="Courier New" panose="02070309020205020404" pitchFamily="49" charset="0"/>
              <a:buChar char="o"/>
            </a:pPr>
            <a:r>
              <a:rPr lang="en-US" sz="1800" dirty="0"/>
              <a:t>Services can be implemented in </a:t>
            </a:r>
            <a:r>
              <a:rPr lang="en-US" sz="1800" dirty="0">
                <a:solidFill>
                  <a:srgbClr val="C00000"/>
                </a:solidFill>
              </a:rPr>
              <a:t>Java</a:t>
            </a:r>
            <a:r>
              <a:rPr lang="en-US" sz="1800" dirty="0"/>
              <a:t>, </a:t>
            </a:r>
            <a:r>
              <a:rPr lang="en-US" sz="1800" dirty="0">
                <a:solidFill>
                  <a:srgbClr val="C00000"/>
                </a:solidFill>
              </a:rPr>
              <a:t>Python</a:t>
            </a:r>
            <a:r>
              <a:rPr lang="en-US" sz="1800" dirty="0"/>
              <a:t> or </a:t>
            </a:r>
            <a:r>
              <a:rPr lang="en-US" sz="1800" dirty="0">
                <a:solidFill>
                  <a:srgbClr val="C00000"/>
                </a:solidFill>
              </a:rPr>
              <a:t>R, </a:t>
            </a:r>
            <a:r>
              <a:rPr lang="en-US" sz="1800" dirty="0"/>
              <a:t>or mapped to existing external </a:t>
            </a:r>
            <a:r>
              <a:rPr lang="en-US" sz="1800" dirty="0">
                <a:solidFill>
                  <a:srgbClr val="C00000"/>
                </a:solidFill>
              </a:rPr>
              <a:t>executables</a:t>
            </a:r>
            <a:r>
              <a:rPr lang="en-US" sz="1800" dirty="0"/>
              <a:t>.</a:t>
            </a:r>
          </a:p>
          <a:p>
            <a:pPr marL="285750" indent="-285750">
              <a:lnSpc>
                <a:spcPct val="110000"/>
              </a:lnSpc>
              <a:buSzPct val="100000"/>
              <a:buFont typeface="Courier New" panose="02070309020205020404" pitchFamily="49" charset="0"/>
              <a:buChar char="o"/>
            </a:pPr>
            <a:r>
              <a:rPr lang="en-US" sz="1800" dirty="0"/>
              <a:t>Annotation based.</a:t>
            </a:r>
          </a:p>
          <a:p>
            <a:pPr marL="285750" indent="-285750">
              <a:lnSpc>
                <a:spcPct val="110000"/>
              </a:lnSpc>
              <a:buSzPct val="100000"/>
              <a:buFont typeface="Courier New" panose="02070309020205020404" pitchFamily="49" charset="0"/>
              <a:buChar char="o"/>
            </a:pPr>
            <a:endParaRPr lang="en-US" sz="1800" dirty="0"/>
          </a:p>
        </p:txBody>
      </p:sp>
      <p:sp>
        <p:nvSpPr>
          <p:cNvPr id="3" name="Title 2">
            <a:extLst>
              <a:ext uri="{FF2B5EF4-FFF2-40B4-BE49-F238E27FC236}">
                <a16:creationId xmlns:a16="http://schemas.microsoft.com/office/drawing/2014/main" id="{5549AF26-62AF-4A70-ABF0-B2E2D725AEED}"/>
              </a:ext>
            </a:extLst>
          </p:cNvPr>
          <p:cNvSpPr>
            <a:spLocks noGrp="1"/>
          </p:cNvSpPr>
          <p:nvPr>
            <p:ph type="title"/>
          </p:nvPr>
        </p:nvSpPr>
        <p:spPr/>
        <p:txBody>
          <a:bodyPr/>
          <a:lstStyle/>
          <a:p>
            <a:r>
              <a:rPr lang="en-US" dirty="0"/>
              <a:t>Service Server API</a:t>
            </a:r>
          </a:p>
        </p:txBody>
      </p:sp>
      <p:sp>
        <p:nvSpPr>
          <p:cNvPr id="25" name="AutoShape 2">
            <a:extLst>
              <a:ext uri="{FF2B5EF4-FFF2-40B4-BE49-F238E27FC236}">
                <a16:creationId xmlns:a16="http://schemas.microsoft.com/office/drawing/2014/main" id="{4DBF1115-CA5C-40F3-8744-99EC235248BD}"/>
              </a:ext>
            </a:extLst>
          </p:cNvPr>
          <p:cNvSpPr>
            <a:spLocks noChangeArrowheads="1"/>
          </p:cNvSpPr>
          <p:nvPr/>
        </p:nvSpPr>
        <p:spPr bwMode="auto">
          <a:xfrm>
            <a:off x="7505700" y="2877301"/>
            <a:ext cx="3429000" cy="1584325"/>
          </a:xfrm>
          <a:prstGeom prst="flowChartProcess">
            <a:avLst/>
          </a:prstGeom>
          <a:solidFill>
            <a:schemeClr val="accent1">
              <a:alpha val="20000"/>
            </a:schemeClr>
          </a:solidFill>
          <a:ln w="9525" cmpd="sng">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en-US"/>
          </a:p>
        </p:txBody>
      </p:sp>
      <p:sp>
        <p:nvSpPr>
          <p:cNvPr id="26" name="AutoShape 3">
            <a:extLst>
              <a:ext uri="{FF2B5EF4-FFF2-40B4-BE49-F238E27FC236}">
                <a16:creationId xmlns:a16="http://schemas.microsoft.com/office/drawing/2014/main" id="{6779FA93-A030-46BC-9E05-303103D371B7}"/>
              </a:ext>
            </a:extLst>
          </p:cNvPr>
          <p:cNvSpPr>
            <a:spLocks noChangeArrowheads="1"/>
          </p:cNvSpPr>
          <p:nvPr/>
        </p:nvSpPr>
        <p:spPr bwMode="auto">
          <a:xfrm>
            <a:off x="7810500" y="3037639"/>
            <a:ext cx="1168400" cy="192087"/>
          </a:xfrm>
          <a:prstGeom prst="flowChartProcess">
            <a:avLst/>
          </a:prstGeom>
          <a:solidFill>
            <a:srgbClr val="808080"/>
          </a:solidFill>
          <a:ln w="9525" cmpd="sng">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sz="1200">
                <a:solidFill>
                  <a:schemeClr val="bg1"/>
                </a:solidFill>
              </a:rPr>
              <a:t>preProcess()</a:t>
            </a:r>
          </a:p>
        </p:txBody>
      </p:sp>
      <p:sp>
        <p:nvSpPr>
          <p:cNvPr id="27" name="AutoShape 4">
            <a:extLst>
              <a:ext uri="{FF2B5EF4-FFF2-40B4-BE49-F238E27FC236}">
                <a16:creationId xmlns:a16="http://schemas.microsoft.com/office/drawing/2014/main" id="{83041638-6C07-461E-A824-E2C7F4978DD2}"/>
              </a:ext>
            </a:extLst>
          </p:cNvPr>
          <p:cNvSpPr>
            <a:spLocks noChangeArrowheads="1"/>
          </p:cNvSpPr>
          <p:nvPr/>
        </p:nvSpPr>
        <p:spPr bwMode="auto">
          <a:xfrm>
            <a:off x="7810500" y="3409114"/>
            <a:ext cx="1168400" cy="192087"/>
          </a:xfrm>
          <a:prstGeom prst="flowChartProcess">
            <a:avLst/>
          </a:prstGeom>
          <a:solidFill>
            <a:schemeClr val="accent1"/>
          </a:solidFill>
          <a:ln w="9525" cap="flat" cmpd="sng">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sz="1200" dirty="0" err="1">
                <a:solidFill>
                  <a:schemeClr val="bg1"/>
                </a:solidFill>
              </a:rPr>
              <a:t>doProcess</a:t>
            </a:r>
            <a:r>
              <a:rPr lang="en-US" altLang="zh-CN" sz="1200" dirty="0">
                <a:solidFill>
                  <a:schemeClr val="bg1"/>
                </a:solidFill>
              </a:rPr>
              <a:t>()</a:t>
            </a:r>
          </a:p>
        </p:txBody>
      </p:sp>
      <p:sp>
        <p:nvSpPr>
          <p:cNvPr id="28" name="AutoShape 5">
            <a:extLst>
              <a:ext uri="{FF2B5EF4-FFF2-40B4-BE49-F238E27FC236}">
                <a16:creationId xmlns:a16="http://schemas.microsoft.com/office/drawing/2014/main" id="{17C2DA51-6D05-4841-895A-08237EC5A05B}"/>
              </a:ext>
            </a:extLst>
          </p:cNvPr>
          <p:cNvSpPr>
            <a:spLocks noChangeArrowheads="1"/>
          </p:cNvSpPr>
          <p:nvPr/>
        </p:nvSpPr>
        <p:spPr bwMode="auto">
          <a:xfrm>
            <a:off x="7810500" y="3753601"/>
            <a:ext cx="1168400" cy="190500"/>
          </a:xfrm>
          <a:prstGeom prst="flowChartProcess">
            <a:avLst/>
          </a:prstGeom>
          <a:solidFill>
            <a:srgbClr val="808080"/>
          </a:solidFill>
          <a:ln w="9525" cap="flat" cmpd="sng">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sz="1200">
                <a:solidFill>
                  <a:schemeClr val="bg1"/>
                </a:solidFill>
              </a:rPr>
              <a:t>postProcess()</a:t>
            </a:r>
          </a:p>
        </p:txBody>
      </p:sp>
      <p:cxnSp>
        <p:nvCxnSpPr>
          <p:cNvPr id="29" name="AutoShape 6">
            <a:extLst>
              <a:ext uri="{FF2B5EF4-FFF2-40B4-BE49-F238E27FC236}">
                <a16:creationId xmlns:a16="http://schemas.microsoft.com/office/drawing/2014/main" id="{B8A67240-FDA0-4421-AD78-68A332B9643C}"/>
              </a:ext>
            </a:extLst>
          </p:cNvPr>
          <p:cNvCxnSpPr>
            <a:cxnSpLocks noChangeShapeType="1"/>
            <a:stCxn id="33" idx="2"/>
          </p:cNvCxnSpPr>
          <p:nvPr/>
        </p:nvCxnSpPr>
        <p:spPr bwMode="auto">
          <a:xfrm rot="5400000">
            <a:off x="7418387" y="4071102"/>
            <a:ext cx="777875" cy="1174750"/>
          </a:xfrm>
          <a:prstGeom prst="bentConnector2">
            <a:avLst/>
          </a:prstGeom>
          <a:noFill/>
          <a:ln w="9525" cmpd="sng">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AutoShape 7">
            <a:extLst>
              <a:ext uri="{FF2B5EF4-FFF2-40B4-BE49-F238E27FC236}">
                <a16:creationId xmlns:a16="http://schemas.microsoft.com/office/drawing/2014/main" id="{B39D668D-7F41-4BD4-9BEF-4EE955BD94DB}"/>
              </a:ext>
            </a:extLst>
          </p:cNvPr>
          <p:cNvCxnSpPr>
            <a:cxnSpLocks noChangeShapeType="1"/>
            <a:stCxn id="26" idx="2"/>
            <a:endCxn id="27" idx="0"/>
          </p:cNvCxnSpPr>
          <p:nvPr/>
        </p:nvCxnSpPr>
        <p:spPr bwMode="auto">
          <a:xfrm>
            <a:off x="8394700" y="3229726"/>
            <a:ext cx="0" cy="179388"/>
          </a:xfrm>
          <a:prstGeom prst="straightConnector1">
            <a:avLst/>
          </a:prstGeom>
          <a:noFill/>
          <a:ln w="9525" cmpd="sng">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 name="AutoShape 8">
            <a:extLst>
              <a:ext uri="{FF2B5EF4-FFF2-40B4-BE49-F238E27FC236}">
                <a16:creationId xmlns:a16="http://schemas.microsoft.com/office/drawing/2014/main" id="{BBD8AAED-0025-4306-A6F4-B5313A870D65}"/>
              </a:ext>
            </a:extLst>
          </p:cNvPr>
          <p:cNvCxnSpPr>
            <a:cxnSpLocks noChangeShapeType="1"/>
            <a:stCxn id="27" idx="2"/>
            <a:endCxn id="28" idx="0"/>
          </p:cNvCxnSpPr>
          <p:nvPr/>
        </p:nvCxnSpPr>
        <p:spPr bwMode="auto">
          <a:xfrm flipH="1">
            <a:off x="8394700" y="3601201"/>
            <a:ext cx="0" cy="152400"/>
          </a:xfrm>
          <a:prstGeom prst="straightConnector1">
            <a:avLst/>
          </a:prstGeom>
          <a:noFill/>
          <a:ln w="9525" cmpd="sng">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AutoShape 9">
            <a:extLst>
              <a:ext uri="{FF2B5EF4-FFF2-40B4-BE49-F238E27FC236}">
                <a16:creationId xmlns:a16="http://schemas.microsoft.com/office/drawing/2014/main" id="{C5672A1E-9A84-4B22-B893-2DFA7309D50B}"/>
              </a:ext>
            </a:extLst>
          </p:cNvPr>
          <p:cNvCxnSpPr>
            <a:cxnSpLocks noChangeShapeType="1"/>
            <a:stCxn id="26" idx="0"/>
          </p:cNvCxnSpPr>
          <p:nvPr/>
        </p:nvCxnSpPr>
        <p:spPr bwMode="auto">
          <a:xfrm rot="5400000" flipH="1">
            <a:off x="7426325" y="2069264"/>
            <a:ext cx="828675" cy="1108075"/>
          </a:xfrm>
          <a:prstGeom prst="bentConnector2">
            <a:avLst/>
          </a:prstGeom>
          <a:noFill/>
          <a:ln w="9525" cmpd="sng">
            <a:solidFill>
              <a:schemeClr val="tx1"/>
            </a:solidFill>
            <a:miter lim="800000"/>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3" name="AutoShape 10">
            <a:extLst>
              <a:ext uri="{FF2B5EF4-FFF2-40B4-BE49-F238E27FC236}">
                <a16:creationId xmlns:a16="http://schemas.microsoft.com/office/drawing/2014/main" id="{D872F77E-741A-4937-90D5-2815C970AFED}"/>
              </a:ext>
            </a:extLst>
          </p:cNvPr>
          <p:cNvSpPr>
            <a:spLocks noChangeArrowheads="1"/>
          </p:cNvSpPr>
          <p:nvPr/>
        </p:nvSpPr>
        <p:spPr bwMode="auto">
          <a:xfrm>
            <a:off x="7810500" y="4077451"/>
            <a:ext cx="1168400" cy="192088"/>
          </a:xfrm>
          <a:prstGeom prst="flowChartProcess">
            <a:avLst/>
          </a:prstGeom>
          <a:solidFill>
            <a:srgbClr val="808080"/>
          </a:solidFill>
          <a:ln w="9525" cap="flat" cmpd="sng">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170" tIns="46990" rIns="90170" bIns="46990" anchor="ctr"/>
          <a:lstStyle/>
          <a:p>
            <a:pPr algn="ctr"/>
            <a:r>
              <a:rPr lang="en-US" altLang="zh-CN" sz="1200" dirty="0">
                <a:solidFill>
                  <a:schemeClr val="bg1"/>
                </a:solidFill>
              </a:rPr>
              <a:t>report()</a:t>
            </a:r>
          </a:p>
        </p:txBody>
      </p:sp>
      <p:sp>
        <p:nvSpPr>
          <p:cNvPr id="34" name="Text Box 11">
            <a:extLst>
              <a:ext uri="{FF2B5EF4-FFF2-40B4-BE49-F238E27FC236}">
                <a16:creationId xmlns:a16="http://schemas.microsoft.com/office/drawing/2014/main" id="{DAA5E935-A83E-4055-937C-0F6ED9441BF6}"/>
              </a:ext>
            </a:extLst>
          </p:cNvPr>
          <p:cNvSpPr txBox="1">
            <a:spLocks noChangeArrowheads="1"/>
          </p:cNvSpPr>
          <p:nvPr/>
        </p:nvSpPr>
        <p:spPr bwMode="auto">
          <a:xfrm>
            <a:off x="6288090" y="2115301"/>
            <a:ext cx="137953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1200" dirty="0"/>
              <a:t>JSON </a:t>
            </a:r>
          </a:p>
          <a:p>
            <a:r>
              <a:rPr lang="en-US" altLang="zh-CN" sz="1200" dirty="0"/>
              <a:t>Request</a:t>
            </a:r>
          </a:p>
        </p:txBody>
      </p:sp>
      <p:sp>
        <p:nvSpPr>
          <p:cNvPr id="35" name="Text Box 12">
            <a:extLst>
              <a:ext uri="{FF2B5EF4-FFF2-40B4-BE49-F238E27FC236}">
                <a16:creationId xmlns:a16="http://schemas.microsoft.com/office/drawing/2014/main" id="{B5C2E83A-457A-42A3-967A-0330533A576D}"/>
              </a:ext>
            </a:extLst>
          </p:cNvPr>
          <p:cNvSpPr txBox="1">
            <a:spLocks noChangeArrowheads="1"/>
          </p:cNvSpPr>
          <p:nvPr/>
        </p:nvSpPr>
        <p:spPr bwMode="auto">
          <a:xfrm>
            <a:off x="6288090" y="4858501"/>
            <a:ext cx="1379535" cy="4616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r>
              <a:rPr lang="en-US" altLang="zh-CN" sz="1200" dirty="0"/>
              <a:t>JSON </a:t>
            </a:r>
            <a:br>
              <a:rPr lang="en-US" altLang="zh-CN" sz="1200" dirty="0"/>
            </a:br>
            <a:r>
              <a:rPr lang="en-US" altLang="zh-CN" sz="1200" dirty="0"/>
              <a:t>Response</a:t>
            </a:r>
          </a:p>
        </p:txBody>
      </p:sp>
      <p:cxnSp>
        <p:nvCxnSpPr>
          <p:cNvPr id="36" name="AutoShape 13">
            <a:extLst>
              <a:ext uri="{FF2B5EF4-FFF2-40B4-BE49-F238E27FC236}">
                <a16:creationId xmlns:a16="http://schemas.microsoft.com/office/drawing/2014/main" id="{B7CB73F1-2330-4C9E-B292-43693DFE4F91}"/>
              </a:ext>
            </a:extLst>
          </p:cNvPr>
          <p:cNvCxnSpPr>
            <a:cxnSpLocks noChangeShapeType="1"/>
            <a:stCxn id="28" idx="2"/>
            <a:endCxn id="33" idx="0"/>
          </p:cNvCxnSpPr>
          <p:nvPr/>
        </p:nvCxnSpPr>
        <p:spPr bwMode="auto">
          <a:xfrm>
            <a:off x="8394700" y="3944101"/>
            <a:ext cx="0" cy="133350"/>
          </a:xfrm>
          <a:prstGeom prst="straightConnector1">
            <a:avLst/>
          </a:prstGeom>
          <a:noFill/>
          <a:ln w="9525" cap="flat" cmpd="sng">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7" name="AutoShape 14">
            <a:extLst>
              <a:ext uri="{FF2B5EF4-FFF2-40B4-BE49-F238E27FC236}">
                <a16:creationId xmlns:a16="http://schemas.microsoft.com/office/drawing/2014/main" id="{B8BBE71D-FFCB-46B4-B275-BBAEB79E6B15}"/>
              </a:ext>
            </a:extLst>
          </p:cNvPr>
          <p:cNvSpPr>
            <a:spLocks noChangeArrowheads="1"/>
          </p:cNvSpPr>
          <p:nvPr/>
        </p:nvSpPr>
        <p:spPr bwMode="auto">
          <a:xfrm>
            <a:off x="7810500" y="2485189"/>
            <a:ext cx="1168400" cy="192087"/>
          </a:xfrm>
          <a:prstGeom prst="flowChartProcess">
            <a:avLst/>
          </a:prstGeom>
          <a:blipFill dpi="0" rotWithShape="0">
            <a:blip r:embed="rId2"/>
            <a:srcRect/>
            <a:tile tx="0" ty="0" sx="100000" sy="100000" flip="none" algn="tl"/>
          </a:blipFill>
          <a:ln w="9525" cap="flat" cmpd="sng">
            <a:solidFill>
              <a:srgbClr val="E4E5EA"/>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170" tIns="46990" rIns="90170" bIns="46990" anchor="ctr"/>
          <a:lstStyle/>
          <a:p>
            <a:pPr algn="ctr"/>
            <a:r>
              <a:rPr lang="en-US" altLang="zh-CN" sz="1200">
                <a:solidFill>
                  <a:schemeClr val="tx2"/>
                </a:solidFill>
              </a:rPr>
              <a:t>CSIP Handling</a:t>
            </a:r>
          </a:p>
        </p:txBody>
      </p:sp>
      <p:sp>
        <p:nvSpPr>
          <p:cNvPr id="38" name="AutoShape 15">
            <a:extLst>
              <a:ext uri="{FF2B5EF4-FFF2-40B4-BE49-F238E27FC236}">
                <a16:creationId xmlns:a16="http://schemas.microsoft.com/office/drawing/2014/main" id="{E2D9B4A8-68AE-4A06-85F5-42A790C68437}"/>
              </a:ext>
            </a:extLst>
          </p:cNvPr>
          <p:cNvSpPr>
            <a:spLocks noChangeArrowheads="1"/>
          </p:cNvSpPr>
          <p:nvPr/>
        </p:nvSpPr>
        <p:spPr bwMode="auto">
          <a:xfrm>
            <a:off x="7810500" y="4553701"/>
            <a:ext cx="1168400" cy="192088"/>
          </a:xfrm>
          <a:prstGeom prst="flowChartProcess">
            <a:avLst/>
          </a:prstGeom>
          <a:blipFill dpi="0" rotWithShape="0">
            <a:blip r:embed="rId2"/>
            <a:srcRect/>
            <a:tile tx="0" ty="0" sx="100000" sy="100000" flip="none" algn="tl"/>
          </a:blipFill>
          <a:ln w="9525" cap="flat" cmpd="sng">
            <a:solidFill>
              <a:srgbClr val="E4E5EA"/>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170" tIns="46990" rIns="90170" bIns="46990" anchor="ctr"/>
          <a:lstStyle/>
          <a:p>
            <a:pPr algn="ctr"/>
            <a:r>
              <a:rPr lang="en-US" altLang="zh-CN" sz="1200">
                <a:solidFill>
                  <a:schemeClr val="tx2"/>
                </a:solidFill>
              </a:rPr>
              <a:t>CSIP Handling</a:t>
            </a:r>
          </a:p>
        </p:txBody>
      </p:sp>
      <p:sp>
        <p:nvSpPr>
          <p:cNvPr id="39" name="Text Box 16">
            <a:extLst>
              <a:ext uri="{FF2B5EF4-FFF2-40B4-BE49-F238E27FC236}">
                <a16:creationId xmlns:a16="http://schemas.microsoft.com/office/drawing/2014/main" id="{CB71E7F2-F642-4073-85AF-378AAC33564E}"/>
              </a:ext>
            </a:extLst>
          </p:cNvPr>
          <p:cNvSpPr txBox="1">
            <a:spLocks noChangeArrowheads="1"/>
          </p:cNvSpPr>
          <p:nvPr/>
        </p:nvSpPr>
        <p:spPr bwMode="auto">
          <a:xfrm>
            <a:off x="9105900" y="2267701"/>
            <a:ext cx="1676400"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800"/>
              <a:t>service handling, request parsing, file management, workspace + session menagement </a:t>
            </a:r>
          </a:p>
        </p:txBody>
      </p:sp>
      <p:sp>
        <p:nvSpPr>
          <p:cNvPr id="40" name="Text Box 17">
            <a:extLst>
              <a:ext uri="{FF2B5EF4-FFF2-40B4-BE49-F238E27FC236}">
                <a16:creationId xmlns:a16="http://schemas.microsoft.com/office/drawing/2014/main" id="{1CFD5166-122B-408E-B805-D33C0A24186D}"/>
              </a:ext>
            </a:extLst>
          </p:cNvPr>
          <p:cNvSpPr txBox="1">
            <a:spLocks noChangeArrowheads="1"/>
          </p:cNvSpPr>
          <p:nvPr/>
        </p:nvSpPr>
        <p:spPr bwMode="auto">
          <a:xfrm>
            <a:off x="9105900" y="3410701"/>
            <a:ext cx="1700213" cy="212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US" altLang="zh-CN" sz="800"/>
              <a:t>execute the sevice logic</a:t>
            </a:r>
          </a:p>
        </p:txBody>
      </p:sp>
      <p:sp>
        <p:nvSpPr>
          <p:cNvPr id="41" name="Text Box 18">
            <a:extLst>
              <a:ext uri="{FF2B5EF4-FFF2-40B4-BE49-F238E27FC236}">
                <a16:creationId xmlns:a16="http://schemas.microsoft.com/office/drawing/2014/main" id="{E8AE3821-0994-490E-BA65-EEE26DB65B2E}"/>
              </a:ext>
            </a:extLst>
          </p:cNvPr>
          <p:cNvSpPr txBox="1">
            <a:spLocks noChangeArrowheads="1"/>
          </p:cNvSpPr>
          <p:nvPr/>
        </p:nvSpPr>
        <p:spPr bwMode="auto">
          <a:xfrm>
            <a:off x="9082088" y="3717089"/>
            <a:ext cx="1852612" cy="212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US" altLang="zh-CN" sz="800"/>
              <a:t>provide result values and files</a:t>
            </a:r>
          </a:p>
        </p:txBody>
      </p:sp>
      <p:sp>
        <p:nvSpPr>
          <p:cNvPr id="42" name="Text Box 19">
            <a:extLst>
              <a:ext uri="{FF2B5EF4-FFF2-40B4-BE49-F238E27FC236}">
                <a16:creationId xmlns:a16="http://schemas.microsoft.com/office/drawing/2014/main" id="{4E07BFF1-A1C2-447B-A9CF-9F56F7F82655}"/>
              </a:ext>
            </a:extLst>
          </p:cNvPr>
          <p:cNvSpPr txBox="1">
            <a:spLocks noChangeArrowheads="1"/>
          </p:cNvSpPr>
          <p:nvPr/>
        </p:nvSpPr>
        <p:spPr bwMode="auto">
          <a:xfrm>
            <a:off x="9082088" y="3982201"/>
            <a:ext cx="1776412" cy="334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US" altLang="zh-CN" sz="800"/>
              <a:t>optional provide report values and files (optional)</a:t>
            </a:r>
          </a:p>
        </p:txBody>
      </p:sp>
      <p:sp>
        <p:nvSpPr>
          <p:cNvPr id="43" name="Text Box 20">
            <a:extLst>
              <a:ext uri="{FF2B5EF4-FFF2-40B4-BE49-F238E27FC236}">
                <a16:creationId xmlns:a16="http://schemas.microsoft.com/office/drawing/2014/main" id="{151248D9-AD63-4408-8C6B-2B996CD8747A}"/>
              </a:ext>
            </a:extLst>
          </p:cNvPr>
          <p:cNvSpPr txBox="1">
            <a:spLocks noChangeArrowheads="1"/>
          </p:cNvSpPr>
          <p:nvPr/>
        </p:nvSpPr>
        <p:spPr bwMode="auto">
          <a:xfrm>
            <a:off x="9082088" y="2943976"/>
            <a:ext cx="2005012" cy="333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US" altLang="zh-CN" sz="800"/>
              <a:t>read, check service parameter, read metainfo values</a:t>
            </a:r>
          </a:p>
        </p:txBody>
      </p:sp>
      <p:sp>
        <p:nvSpPr>
          <p:cNvPr id="44" name="Text Box 21">
            <a:extLst>
              <a:ext uri="{FF2B5EF4-FFF2-40B4-BE49-F238E27FC236}">
                <a16:creationId xmlns:a16="http://schemas.microsoft.com/office/drawing/2014/main" id="{8BB8128C-FFB4-4A3E-937D-5B69E4276966}"/>
              </a:ext>
            </a:extLst>
          </p:cNvPr>
          <p:cNvSpPr txBox="1">
            <a:spLocks noChangeArrowheads="1"/>
          </p:cNvSpPr>
          <p:nvPr/>
        </p:nvSpPr>
        <p:spPr bwMode="auto">
          <a:xfrm>
            <a:off x="9105900" y="4553701"/>
            <a:ext cx="1752600" cy="333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US" altLang="zh-CN" sz="800"/>
              <a:t>error, JSON, workspace and result management. </a:t>
            </a:r>
          </a:p>
        </p:txBody>
      </p:sp>
      <p:sp>
        <p:nvSpPr>
          <p:cNvPr id="4" name="TextBox 3">
            <a:extLst>
              <a:ext uri="{FF2B5EF4-FFF2-40B4-BE49-F238E27FC236}">
                <a16:creationId xmlns:a16="http://schemas.microsoft.com/office/drawing/2014/main" id="{D63DD940-4DB3-4B74-9DAD-63ABCE5A4133}"/>
              </a:ext>
            </a:extLst>
          </p:cNvPr>
          <p:cNvSpPr txBox="1"/>
          <p:nvPr/>
        </p:nvSpPr>
        <p:spPr>
          <a:xfrm>
            <a:off x="6288090" y="6065796"/>
            <a:ext cx="5229225" cy="427037"/>
          </a:xfrm>
          <a:prstGeom prst="rect">
            <a:avLst/>
          </a:prstGeom>
        </p:spPr>
        <p:txBody>
          <a:bodyPr vert="horz" wrap="none" lIns="91440" tIns="45720" rIns="91440" bIns="45720" rtlCol="0">
            <a:noAutofit/>
          </a:bodyPr>
          <a:lstStyle/>
          <a:p>
            <a:pPr>
              <a:lnSpc>
                <a:spcPts val="1800"/>
              </a:lnSpc>
              <a:spcAft>
                <a:spcPts val="600"/>
              </a:spcAft>
            </a:pPr>
            <a:r>
              <a:rPr lang="en-US" sz="1200" dirty="0">
                <a:hlinkClick r:id="rId3"/>
              </a:rPr>
              <a:t>https://mvnrepository.com/artifact/edu.colostate.omslab/csip-core</a:t>
            </a:r>
            <a:endParaRPr lang="en-US" sz="1200" dirty="0">
              <a:solidFill>
                <a:prstClr val="black">
                  <a:lumMod val="75000"/>
                  <a:lumOff val="25000"/>
                </a:prstClr>
              </a:solidFill>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1207222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B8F673C-7E83-419C-8395-5C95BEEE2677}"/>
              </a:ext>
            </a:extLst>
          </p:cNvPr>
          <p:cNvSpPr>
            <a:spLocks noGrp="1"/>
          </p:cNvSpPr>
          <p:nvPr>
            <p:ph idx="1"/>
          </p:nvPr>
        </p:nvSpPr>
        <p:spPr>
          <a:xfrm>
            <a:off x="604433" y="1604211"/>
            <a:ext cx="5299479" cy="4572752"/>
          </a:xfrm>
        </p:spPr>
        <p:txBody>
          <a:bodyPr/>
          <a:lstStyle/>
          <a:p>
            <a:endParaRPr lang="en-US" dirty="0"/>
          </a:p>
        </p:txBody>
      </p:sp>
      <p:sp>
        <p:nvSpPr>
          <p:cNvPr id="3" name="Title 2">
            <a:extLst>
              <a:ext uri="{FF2B5EF4-FFF2-40B4-BE49-F238E27FC236}">
                <a16:creationId xmlns:a16="http://schemas.microsoft.com/office/drawing/2014/main" id="{56B9DC39-ACFA-42C4-9930-C7FAA6AA079E}"/>
              </a:ext>
            </a:extLst>
          </p:cNvPr>
          <p:cNvSpPr>
            <a:spLocks noGrp="1"/>
          </p:cNvSpPr>
          <p:nvPr>
            <p:ph type="title"/>
          </p:nvPr>
        </p:nvSpPr>
        <p:spPr/>
        <p:txBody>
          <a:bodyPr/>
          <a:lstStyle/>
          <a:p>
            <a:endParaRPr lang="en-US"/>
          </a:p>
        </p:txBody>
      </p:sp>
      <p:sp>
        <p:nvSpPr>
          <p:cNvPr id="4" name="AutoShape 2">
            <a:extLst>
              <a:ext uri="{FF2B5EF4-FFF2-40B4-BE49-F238E27FC236}">
                <a16:creationId xmlns:a16="http://schemas.microsoft.com/office/drawing/2014/main" id="{EFF8B892-2E2E-444C-9CB1-39A77E775454}"/>
              </a:ext>
            </a:extLst>
          </p:cNvPr>
          <p:cNvSpPr>
            <a:spLocks noChangeArrowheads="1"/>
          </p:cNvSpPr>
          <p:nvPr/>
        </p:nvSpPr>
        <p:spPr bwMode="auto">
          <a:xfrm>
            <a:off x="7505700" y="2877301"/>
            <a:ext cx="3429000" cy="1584325"/>
          </a:xfrm>
          <a:prstGeom prst="flowChartProcess">
            <a:avLst/>
          </a:prstGeom>
          <a:solidFill>
            <a:schemeClr val="accent1">
              <a:alpha val="20000"/>
            </a:schemeClr>
          </a:solidFill>
          <a:ln w="9525" cmpd="sng">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en-US"/>
          </a:p>
        </p:txBody>
      </p:sp>
      <p:sp>
        <p:nvSpPr>
          <p:cNvPr id="5" name="AutoShape 3">
            <a:extLst>
              <a:ext uri="{FF2B5EF4-FFF2-40B4-BE49-F238E27FC236}">
                <a16:creationId xmlns:a16="http://schemas.microsoft.com/office/drawing/2014/main" id="{2247BEA7-813F-4AC0-8B3D-D4AFA8DA2BDD}"/>
              </a:ext>
            </a:extLst>
          </p:cNvPr>
          <p:cNvSpPr>
            <a:spLocks noChangeArrowheads="1"/>
          </p:cNvSpPr>
          <p:nvPr/>
        </p:nvSpPr>
        <p:spPr bwMode="auto">
          <a:xfrm>
            <a:off x="7810500" y="3037639"/>
            <a:ext cx="1168400" cy="192087"/>
          </a:xfrm>
          <a:prstGeom prst="flowChartProcess">
            <a:avLst/>
          </a:prstGeom>
          <a:solidFill>
            <a:srgbClr val="808080"/>
          </a:solidFill>
          <a:ln w="9525" cmpd="sng">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sz="1200">
                <a:solidFill>
                  <a:schemeClr val="bg1"/>
                </a:solidFill>
              </a:rPr>
              <a:t>preProcess()</a:t>
            </a:r>
          </a:p>
        </p:txBody>
      </p:sp>
      <p:sp>
        <p:nvSpPr>
          <p:cNvPr id="6" name="AutoShape 4">
            <a:extLst>
              <a:ext uri="{FF2B5EF4-FFF2-40B4-BE49-F238E27FC236}">
                <a16:creationId xmlns:a16="http://schemas.microsoft.com/office/drawing/2014/main" id="{757B9343-1D8A-4F89-9A4E-5DFA5026D3CE}"/>
              </a:ext>
            </a:extLst>
          </p:cNvPr>
          <p:cNvSpPr>
            <a:spLocks noChangeArrowheads="1"/>
          </p:cNvSpPr>
          <p:nvPr/>
        </p:nvSpPr>
        <p:spPr bwMode="auto">
          <a:xfrm>
            <a:off x="7810500" y="3409114"/>
            <a:ext cx="1168400" cy="192087"/>
          </a:xfrm>
          <a:prstGeom prst="flowChartProcess">
            <a:avLst/>
          </a:prstGeom>
          <a:solidFill>
            <a:schemeClr val="accent1"/>
          </a:solidFill>
          <a:ln w="9525" cap="flat" cmpd="sng">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sz="1200">
                <a:solidFill>
                  <a:schemeClr val="bg1"/>
                </a:solidFill>
              </a:rPr>
              <a:t>process()</a:t>
            </a:r>
          </a:p>
        </p:txBody>
      </p:sp>
      <p:sp>
        <p:nvSpPr>
          <p:cNvPr id="7" name="AutoShape 5">
            <a:extLst>
              <a:ext uri="{FF2B5EF4-FFF2-40B4-BE49-F238E27FC236}">
                <a16:creationId xmlns:a16="http://schemas.microsoft.com/office/drawing/2014/main" id="{5ACA3B20-BC87-4AF5-B032-0F23A197BF54}"/>
              </a:ext>
            </a:extLst>
          </p:cNvPr>
          <p:cNvSpPr>
            <a:spLocks noChangeArrowheads="1"/>
          </p:cNvSpPr>
          <p:nvPr/>
        </p:nvSpPr>
        <p:spPr bwMode="auto">
          <a:xfrm>
            <a:off x="7810500" y="3753601"/>
            <a:ext cx="1168400" cy="190500"/>
          </a:xfrm>
          <a:prstGeom prst="flowChartProcess">
            <a:avLst/>
          </a:prstGeom>
          <a:solidFill>
            <a:srgbClr val="808080"/>
          </a:solidFill>
          <a:ln w="9525" cap="flat" cmpd="sng">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sz="1200">
                <a:solidFill>
                  <a:schemeClr val="bg1"/>
                </a:solidFill>
              </a:rPr>
              <a:t>postProcess()</a:t>
            </a:r>
          </a:p>
        </p:txBody>
      </p:sp>
      <p:cxnSp>
        <p:nvCxnSpPr>
          <p:cNvPr id="8" name="AutoShape 6">
            <a:extLst>
              <a:ext uri="{FF2B5EF4-FFF2-40B4-BE49-F238E27FC236}">
                <a16:creationId xmlns:a16="http://schemas.microsoft.com/office/drawing/2014/main" id="{9EFF3B27-7F1B-413B-8695-05981C856202}"/>
              </a:ext>
            </a:extLst>
          </p:cNvPr>
          <p:cNvCxnSpPr>
            <a:cxnSpLocks noChangeShapeType="1"/>
            <a:stCxn id="12" idx="2"/>
          </p:cNvCxnSpPr>
          <p:nvPr/>
        </p:nvCxnSpPr>
        <p:spPr bwMode="auto">
          <a:xfrm rot="5400000">
            <a:off x="7418387" y="4071102"/>
            <a:ext cx="777875" cy="1174750"/>
          </a:xfrm>
          <a:prstGeom prst="bentConnector2">
            <a:avLst/>
          </a:prstGeom>
          <a:noFill/>
          <a:ln w="9525" cmpd="sng">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AutoShape 7">
            <a:extLst>
              <a:ext uri="{FF2B5EF4-FFF2-40B4-BE49-F238E27FC236}">
                <a16:creationId xmlns:a16="http://schemas.microsoft.com/office/drawing/2014/main" id="{6E87BB30-2E8C-49D8-A02D-ED9677B4973D}"/>
              </a:ext>
            </a:extLst>
          </p:cNvPr>
          <p:cNvCxnSpPr>
            <a:cxnSpLocks noChangeShapeType="1"/>
            <a:stCxn id="5" idx="2"/>
            <a:endCxn id="6" idx="0"/>
          </p:cNvCxnSpPr>
          <p:nvPr/>
        </p:nvCxnSpPr>
        <p:spPr bwMode="auto">
          <a:xfrm>
            <a:off x="8394700" y="3229726"/>
            <a:ext cx="0" cy="179388"/>
          </a:xfrm>
          <a:prstGeom prst="straightConnector1">
            <a:avLst/>
          </a:prstGeom>
          <a:noFill/>
          <a:ln w="9525" cmpd="sng">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AutoShape 8">
            <a:extLst>
              <a:ext uri="{FF2B5EF4-FFF2-40B4-BE49-F238E27FC236}">
                <a16:creationId xmlns:a16="http://schemas.microsoft.com/office/drawing/2014/main" id="{11F53709-2341-4FCB-BFA3-27D4CA485996}"/>
              </a:ext>
            </a:extLst>
          </p:cNvPr>
          <p:cNvCxnSpPr>
            <a:cxnSpLocks noChangeShapeType="1"/>
            <a:stCxn id="6" idx="2"/>
            <a:endCxn id="7" idx="0"/>
          </p:cNvCxnSpPr>
          <p:nvPr/>
        </p:nvCxnSpPr>
        <p:spPr bwMode="auto">
          <a:xfrm flipH="1">
            <a:off x="8394700" y="3601201"/>
            <a:ext cx="0" cy="152400"/>
          </a:xfrm>
          <a:prstGeom prst="straightConnector1">
            <a:avLst/>
          </a:prstGeom>
          <a:noFill/>
          <a:ln w="9525" cmpd="sng">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AutoShape 9">
            <a:extLst>
              <a:ext uri="{FF2B5EF4-FFF2-40B4-BE49-F238E27FC236}">
                <a16:creationId xmlns:a16="http://schemas.microsoft.com/office/drawing/2014/main" id="{145B5D08-BAC1-45DC-8024-F7B8B97D06CE}"/>
              </a:ext>
            </a:extLst>
          </p:cNvPr>
          <p:cNvCxnSpPr>
            <a:cxnSpLocks noChangeShapeType="1"/>
            <a:stCxn id="5" idx="0"/>
          </p:cNvCxnSpPr>
          <p:nvPr/>
        </p:nvCxnSpPr>
        <p:spPr bwMode="auto">
          <a:xfrm rot="5400000" flipH="1">
            <a:off x="7426325" y="2069264"/>
            <a:ext cx="828675" cy="1108075"/>
          </a:xfrm>
          <a:prstGeom prst="bentConnector2">
            <a:avLst/>
          </a:prstGeom>
          <a:noFill/>
          <a:ln w="9525" cmpd="sng">
            <a:solidFill>
              <a:schemeClr val="tx1"/>
            </a:solidFill>
            <a:miter lim="800000"/>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 name="AutoShape 10">
            <a:extLst>
              <a:ext uri="{FF2B5EF4-FFF2-40B4-BE49-F238E27FC236}">
                <a16:creationId xmlns:a16="http://schemas.microsoft.com/office/drawing/2014/main" id="{C89CCE98-7BCB-411A-8896-DE9C4BEEEB31}"/>
              </a:ext>
            </a:extLst>
          </p:cNvPr>
          <p:cNvSpPr>
            <a:spLocks noChangeArrowheads="1"/>
          </p:cNvSpPr>
          <p:nvPr/>
        </p:nvSpPr>
        <p:spPr bwMode="auto">
          <a:xfrm>
            <a:off x="7810500" y="4077451"/>
            <a:ext cx="1168400" cy="192088"/>
          </a:xfrm>
          <a:prstGeom prst="flowChartProcess">
            <a:avLst/>
          </a:prstGeom>
          <a:solidFill>
            <a:srgbClr val="808080"/>
          </a:solidFill>
          <a:ln w="9525" cap="flat" cmpd="sng">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170" tIns="46990" rIns="90170" bIns="46990" anchor="ctr"/>
          <a:lstStyle/>
          <a:p>
            <a:pPr algn="ctr"/>
            <a:r>
              <a:rPr lang="en-US" altLang="zh-CN" sz="1200">
                <a:solidFill>
                  <a:schemeClr val="bg1"/>
                </a:solidFill>
              </a:rPr>
              <a:t>report()</a:t>
            </a:r>
          </a:p>
        </p:txBody>
      </p:sp>
      <p:sp>
        <p:nvSpPr>
          <p:cNvPr id="13" name="Text Box 11">
            <a:extLst>
              <a:ext uri="{FF2B5EF4-FFF2-40B4-BE49-F238E27FC236}">
                <a16:creationId xmlns:a16="http://schemas.microsoft.com/office/drawing/2014/main" id="{E7BB56BC-0392-417C-8648-5D15F0234172}"/>
              </a:ext>
            </a:extLst>
          </p:cNvPr>
          <p:cNvSpPr txBox="1">
            <a:spLocks noChangeArrowheads="1"/>
          </p:cNvSpPr>
          <p:nvPr/>
        </p:nvSpPr>
        <p:spPr bwMode="auto">
          <a:xfrm>
            <a:off x="6288090" y="2115301"/>
            <a:ext cx="137953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1200" dirty="0"/>
              <a:t>JSON </a:t>
            </a:r>
          </a:p>
          <a:p>
            <a:r>
              <a:rPr lang="en-US" altLang="zh-CN" sz="1200" dirty="0"/>
              <a:t>Request</a:t>
            </a:r>
          </a:p>
        </p:txBody>
      </p:sp>
      <p:sp>
        <p:nvSpPr>
          <p:cNvPr id="14" name="Text Box 12">
            <a:extLst>
              <a:ext uri="{FF2B5EF4-FFF2-40B4-BE49-F238E27FC236}">
                <a16:creationId xmlns:a16="http://schemas.microsoft.com/office/drawing/2014/main" id="{7F7C50EB-4A1F-4850-AB64-A59DAEFF0D12}"/>
              </a:ext>
            </a:extLst>
          </p:cNvPr>
          <p:cNvSpPr txBox="1">
            <a:spLocks noChangeArrowheads="1"/>
          </p:cNvSpPr>
          <p:nvPr/>
        </p:nvSpPr>
        <p:spPr bwMode="auto">
          <a:xfrm>
            <a:off x="6288090" y="4858501"/>
            <a:ext cx="1379535" cy="4616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r>
              <a:rPr lang="en-US" altLang="zh-CN" sz="1200" dirty="0"/>
              <a:t>JSON </a:t>
            </a:r>
            <a:br>
              <a:rPr lang="en-US" altLang="zh-CN" sz="1200" dirty="0"/>
            </a:br>
            <a:r>
              <a:rPr lang="en-US" altLang="zh-CN" sz="1200" dirty="0"/>
              <a:t>Response</a:t>
            </a:r>
          </a:p>
        </p:txBody>
      </p:sp>
      <p:cxnSp>
        <p:nvCxnSpPr>
          <p:cNvPr id="15" name="AutoShape 13">
            <a:extLst>
              <a:ext uri="{FF2B5EF4-FFF2-40B4-BE49-F238E27FC236}">
                <a16:creationId xmlns:a16="http://schemas.microsoft.com/office/drawing/2014/main" id="{AA634BA5-6204-4C71-9F79-E2A5F9338B48}"/>
              </a:ext>
            </a:extLst>
          </p:cNvPr>
          <p:cNvCxnSpPr>
            <a:cxnSpLocks noChangeShapeType="1"/>
            <a:stCxn id="7" idx="2"/>
            <a:endCxn id="12" idx="0"/>
          </p:cNvCxnSpPr>
          <p:nvPr/>
        </p:nvCxnSpPr>
        <p:spPr bwMode="auto">
          <a:xfrm>
            <a:off x="8394700" y="3944101"/>
            <a:ext cx="0" cy="133350"/>
          </a:xfrm>
          <a:prstGeom prst="straightConnector1">
            <a:avLst/>
          </a:prstGeom>
          <a:noFill/>
          <a:ln w="9525" cap="flat" cmpd="sng">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 name="AutoShape 14">
            <a:extLst>
              <a:ext uri="{FF2B5EF4-FFF2-40B4-BE49-F238E27FC236}">
                <a16:creationId xmlns:a16="http://schemas.microsoft.com/office/drawing/2014/main" id="{764CE4F4-1A2A-4CDC-BADF-CA7DCEC58A99}"/>
              </a:ext>
            </a:extLst>
          </p:cNvPr>
          <p:cNvSpPr>
            <a:spLocks noChangeArrowheads="1"/>
          </p:cNvSpPr>
          <p:nvPr/>
        </p:nvSpPr>
        <p:spPr bwMode="auto">
          <a:xfrm>
            <a:off x="7810500" y="2485189"/>
            <a:ext cx="1168400" cy="192087"/>
          </a:xfrm>
          <a:prstGeom prst="flowChartProcess">
            <a:avLst/>
          </a:prstGeom>
          <a:blipFill dpi="0" rotWithShape="0">
            <a:blip r:embed="rId2"/>
            <a:srcRect/>
            <a:tile tx="0" ty="0" sx="100000" sy="100000" flip="none" algn="tl"/>
          </a:blipFill>
          <a:ln w="9525" cap="flat" cmpd="sng">
            <a:solidFill>
              <a:srgbClr val="E4E5EA"/>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170" tIns="46990" rIns="90170" bIns="46990" anchor="ctr"/>
          <a:lstStyle/>
          <a:p>
            <a:pPr algn="ctr"/>
            <a:r>
              <a:rPr lang="en-US" altLang="zh-CN" sz="1200">
                <a:solidFill>
                  <a:schemeClr val="tx2"/>
                </a:solidFill>
              </a:rPr>
              <a:t>CSIP Handling</a:t>
            </a:r>
          </a:p>
        </p:txBody>
      </p:sp>
      <p:sp>
        <p:nvSpPr>
          <p:cNvPr id="17" name="AutoShape 15">
            <a:extLst>
              <a:ext uri="{FF2B5EF4-FFF2-40B4-BE49-F238E27FC236}">
                <a16:creationId xmlns:a16="http://schemas.microsoft.com/office/drawing/2014/main" id="{EC8BAD56-8A87-4E48-B32E-3623683B5281}"/>
              </a:ext>
            </a:extLst>
          </p:cNvPr>
          <p:cNvSpPr>
            <a:spLocks noChangeArrowheads="1"/>
          </p:cNvSpPr>
          <p:nvPr/>
        </p:nvSpPr>
        <p:spPr bwMode="auto">
          <a:xfrm>
            <a:off x="7810500" y="4553701"/>
            <a:ext cx="1168400" cy="192088"/>
          </a:xfrm>
          <a:prstGeom prst="flowChartProcess">
            <a:avLst/>
          </a:prstGeom>
          <a:blipFill dpi="0" rotWithShape="0">
            <a:blip r:embed="rId2"/>
            <a:srcRect/>
            <a:tile tx="0" ty="0" sx="100000" sy="100000" flip="none" algn="tl"/>
          </a:blipFill>
          <a:ln w="9525" cap="flat" cmpd="sng">
            <a:solidFill>
              <a:srgbClr val="E4E5EA"/>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170" tIns="46990" rIns="90170" bIns="46990" anchor="ctr"/>
          <a:lstStyle/>
          <a:p>
            <a:pPr algn="ctr"/>
            <a:r>
              <a:rPr lang="en-US" altLang="zh-CN" sz="1200">
                <a:solidFill>
                  <a:schemeClr val="tx2"/>
                </a:solidFill>
              </a:rPr>
              <a:t>CSIP Handling</a:t>
            </a:r>
          </a:p>
        </p:txBody>
      </p:sp>
      <p:sp>
        <p:nvSpPr>
          <p:cNvPr id="18" name="Text Box 16">
            <a:extLst>
              <a:ext uri="{FF2B5EF4-FFF2-40B4-BE49-F238E27FC236}">
                <a16:creationId xmlns:a16="http://schemas.microsoft.com/office/drawing/2014/main" id="{1D7AE031-CB7D-41F7-8DDE-AC0BECB52504}"/>
              </a:ext>
            </a:extLst>
          </p:cNvPr>
          <p:cNvSpPr txBox="1">
            <a:spLocks noChangeArrowheads="1"/>
          </p:cNvSpPr>
          <p:nvPr/>
        </p:nvSpPr>
        <p:spPr bwMode="auto">
          <a:xfrm>
            <a:off x="9105900" y="2267701"/>
            <a:ext cx="1676400"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800"/>
              <a:t>service handling, request parsing, file management, workspace + session menagement </a:t>
            </a:r>
          </a:p>
        </p:txBody>
      </p:sp>
      <p:sp>
        <p:nvSpPr>
          <p:cNvPr id="19" name="Text Box 17">
            <a:extLst>
              <a:ext uri="{FF2B5EF4-FFF2-40B4-BE49-F238E27FC236}">
                <a16:creationId xmlns:a16="http://schemas.microsoft.com/office/drawing/2014/main" id="{6BA49340-CAD2-4711-9198-6FBDCB2C0FB4}"/>
              </a:ext>
            </a:extLst>
          </p:cNvPr>
          <p:cNvSpPr txBox="1">
            <a:spLocks noChangeArrowheads="1"/>
          </p:cNvSpPr>
          <p:nvPr/>
        </p:nvSpPr>
        <p:spPr bwMode="auto">
          <a:xfrm>
            <a:off x="9105900" y="3410701"/>
            <a:ext cx="1700213" cy="212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US" altLang="zh-CN" sz="800"/>
              <a:t>execute the sevice logic</a:t>
            </a:r>
          </a:p>
        </p:txBody>
      </p:sp>
      <p:sp>
        <p:nvSpPr>
          <p:cNvPr id="20" name="Text Box 18">
            <a:extLst>
              <a:ext uri="{FF2B5EF4-FFF2-40B4-BE49-F238E27FC236}">
                <a16:creationId xmlns:a16="http://schemas.microsoft.com/office/drawing/2014/main" id="{2666D998-E95C-42D1-9804-2BBB573654FD}"/>
              </a:ext>
            </a:extLst>
          </p:cNvPr>
          <p:cNvSpPr txBox="1">
            <a:spLocks noChangeArrowheads="1"/>
          </p:cNvSpPr>
          <p:nvPr/>
        </p:nvSpPr>
        <p:spPr bwMode="auto">
          <a:xfrm>
            <a:off x="9082088" y="3717089"/>
            <a:ext cx="1852612" cy="212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US" altLang="zh-CN" sz="800"/>
              <a:t>provide result values and files</a:t>
            </a:r>
          </a:p>
        </p:txBody>
      </p:sp>
      <p:sp>
        <p:nvSpPr>
          <p:cNvPr id="21" name="Text Box 19">
            <a:extLst>
              <a:ext uri="{FF2B5EF4-FFF2-40B4-BE49-F238E27FC236}">
                <a16:creationId xmlns:a16="http://schemas.microsoft.com/office/drawing/2014/main" id="{41F4D779-96A7-45F9-ABA0-E275E2CBF49B}"/>
              </a:ext>
            </a:extLst>
          </p:cNvPr>
          <p:cNvSpPr txBox="1">
            <a:spLocks noChangeArrowheads="1"/>
          </p:cNvSpPr>
          <p:nvPr/>
        </p:nvSpPr>
        <p:spPr bwMode="auto">
          <a:xfrm>
            <a:off x="9082088" y="3982201"/>
            <a:ext cx="1776412" cy="334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US" altLang="zh-CN" sz="800"/>
              <a:t>optional provide report values and files (optional)</a:t>
            </a:r>
          </a:p>
        </p:txBody>
      </p:sp>
      <p:sp>
        <p:nvSpPr>
          <p:cNvPr id="22" name="Text Box 20">
            <a:extLst>
              <a:ext uri="{FF2B5EF4-FFF2-40B4-BE49-F238E27FC236}">
                <a16:creationId xmlns:a16="http://schemas.microsoft.com/office/drawing/2014/main" id="{ED7E3671-8321-4CDF-A0C2-F587DD235870}"/>
              </a:ext>
            </a:extLst>
          </p:cNvPr>
          <p:cNvSpPr txBox="1">
            <a:spLocks noChangeArrowheads="1"/>
          </p:cNvSpPr>
          <p:nvPr/>
        </p:nvSpPr>
        <p:spPr bwMode="auto">
          <a:xfrm>
            <a:off x="9082088" y="2943976"/>
            <a:ext cx="2005012" cy="333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US" altLang="zh-CN" sz="800"/>
              <a:t>read, check service parameter, read metainfo values</a:t>
            </a:r>
          </a:p>
        </p:txBody>
      </p:sp>
      <p:sp>
        <p:nvSpPr>
          <p:cNvPr id="23" name="Text Box 21">
            <a:extLst>
              <a:ext uri="{FF2B5EF4-FFF2-40B4-BE49-F238E27FC236}">
                <a16:creationId xmlns:a16="http://schemas.microsoft.com/office/drawing/2014/main" id="{6EE73A00-B167-4F3C-BF95-04C8996C51E1}"/>
              </a:ext>
            </a:extLst>
          </p:cNvPr>
          <p:cNvSpPr txBox="1">
            <a:spLocks noChangeArrowheads="1"/>
          </p:cNvSpPr>
          <p:nvPr/>
        </p:nvSpPr>
        <p:spPr bwMode="auto">
          <a:xfrm>
            <a:off x="9105900" y="4553701"/>
            <a:ext cx="1752600" cy="333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US" altLang="zh-CN" sz="800"/>
              <a:t>error, JSON, workspace and result management. </a:t>
            </a:r>
          </a:p>
        </p:txBody>
      </p:sp>
      <p:sp>
        <p:nvSpPr>
          <p:cNvPr id="24" name="CustomShape 2">
            <a:extLst>
              <a:ext uri="{FF2B5EF4-FFF2-40B4-BE49-F238E27FC236}">
                <a16:creationId xmlns:a16="http://schemas.microsoft.com/office/drawing/2014/main" id="{6C742F1F-4F36-4BF3-98D6-45F2F3FB23A5}"/>
              </a:ext>
            </a:extLst>
          </p:cNvPr>
          <p:cNvSpPr/>
          <p:nvPr/>
        </p:nvSpPr>
        <p:spPr>
          <a:xfrm>
            <a:off x="592931" y="2241550"/>
            <a:ext cx="5819775" cy="3920289"/>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800" b="0" strike="noStrike" spc="-1" dirty="0">
                <a:solidFill>
                  <a:srgbClr val="D24726"/>
                </a:solidFill>
                <a:latin typeface="Consolas" panose="020B0609020204030204" pitchFamily="49" charset="0"/>
                <a:ea typeface="宋体"/>
              </a:rPr>
              <a:t>@Name(“Temperature Conversion")</a:t>
            </a:r>
            <a:endParaRPr lang="en-US" sz="800" b="0" strike="noStrike" spc="-1" dirty="0">
              <a:solidFill>
                <a:srgbClr val="D24726"/>
              </a:solidFill>
              <a:latin typeface="Consolas" panose="020B0609020204030204" pitchFamily="49" charset="0"/>
            </a:endParaRPr>
          </a:p>
          <a:p>
            <a:pPr>
              <a:lnSpc>
                <a:spcPct val="100000"/>
              </a:lnSpc>
            </a:pPr>
            <a:r>
              <a:rPr lang="en-US" sz="800" b="0" strike="noStrike" spc="-1" dirty="0">
                <a:solidFill>
                  <a:srgbClr val="D24726"/>
                </a:solidFill>
                <a:latin typeface="Consolas" panose="020B0609020204030204" pitchFamily="49" charset="0"/>
                <a:ea typeface="宋体"/>
              </a:rPr>
              <a:t>@Description("Example of an simple service")</a:t>
            </a:r>
            <a:endParaRPr lang="en-US" sz="800" b="0" strike="noStrike" spc="-1" dirty="0">
              <a:solidFill>
                <a:srgbClr val="D24726"/>
              </a:solidFill>
              <a:latin typeface="Consolas" panose="020B0609020204030204" pitchFamily="49" charset="0"/>
            </a:endParaRPr>
          </a:p>
          <a:p>
            <a:pPr>
              <a:lnSpc>
                <a:spcPct val="100000"/>
              </a:lnSpc>
            </a:pPr>
            <a:r>
              <a:rPr lang="en-US" sz="800" b="0" strike="noStrike" spc="-1" dirty="0">
                <a:solidFill>
                  <a:srgbClr val="D24726"/>
                </a:solidFill>
                <a:latin typeface="Consolas" panose="020B0609020204030204" pitchFamily="49" charset="0"/>
                <a:ea typeface="宋体"/>
              </a:rPr>
              <a:t>@Documentation("https://alm.engr.colostate.edu/</a:t>
            </a:r>
            <a:r>
              <a:rPr lang="en-US" sz="800" b="0" strike="noStrike" spc="-1" dirty="0" err="1">
                <a:solidFill>
                  <a:srgbClr val="D24726"/>
                </a:solidFill>
                <a:latin typeface="Consolas" panose="020B0609020204030204" pitchFamily="49" charset="0"/>
                <a:ea typeface="宋体"/>
              </a:rPr>
              <a:t>csip</a:t>
            </a:r>
            <a:r>
              <a:rPr lang="en-US" sz="800" b="0" strike="noStrike" spc="-1" dirty="0">
                <a:solidFill>
                  <a:srgbClr val="D24726"/>
                </a:solidFill>
                <a:latin typeface="Consolas" panose="020B0609020204030204" pitchFamily="49" charset="0"/>
                <a:ea typeface="宋体"/>
              </a:rPr>
              <a:t>")</a:t>
            </a:r>
            <a:endParaRPr lang="en-US" sz="800" b="0" strike="noStrike" spc="-1" dirty="0">
              <a:solidFill>
                <a:srgbClr val="D24726"/>
              </a:solidFill>
              <a:latin typeface="Consolas" panose="020B0609020204030204" pitchFamily="49" charset="0"/>
            </a:endParaRPr>
          </a:p>
          <a:p>
            <a:pPr>
              <a:lnSpc>
                <a:spcPct val="100000"/>
              </a:lnSpc>
            </a:pPr>
            <a:r>
              <a:rPr lang="en-US" sz="800" b="0" strike="noStrike" spc="-1" dirty="0">
                <a:solidFill>
                  <a:srgbClr val="D24726"/>
                </a:solidFill>
                <a:latin typeface="Consolas" panose="020B0609020204030204" pitchFamily="49" charset="0"/>
                <a:ea typeface="宋体"/>
              </a:rPr>
              <a:t>@State(PROTOTYPE)</a:t>
            </a:r>
            <a:endParaRPr lang="en-US" sz="800" b="0" strike="noStrike" spc="-1" dirty="0">
              <a:solidFill>
                <a:srgbClr val="D24726"/>
              </a:solidFill>
              <a:latin typeface="Consolas" panose="020B0609020204030204" pitchFamily="49" charset="0"/>
            </a:endParaRPr>
          </a:p>
          <a:p>
            <a:pPr>
              <a:lnSpc>
                <a:spcPct val="100000"/>
              </a:lnSpc>
            </a:pPr>
            <a:r>
              <a:rPr lang="en-US" sz="800" b="0" strike="noStrike" spc="-1" dirty="0">
                <a:solidFill>
                  <a:srgbClr val="D24726"/>
                </a:solidFill>
                <a:latin typeface="Consolas" panose="020B0609020204030204" pitchFamily="49" charset="0"/>
                <a:ea typeface="宋体"/>
              </a:rPr>
              <a:t>@License(License.GPL3)</a:t>
            </a:r>
            <a:endParaRPr lang="en-US" sz="800" b="0" strike="noStrike" spc="-1" dirty="0">
              <a:solidFill>
                <a:srgbClr val="D24726"/>
              </a:solidFill>
              <a:latin typeface="Consolas" panose="020B0609020204030204" pitchFamily="49" charset="0"/>
            </a:endParaRPr>
          </a:p>
          <a:p>
            <a:pPr>
              <a:lnSpc>
                <a:spcPct val="100000"/>
              </a:lnSpc>
            </a:pPr>
            <a:r>
              <a:rPr lang="en-US" sz="800" b="0" strike="noStrike" spc="-1" dirty="0">
                <a:solidFill>
                  <a:srgbClr val="D24726"/>
                </a:solidFill>
                <a:latin typeface="Consolas" panose="020B0609020204030204" pitchFamily="49" charset="0"/>
                <a:ea typeface="宋体"/>
              </a:rPr>
              <a:t>@</a:t>
            </a:r>
            <a:r>
              <a:rPr lang="en-US" sz="800" b="0" strike="noStrike" spc="-1" dirty="0" err="1">
                <a:solidFill>
                  <a:srgbClr val="D24726"/>
                </a:solidFill>
                <a:latin typeface="Consolas" panose="020B0609020204030204" pitchFamily="49" charset="0"/>
                <a:ea typeface="宋体"/>
              </a:rPr>
              <a:t>VersionInfo</a:t>
            </a:r>
            <a:r>
              <a:rPr lang="en-US" sz="800" b="0" strike="noStrike" spc="-1" dirty="0">
                <a:solidFill>
                  <a:srgbClr val="D24726"/>
                </a:solidFill>
                <a:latin typeface="Consolas" panose="020B0609020204030204" pitchFamily="49" charset="0"/>
                <a:ea typeface="宋体"/>
              </a:rPr>
              <a:t>("$Id: 0.1+47 V2_0.java 4657aca8bafb 2018-08-26 od $")</a:t>
            </a:r>
            <a:endParaRPr lang="en-US" sz="800" b="0" strike="noStrike" spc="-1" dirty="0">
              <a:solidFill>
                <a:srgbClr val="D24726"/>
              </a:solidFill>
              <a:latin typeface="Consolas" panose="020B0609020204030204" pitchFamily="49" charset="0"/>
            </a:endParaRPr>
          </a:p>
          <a:p>
            <a:pPr>
              <a:lnSpc>
                <a:spcPct val="100000"/>
              </a:lnSpc>
            </a:pPr>
            <a:r>
              <a:rPr lang="en-US" sz="800" b="0" strike="noStrike" spc="-1" dirty="0">
                <a:solidFill>
                  <a:srgbClr val="D24726"/>
                </a:solidFill>
                <a:latin typeface="Consolas" panose="020B0609020204030204" pitchFamily="49" charset="0"/>
                <a:ea typeface="宋体"/>
              </a:rPr>
              <a:t>@Author(name = "od", email = "&lt;odavid@colostate.edu&gt;", org = "CSU")</a:t>
            </a:r>
            <a:endParaRPr lang="en-US" sz="800" b="0" strike="noStrike" spc="-1" dirty="0">
              <a:solidFill>
                <a:srgbClr val="D24726"/>
              </a:solidFill>
              <a:latin typeface="Consolas" panose="020B0609020204030204" pitchFamily="49" charset="0"/>
            </a:endParaRPr>
          </a:p>
          <a:p>
            <a:pPr>
              <a:lnSpc>
                <a:spcPct val="100000"/>
              </a:lnSpc>
            </a:pPr>
            <a:r>
              <a:rPr lang="en-US" sz="800" b="0" strike="noStrike" spc="-1" dirty="0">
                <a:solidFill>
                  <a:srgbClr val="D24726"/>
                </a:solidFill>
                <a:latin typeface="Consolas" panose="020B0609020204030204" pitchFamily="49" charset="0"/>
                <a:ea typeface="宋体"/>
              </a:rPr>
              <a:t>@Category("Climate")</a:t>
            </a:r>
            <a:endParaRPr lang="en-US" sz="800" b="0" strike="noStrike" spc="-1" dirty="0">
              <a:solidFill>
                <a:srgbClr val="D24726"/>
              </a:solidFill>
              <a:latin typeface="Consolas" panose="020B0609020204030204" pitchFamily="49" charset="0"/>
            </a:endParaRPr>
          </a:p>
          <a:p>
            <a:pPr>
              <a:lnSpc>
                <a:spcPct val="100000"/>
              </a:lnSpc>
            </a:pPr>
            <a:r>
              <a:rPr lang="en-US" sz="800" b="0" strike="noStrike" spc="-1" dirty="0">
                <a:solidFill>
                  <a:srgbClr val="D24726"/>
                </a:solidFill>
                <a:latin typeface="Consolas" panose="020B0609020204030204" pitchFamily="49" charset="0"/>
                <a:ea typeface="宋体"/>
              </a:rPr>
              <a:t>@Path("m/</a:t>
            </a:r>
            <a:r>
              <a:rPr lang="en-US" sz="800" b="0" strike="noStrike" spc="-1" dirty="0" err="1">
                <a:solidFill>
                  <a:srgbClr val="D24726"/>
                </a:solidFill>
                <a:latin typeface="Consolas" panose="020B0609020204030204" pitchFamily="49" charset="0"/>
                <a:ea typeface="宋体"/>
              </a:rPr>
              <a:t>simpleservice</a:t>
            </a:r>
            <a:r>
              <a:rPr lang="en-US" sz="800" b="0" strike="noStrike" spc="-1" dirty="0">
                <a:solidFill>
                  <a:srgbClr val="D24726"/>
                </a:solidFill>
                <a:latin typeface="Consolas" panose="020B0609020204030204" pitchFamily="49" charset="0"/>
                <a:ea typeface="宋体"/>
              </a:rPr>
              <a:t>/2.0")</a:t>
            </a:r>
            <a:endParaRPr lang="en-US" sz="800" b="0" strike="noStrike" spc="-1" dirty="0">
              <a:solidFill>
                <a:srgbClr val="D24726"/>
              </a:solidFill>
              <a:latin typeface="Consolas" panose="020B0609020204030204" pitchFamily="49" charset="0"/>
            </a:endParaRPr>
          </a:p>
          <a:p>
            <a:pPr>
              <a:lnSpc>
                <a:spcPct val="100000"/>
              </a:lnSpc>
            </a:pPr>
            <a:r>
              <a:rPr lang="en-US" sz="800" b="0" strike="noStrike" spc="-1" dirty="0">
                <a:solidFill>
                  <a:srgbClr val="000000"/>
                </a:solidFill>
                <a:latin typeface="Consolas" panose="020B0609020204030204" pitchFamily="49" charset="0"/>
                <a:ea typeface="宋体"/>
              </a:rPr>
              <a:t>public class V2_0 extends </a:t>
            </a:r>
            <a:r>
              <a:rPr lang="en-US" sz="800" b="0" strike="noStrike" spc="-1" dirty="0" err="1">
                <a:solidFill>
                  <a:srgbClr val="000000"/>
                </a:solidFill>
                <a:latin typeface="Consolas" panose="020B0609020204030204" pitchFamily="49" charset="0"/>
                <a:ea typeface="宋体"/>
              </a:rPr>
              <a:t>csip.ModelDataService</a:t>
            </a:r>
            <a:r>
              <a:rPr lang="en-US" sz="800" b="0" strike="noStrike" spc="-1" dirty="0">
                <a:solidFill>
                  <a:srgbClr val="000000"/>
                </a:solidFill>
                <a:latin typeface="Consolas" panose="020B0609020204030204" pitchFamily="49" charset="0"/>
                <a:ea typeface="宋体"/>
              </a:rPr>
              <a:t> {</a:t>
            </a:r>
            <a:endParaRPr lang="en-US" sz="800" b="0" strike="noStrike" spc="-1" dirty="0">
              <a:latin typeface="Consolas" panose="020B0609020204030204" pitchFamily="49" charset="0"/>
            </a:endParaRPr>
          </a:p>
          <a:p>
            <a:pPr>
              <a:lnSpc>
                <a:spcPct val="100000"/>
              </a:lnSpc>
            </a:pPr>
            <a:endParaRPr lang="en-US" sz="800" b="0" strike="noStrike" spc="-1" dirty="0">
              <a:latin typeface="Consolas" panose="020B0609020204030204" pitchFamily="49" charset="0"/>
            </a:endParaRPr>
          </a:p>
          <a:p>
            <a:pPr>
              <a:lnSpc>
                <a:spcPct val="100000"/>
              </a:lnSpc>
            </a:pPr>
            <a:r>
              <a:rPr lang="en-US" sz="800" b="0" strike="noStrike" spc="-1" dirty="0">
                <a:solidFill>
                  <a:srgbClr val="000000"/>
                </a:solidFill>
                <a:latin typeface="Consolas" panose="020B0609020204030204" pitchFamily="49" charset="0"/>
                <a:ea typeface="宋体"/>
              </a:rPr>
              <a:t>    @Override</a:t>
            </a:r>
            <a:endParaRPr lang="en-US" sz="800" b="0" strike="noStrike" spc="-1" dirty="0">
              <a:latin typeface="Consolas" panose="020B0609020204030204" pitchFamily="49" charset="0"/>
            </a:endParaRPr>
          </a:p>
          <a:p>
            <a:pPr>
              <a:lnSpc>
                <a:spcPct val="100000"/>
              </a:lnSpc>
            </a:pPr>
            <a:r>
              <a:rPr lang="en-US" sz="800" b="0" strike="noStrike" spc="-1" dirty="0">
                <a:solidFill>
                  <a:srgbClr val="000000"/>
                </a:solidFill>
                <a:latin typeface="Consolas" panose="020B0609020204030204" pitchFamily="49" charset="0"/>
                <a:ea typeface="宋体"/>
              </a:rPr>
              <a:t>    protected void </a:t>
            </a:r>
            <a:r>
              <a:rPr lang="en-US" sz="800" b="0" strike="noStrike" spc="-1" dirty="0" err="1">
                <a:solidFill>
                  <a:srgbClr val="000000"/>
                </a:solidFill>
                <a:latin typeface="Consolas" panose="020B0609020204030204" pitchFamily="49" charset="0"/>
                <a:ea typeface="宋体"/>
              </a:rPr>
              <a:t>doProcess</a:t>
            </a:r>
            <a:r>
              <a:rPr lang="en-US" sz="800" b="0" strike="noStrike" spc="-1" dirty="0">
                <a:solidFill>
                  <a:srgbClr val="000000"/>
                </a:solidFill>
                <a:latin typeface="Consolas" panose="020B0609020204030204" pitchFamily="49" charset="0"/>
                <a:ea typeface="宋体"/>
              </a:rPr>
              <a:t>() throws Exception {</a:t>
            </a:r>
            <a:endParaRPr lang="en-US" sz="800" b="0" strike="noStrike" spc="-1" dirty="0">
              <a:latin typeface="Consolas" panose="020B0609020204030204" pitchFamily="49" charset="0"/>
            </a:endParaRPr>
          </a:p>
          <a:p>
            <a:pPr>
              <a:lnSpc>
                <a:spcPct val="100000"/>
              </a:lnSpc>
            </a:pPr>
            <a:r>
              <a:rPr lang="en-US" sz="800" b="0" strike="noStrike" spc="-1" dirty="0">
                <a:solidFill>
                  <a:srgbClr val="000000"/>
                </a:solidFill>
                <a:latin typeface="Consolas" panose="020B0609020204030204" pitchFamily="49" charset="0"/>
                <a:ea typeface="宋体"/>
              </a:rPr>
              <a:t>        double temp = </a:t>
            </a:r>
            <a:r>
              <a:rPr lang="en-US" sz="800" b="0" strike="noStrike" spc="-1" dirty="0" err="1">
                <a:solidFill>
                  <a:srgbClr val="000000"/>
                </a:solidFill>
                <a:latin typeface="Consolas" panose="020B0609020204030204" pitchFamily="49" charset="0"/>
                <a:ea typeface="宋体"/>
              </a:rPr>
              <a:t>getDoubleParam</a:t>
            </a:r>
            <a:r>
              <a:rPr lang="en-US" sz="800" b="0" strike="noStrike" spc="-1" dirty="0">
                <a:solidFill>
                  <a:srgbClr val="000000"/>
                </a:solidFill>
                <a:latin typeface="Consolas" panose="020B0609020204030204" pitchFamily="49" charset="0"/>
                <a:ea typeface="宋体"/>
              </a:rPr>
              <a:t>("temp");</a:t>
            </a:r>
            <a:endParaRPr lang="en-US" sz="800" b="0" strike="noStrike" spc="-1" dirty="0">
              <a:latin typeface="Consolas" panose="020B0609020204030204" pitchFamily="49" charset="0"/>
            </a:endParaRPr>
          </a:p>
          <a:p>
            <a:pPr>
              <a:lnSpc>
                <a:spcPct val="100000"/>
              </a:lnSpc>
            </a:pPr>
            <a:r>
              <a:rPr lang="en-US" sz="800" b="0" strike="noStrike" spc="-1" dirty="0">
                <a:solidFill>
                  <a:srgbClr val="000000"/>
                </a:solidFill>
                <a:latin typeface="Consolas" panose="020B0609020204030204" pitchFamily="49" charset="0"/>
                <a:ea typeface="宋体"/>
              </a:rPr>
              <a:t>        String un = </a:t>
            </a:r>
            <a:r>
              <a:rPr lang="en-US" sz="800" b="0" strike="noStrike" spc="-1" dirty="0" err="1">
                <a:solidFill>
                  <a:srgbClr val="000000"/>
                </a:solidFill>
                <a:latin typeface="Consolas" panose="020B0609020204030204" pitchFamily="49" charset="0"/>
                <a:ea typeface="宋体"/>
              </a:rPr>
              <a:t>getParamUnit</a:t>
            </a:r>
            <a:r>
              <a:rPr lang="en-US" sz="800" b="0" strike="noStrike" spc="-1" dirty="0">
                <a:solidFill>
                  <a:srgbClr val="000000"/>
                </a:solidFill>
                <a:latin typeface="Consolas" panose="020B0609020204030204" pitchFamily="49" charset="0"/>
                <a:ea typeface="宋体"/>
              </a:rPr>
              <a:t>("temp");</a:t>
            </a:r>
            <a:endParaRPr lang="en-US" sz="800" b="0" strike="noStrike" spc="-1" dirty="0">
              <a:latin typeface="Consolas" panose="020B0609020204030204" pitchFamily="49" charset="0"/>
            </a:endParaRPr>
          </a:p>
          <a:p>
            <a:pPr>
              <a:lnSpc>
                <a:spcPct val="100000"/>
              </a:lnSpc>
            </a:pPr>
            <a:r>
              <a:rPr lang="en-US" sz="800" b="0" strike="noStrike" spc="-1" dirty="0">
                <a:solidFill>
                  <a:srgbClr val="000000"/>
                </a:solidFill>
                <a:latin typeface="Consolas" panose="020B0609020204030204" pitchFamily="49" charset="0"/>
                <a:ea typeface="宋体"/>
              </a:rPr>
              <a:t>        if (</a:t>
            </a:r>
            <a:r>
              <a:rPr lang="en-US" sz="800" b="0" strike="noStrike" spc="-1" dirty="0" err="1">
                <a:solidFill>
                  <a:srgbClr val="000000"/>
                </a:solidFill>
                <a:latin typeface="Consolas" panose="020B0609020204030204" pitchFamily="49" charset="0"/>
                <a:ea typeface="宋体"/>
              </a:rPr>
              <a:t>un.equals</a:t>
            </a:r>
            <a:r>
              <a:rPr lang="en-US" sz="800" b="0" strike="noStrike" spc="-1" dirty="0">
                <a:solidFill>
                  <a:srgbClr val="000000"/>
                </a:solidFill>
                <a:latin typeface="Consolas" panose="020B0609020204030204" pitchFamily="49" charset="0"/>
                <a:ea typeface="宋体"/>
              </a:rPr>
              <a:t>("C")) {</a:t>
            </a:r>
            <a:endParaRPr lang="en-US" sz="800" b="0" strike="noStrike" spc="-1" dirty="0">
              <a:latin typeface="Consolas" panose="020B0609020204030204" pitchFamily="49" charset="0"/>
            </a:endParaRPr>
          </a:p>
          <a:p>
            <a:pPr>
              <a:lnSpc>
                <a:spcPct val="100000"/>
              </a:lnSpc>
            </a:pPr>
            <a:r>
              <a:rPr lang="en-US" sz="800" b="0" strike="noStrike" spc="-1" dirty="0">
                <a:solidFill>
                  <a:srgbClr val="000000"/>
                </a:solidFill>
                <a:latin typeface="Consolas" panose="020B0609020204030204" pitchFamily="49" charset="0"/>
                <a:ea typeface="宋体"/>
              </a:rPr>
              <a:t>            </a:t>
            </a:r>
            <a:r>
              <a:rPr lang="en-US" sz="800" b="0" strike="noStrike" spc="-1" dirty="0" err="1">
                <a:solidFill>
                  <a:srgbClr val="000000"/>
                </a:solidFill>
                <a:latin typeface="Consolas" panose="020B0609020204030204" pitchFamily="49" charset="0"/>
                <a:ea typeface="宋体"/>
              </a:rPr>
              <a:t>putResult</a:t>
            </a:r>
            <a:r>
              <a:rPr lang="en-US" sz="800" b="0" strike="noStrike" spc="-1" dirty="0">
                <a:solidFill>
                  <a:srgbClr val="000000"/>
                </a:solidFill>
                <a:latin typeface="Consolas" panose="020B0609020204030204" pitchFamily="49" charset="0"/>
                <a:ea typeface="宋体"/>
              </a:rPr>
              <a:t>("temp", temp * 9 / 5 + 32, "temperature", "F");</a:t>
            </a:r>
            <a:endParaRPr lang="en-US" sz="800" b="0" strike="noStrike" spc="-1" dirty="0">
              <a:latin typeface="Consolas" panose="020B0609020204030204" pitchFamily="49" charset="0"/>
            </a:endParaRPr>
          </a:p>
          <a:p>
            <a:pPr>
              <a:lnSpc>
                <a:spcPct val="100000"/>
              </a:lnSpc>
            </a:pPr>
            <a:r>
              <a:rPr lang="en-US" sz="800" b="0" strike="noStrike" spc="-1" dirty="0">
                <a:solidFill>
                  <a:srgbClr val="000000"/>
                </a:solidFill>
                <a:latin typeface="Consolas" panose="020B0609020204030204" pitchFamily="49" charset="0"/>
                <a:ea typeface="宋体"/>
              </a:rPr>
              <a:t>            return;</a:t>
            </a:r>
            <a:endParaRPr lang="en-US" sz="800" b="0" strike="noStrike" spc="-1" dirty="0">
              <a:latin typeface="Consolas" panose="020B0609020204030204" pitchFamily="49" charset="0"/>
            </a:endParaRPr>
          </a:p>
          <a:p>
            <a:pPr>
              <a:lnSpc>
                <a:spcPct val="100000"/>
              </a:lnSpc>
            </a:pPr>
            <a:r>
              <a:rPr lang="en-US" sz="800" b="0" strike="noStrike" spc="-1" dirty="0">
                <a:solidFill>
                  <a:srgbClr val="000000"/>
                </a:solidFill>
                <a:latin typeface="Consolas" panose="020B0609020204030204" pitchFamily="49" charset="0"/>
                <a:ea typeface="宋体"/>
              </a:rPr>
              <a:t>        }</a:t>
            </a:r>
            <a:endParaRPr lang="en-US" sz="800" b="0" strike="noStrike" spc="-1" dirty="0">
              <a:latin typeface="Consolas" panose="020B0609020204030204" pitchFamily="49" charset="0"/>
            </a:endParaRPr>
          </a:p>
          <a:p>
            <a:pPr>
              <a:lnSpc>
                <a:spcPct val="100000"/>
              </a:lnSpc>
            </a:pPr>
            <a:r>
              <a:rPr lang="en-US" sz="800" b="0" strike="noStrike" spc="-1" dirty="0">
                <a:solidFill>
                  <a:srgbClr val="000000"/>
                </a:solidFill>
                <a:latin typeface="Consolas" panose="020B0609020204030204" pitchFamily="49" charset="0"/>
                <a:ea typeface="宋体"/>
              </a:rPr>
              <a:t>        throw new </a:t>
            </a:r>
            <a:r>
              <a:rPr lang="en-US" sz="800" b="0" strike="noStrike" spc="-1" dirty="0" err="1">
                <a:solidFill>
                  <a:srgbClr val="000000"/>
                </a:solidFill>
                <a:latin typeface="Consolas" panose="020B0609020204030204" pitchFamily="49" charset="0"/>
                <a:ea typeface="宋体"/>
              </a:rPr>
              <a:t>ServiceException</a:t>
            </a:r>
            <a:r>
              <a:rPr lang="en-US" sz="800" b="0" strike="noStrike" spc="-1" dirty="0">
                <a:solidFill>
                  <a:srgbClr val="000000"/>
                </a:solidFill>
                <a:latin typeface="Consolas" panose="020B0609020204030204" pitchFamily="49" charset="0"/>
                <a:ea typeface="宋体"/>
              </a:rPr>
              <a:t>("missing unit.");</a:t>
            </a:r>
            <a:endParaRPr lang="en-US" sz="800" b="0" strike="noStrike" spc="-1" dirty="0">
              <a:latin typeface="Consolas" panose="020B0609020204030204" pitchFamily="49" charset="0"/>
            </a:endParaRPr>
          </a:p>
          <a:p>
            <a:pPr>
              <a:lnSpc>
                <a:spcPct val="100000"/>
              </a:lnSpc>
            </a:pPr>
            <a:r>
              <a:rPr lang="en-US" sz="800" b="0" strike="noStrike" spc="-1" dirty="0">
                <a:solidFill>
                  <a:srgbClr val="000000"/>
                </a:solidFill>
                <a:latin typeface="Consolas" panose="020B0609020204030204" pitchFamily="49" charset="0"/>
                <a:ea typeface="宋体"/>
              </a:rPr>
              <a:t>    }</a:t>
            </a:r>
            <a:endParaRPr lang="en-US" sz="800" b="0" strike="noStrike" spc="-1" dirty="0">
              <a:latin typeface="Consolas" panose="020B0609020204030204" pitchFamily="49" charset="0"/>
            </a:endParaRPr>
          </a:p>
          <a:p>
            <a:pPr>
              <a:lnSpc>
                <a:spcPct val="100000"/>
              </a:lnSpc>
            </a:pPr>
            <a:r>
              <a:rPr lang="en-US" sz="800" b="0" strike="noStrike" spc="-1" dirty="0">
                <a:solidFill>
                  <a:srgbClr val="000000"/>
                </a:solidFill>
                <a:latin typeface="Consolas" panose="020B0609020204030204" pitchFamily="49" charset="0"/>
                <a:ea typeface="宋体"/>
              </a:rPr>
              <a:t>}</a:t>
            </a:r>
            <a:endParaRPr lang="en-US" sz="800" b="0" strike="noStrike" spc="-1" dirty="0">
              <a:latin typeface="Consolas" panose="020B0609020204030204" pitchFamily="49" charset="0"/>
            </a:endParaRPr>
          </a:p>
        </p:txBody>
      </p:sp>
    </p:spTree>
    <p:extLst>
      <p:ext uri="{BB962C8B-B14F-4D97-AF65-F5344CB8AC3E}">
        <p14:creationId xmlns:p14="http://schemas.microsoft.com/office/powerpoint/2010/main" val="6324934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FC8AF44-99CE-41C0-BF3E-BE44E6CA1BD9}"/>
              </a:ext>
            </a:extLst>
          </p:cNvPr>
          <p:cNvSpPr>
            <a:spLocks noGrp="1"/>
          </p:cNvSpPr>
          <p:nvPr>
            <p:ph type="title"/>
          </p:nvPr>
        </p:nvSpPr>
        <p:spPr/>
        <p:txBody>
          <a:bodyPr/>
          <a:lstStyle/>
          <a:p>
            <a:r>
              <a:rPr lang="en-US" dirty="0"/>
              <a:t>Service Client API</a:t>
            </a:r>
          </a:p>
        </p:txBody>
      </p:sp>
      <p:sp>
        <p:nvSpPr>
          <p:cNvPr id="4" name="Content Placeholder 1">
            <a:extLst>
              <a:ext uri="{FF2B5EF4-FFF2-40B4-BE49-F238E27FC236}">
                <a16:creationId xmlns:a16="http://schemas.microsoft.com/office/drawing/2014/main" id="{AACD2FA6-C3FB-4E48-9062-D93AC75AA1C2}"/>
              </a:ext>
            </a:extLst>
          </p:cNvPr>
          <p:cNvSpPr>
            <a:spLocks noGrp="1"/>
          </p:cNvSpPr>
          <p:nvPr>
            <p:ph idx="1"/>
          </p:nvPr>
        </p:nvSpPr>
        <p:spPr>
          <a:xfrm>
            <a:off x="604433" y="1604211"/>
            <a:ext cx="5282017" cy="4572752"/>
          </a:xfrm>
        </p:spPr>
        <p:txBody>
          <a:bodyPr>
            <a:noAutofit/>
          </a:bodyPr>
          <a:lstStyle/>
          <a:p>
            <a:pPr marL="285750" indent="-285750">
              <a:lnSpc>
                <a:spcPct val="110000"/>
              </a:lnSpc>
              <a:buSzPct val="100000"/>
              <a:buFont typeface="Courier New" panose="02070309020205020404" pitchFamily="49" charset="0"/>
              <a:buChar char="o"/>
            </a:pPr>
            <a:r>
              <a:rPr lang="en-US" sz="1800" dirty="0"/>
              <a:t>CSIP has a </a:t>
            </a:r>
            <a:r>
              <a:rPr lang="en-US" sz="1800" dirty="0">
                <a:solidFill>
                  <a:srgbClr val="D24726"/>
                </a:solidFill>
              </a:rPr>
              <a:t>built-in registry </a:t>
            </a:r>
            <a:r>
              <a:rPr lang="en-US" sz="1800" dirty="0"/>
              <a:t>for services, allows for exploration of default service parameter Services are executed via HTTP/POST.</a:t>
            </a:r>
          </a:p>
          <a:p>
            <a:pPr marL="285750" indent="-285750">
              <a:lnSpc>
                <a:spcPct val="110000"/>
              </a:lnSpc>
              <a:buSzPct val="100000"/>
              <a:buFont typeface="Courier New" panose="02070309020205020404" pitchFamily="49" charset="0"/>
              <a:buChar char="o"/>
            </a:pPr>
            <a:r>
              <a:rPr lang="en-US" sz="1800" dirty="0"/>
              <a:t>Services payloads are in </a:t>
            </a:r>
            <a:r>
              <a:rPr lang="en-US" sz="1800" dirty="0">
                <a:solidFill>
                  <a:srgbClr val="D24726"/>
                </a:solidFill>
              </a:rPr>
              <a:t>JSON</a:t>
            </a:r>
            <a:r>
              <a:rPr lang="en-US" sz="1800" dirty="0"/>
              <a:t> format. JSON most flexible to populate and consume.</a:t>
            </a:r>
          </a:p>
          <a:p>
            <a:pPr marL="285750" indent="-285750">
              <a:lnSpc>
                <a:spcPct val="110000"/>
              </a:lnSpc>
              <a:buSzPct val="100000"/>
              <a:buFont typeface="Courier New" panose="02070309020205020404" pitchFamily="49" charset="0"/>
              <a:buChar char="o"/>
            </a:pPr>
            <a:r>
              <a:rPr lang="en-US" sz="1800" dirty="0">
                <a:solidFill>
                  <a:srgbClr val="D24726"/>
                </a:solidFill>
              </a:rPr>
              <a:t>Multipart HTTP/POST </a:t>
            </a:r>
            <a:r>
              <a:rPr lang="en-US" sz="1800" dirty="0"/>
              <a:t>requests for input file attachments, Output file queries with HTTP/GET</a:t>
            </a:r>
          </a:p>
          <a:p>
            <a:pPr marL="285750" indent="-285750">
              <a:lnSpc>
                <a:spcPct val="110000"/>
              </a:lnSpc>
              <a:buSzPct val="100000"/>
              <a:buFont typeface="Courier New" panose="02070309020205020404" pitchFamily="49" charset="0"/>
              <a:buChar char="o"/>
            </a:pPr>
            <a:r>
              <a:rPr lang="en-US" sz="1800" dirty="0"/>
              <a:t>Java, C#, Python bindings </a:t>
            </a:r>
            <a:br>
              <a:rPr lang="en-US" sz="1800" dirty="0"/>
            </a:br>
            <a:r>
              <a:rPr lang="en-US" sz="1800" dirty="0"/>
              <a:t>(https://pypi.org/project/csip)</a:t>
            </a:r>
          </a:p>
          <a:p>
            <a:pPr marL="285750" indent="-285750">
              <a:lnSpc>
                <a:spcPct val="110000"/>
              </a:lnSpc>
              <a:buSzPct val="100000"/>
              <a:buFont typeface="Courier New" panose="02070309020205020404" pitchFamily="49" charset="0"/>
              <a:buChar char="o"/>
            </a:pPr>
            <a:endParaRPr lang="en-US" sz="1800" dirty="0"/>
          </a:p>
        </p:txBody>
      </p:sp>
      <p:sp>
        <p:nvSpPr>
          <p:cNvPr id="5" name="CustomShape 2">
            <a:extLst>
              <a:ext uri="{FF2B5EF4-FFF2-40B4-BE49-F238E27FC236}">
                <a16:creationId xmlns:a16="http://schemas.microsoft.com/office/drawing/2014/main" id="{F5B60068-9376-48ED-9C56-F1D23FF4CF55}"/>
              </a:ext>
            </a:extLst>
          </p:cNvPr>
          <p:cNvSpPr/>
          <p:nvPr/>
        </p:nvSpPr>
        <p:spPr>
          <a:xfrm>
            <a:off x="6096000" y="1604211"/>
            <a:ext cx="5734050" cy="4187372"/>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1000" strike="noStrike" spc="-1" dirty="0">
                <a:solidFill>
                  <a:srgbClr val="000000"/>
                </a:solidFill>
                <a:latin typeface="Consolas" panose="020B0609020204030204" pitchFamily="49" charset="0"/>
                <a:ea typeface="DotumChe" panose="020B0503020000020004" pitchFamily="49" charset="-127"/>
                <a:cs typeface="Miriam Fixed" panose="020B0604020202020204" pitchFamily="49" charset="-79"/>
              </a:rPr>
              <a:t>{</a:t>
            </a:r>
            <a:endParaRPr lang="en-US" sz="1000" strike="noStrike" spc="-1" dirty="0">
              <a:latin typeface="Consolas" panose="020B0609020204030204" pitchFamily="49" charset="0"/>
              <a:ea typeface="DotumChe" panose="020B0503020000020004" pitchFamily="49" charset="-127"/>
              <a:cs typeface="Miriam Fixed" panose="020B0604020202020204" pitchFamily="49" charset="-79"/>
            </a:endParaRPr>
          </a:p>
          <a:p>
            <a:pPr>
              <a:lnSpc>
                <a:spcPct val="100000"/>
              </a:lnSpc>
            </a:pPr>
            <a:r>
              <a:rPr lang="en-US" sz="1000" strike="noStrike" spc="-1" dirty="0">
                <a:solidFill>
                  <a:srgbClr val="000000"/>
                </a:solidFill>
                <a:latin typeface="Consolas" panose="020B0609020204030204" pitchFamily="49" charset="0"/>
                <a:ea typeface="DotumChe" panose="020B0503020000020004" pitchFamily="49" charset="-127"/>
                <a:cs typeface="Miriam Fixed" panose="020B0604020202020204" pitchFamily="49" charset="-79"/>
              </a:rPr>
              <a:t> "</a:t>
            </a:r>
            <a:r>
              <a:rPr lang="en-US" sz="1000" strike="noStrike" spc="-1" dirty="0" err="1">
                <a:solidFill>
                  <a:srgbClr val="0073E6"/>
                </a:solidFill>
                <a:latin typeface="Consolas" panose="020B0609020204030204" pitchFamily="49" charset="0"/>
                <a:ea typeface="DotumChe" panose="020B0503020000020004" pitchFamily="49" charset="-127"/>
                <a:cs typeface="Miriam Fixed" panose="020B0604020202020204" pitchFamily="49" charset="-79"/>
              </a:rPr>
              <a:t>metainfo</a:t>
            </a:r>
            <a:r>
              <a:rPr lang="en-US" sz="1000" strike="noStrike" spc="-1" dirty="0">
                <a:solidFill>
                  <a:srgbClr val="000000"/>
                </a:solidFill>
                <a:latin typeface="Consolas" panose="020B0609020204030204" pitchFamily="49" charset="0"/>
                <a:ea typeface="DotumChe" panose="020B0503020000020004" pitchFamily="49" charset="-127"/>
                <a:cs typeface="Miriam Fixed" panose="020B0604020202020204" pitchFamily="49" charset="-79"/>
              </a:rPr>
              <a:t>": {</a:t>
            </a:r>
            <a:endParaRPr lang="en-US" sz="1000" strike="noStrike" spc="-1" dirty="0">
              <a:latin typeface="Consolas" panose="020B0609020204030204" pitchFamily="49" charset="0"/>
              <a:ea typeface="DotumChe" panose="020B0503020000020004" pitchFamily="49" charset="-127"/>
              <a:cs typeface="Miriam Fixed" panose="020B0604020202020204" pitchFamily="49" charset="-79"/>
            </a:endParaRPr>
          </a:p>
          <a:p>
            <a:pPr>
              <a:lnSpc>
                <a:spcPct val="100000"/>
              </a:lnSpc>
            </a:pPr>
            <a:r>
              <a:rPr lang="en-US" sz="1000" strike="noStrike" spc="-1" dirty="0">
                <a:solidFill>
                  <a:srgbClr val="000000"/>
                </a:solidFill>
                <a:latin typeface="Consolas" panose="020B0609020204030204" pitchFamily="49" charset="0"/>
                <a:ea typeface="DotumChe" panose="020B0503020000020004" pitchFamily="49" charset="-127"/>
                <a:cs typeface="Miriam Fixed" panose="020B0604020202020204" pitchFamily="49" charset="-79"/>
              </a:rPr>
              <a:t>  "status": "Finished",</a:t>
            </a:r>
            <a:endParaRPr lang="en-US" sz="1000" strike="noStrike" spc="-1" dirty="0">
              <a:latin typeface="Consolas" panose="020B0609020204030204" pitchFamily="49" charset="0"/>
              <a:ea typeface="DotumChe" panose="020B0503020000020004" pitchFamily="49" charset="-127"/>
              <a:cs typeface="Miriam Fixed" panose="020B0604020202020204" pitchFamily="49" charset="-79"/>
            </a:endParaRPr>
          </a:p>
          <a:p>
            <a:pPr>
              <a:lnSpc>
                <a:spcPct val="100000"/>
              </a:lnSpc>
            </a:pPr>
            <a:r>
              <a:rPr lang="en-US" sz="1000" strike="noStrike" spc="-1" dirty="0">
                <a:solidFill>
                  <a:srgbClr val="000000"/>
                </a:solidFill>
                <a:latin typeface="Consolas" panose="020B0609020204030204" pitchFamily="49" charset="0"/>
                <a:ea typeface="DotumChe" panose="020B0503020000020004" pitchFamily="49" charset="-127"/>
                <a:cs typeface="Miriam Fixed" panose="020B0604020202020204" pitchFamily="49" charset="-79"/>
              </a:rPr>
              <a:t>  "suid":"c6808036-db0b-11e3-84c6-8d184928a57a",</a:t>
            </a:r>
            <a:endParaRPr lang="en-US" sz="1000" strike="noStrike" spc="-1" dirty="0">
              <a:latin typeface="Consolas" panose="020B0609020204030204" pitchFamily="49" charset="0"/>
              <a:ea typeface="DotumChe" panose="020B0503020000020004" pitchFamily="49" charset="-127"/>
              <a:cs typeface="Miriam Fixed" panose="020B0604020202020204" pitchFamily="49" charset="-79"/>
            </a:endParaRPr>
          </a:p>
          <a:p>
            <a:pPr>
              <a:lnSpc>
                <a:spcPct val="100000"/>
              </a:lnSpc>
            </a:pPr>
            <a:r>
              <a:rPr lang="en-US" sz="1000" strike="noStrike" spc="-1" dirty="0">
                <a:solidFill>
                  <a:srgbClr val="000000"/>
                </a:solidFill>
                <a:latin typeface="Consolas" panose="020B0609020204030204" pitchFamily="49" charset="0"/>
                <a:ea typeface="DotumChe" panose="020B0503020000020004" pitchFamily="49" charset="-127"/>
                <a:cs typeface="Miriam Fixed" panose="020B0604020202020204" pitchFamily="49" charset="-79"/>
              </a:rPr>
              <a:t>  "</a:t>
            </a:r>
            <a:r>
              <a:rPr lang="en-US" sz="1000" strike="noStrike" spc="-1" dirty="0" err="1">
                <a:solidFill>
                  <a:srgbClr val="000000"/>
                </a:solidFill>
                <a:latin typeface="Consolas" panose="020B0609020204030204" pitchFamily="49" charset="0"/>
                <a:ea typeface="DotumChe" panose="020B0503020000020004" pitchFamily="49" charset="-127"/>
                <a:cs typeface="Miriam Fixed" panose="020B0604020202020204" pitchFamily="49" charset="-79"/>
              </a:rPr>
              <a:t>tstamp</a:t>
            </a:r>
            <a:r>
              <a:rPr lang="en-US" sz="1000" strike="noStrike" spc="-1" dirty="0">
                <a:solidFill>
                  <a:srgbClr val="000000"/>
                </a:solidFill>
                <a:latin typeface="Consolas" panose="020B0609020204030204" pitchFamily="49" charset="0"/>
                <a:ea typeface="DotumChe" panose="020B0503020000020004" pitchFamily="49" charset="-127"/>
                <a:cs typeface="Miriam Fixed" panose="020B0604020202020204" pitchFamily="49" charset="-79"/>
              </a:rPr>
              <a:t>": "2014-02-14T02:02:17+0000",</a:t>
            </a:r>
            <a:endParaRPr lang="en-US" sz="1000" strike="noStrike" spc="-1" dirty="0">
              <a:latin typeface="Consolas" panose="020B0609020204030204" pitchFamily="49" charset="0"/>
              <a:ea typeface="DotumChe" panose="020B0503020000020004" pitchFamily="49" charset="-127"/>
              <a:cs typeface="Miriam Fixed" panose="020B0604020202020204" pitchFamily="49" charset="-79"/>
            </a:endParaRPr>
          </a:p>
          <a:p>
            <a:pPr>
              <a:lnSpc>
                <a:spcPct val="100000"/>
              </a:lnSpc>
            </a:pPr>
            <a:r>
              <a:rPr lang="en-US" sz="1000" strike="noStrike" spc="-1" dirty="0">
                <a:solidFill>
                  <a:srgbClr val="000000"/>
                </a:solidFill>
                <a:latin typeface="Consolas" panose="020B0609020204030204" pitchFamily="49" charset="0"/>
                <a:ea typeface="DotumChe" panose="020B0503020000020004" pitchFamily="49" charset="-127"/>
                <a:cs typeface="Miriam Fixed" panose="020B0604020202020204" pitchFamily="49" charset="-79"/>
              </a:rPr>
              <a:t>  "</a:t>
            </a:r>
            <a:r>
              <a:rPr lang="en-US" sz="1000" strike="noStrike" spc="-1" dirty="0" err="1">
                <a:solidFill>
                  <a:srgbClr val="000000"/>
                </a:solidFill>
                <a:latin typeface="Consolas" panose="020B0609020204030204" pitchFamily="49" charset="0"/>
                <a:ea typeface="DotumChe" panose="020B0503020000020004" pitchFamily="49" charset="-127"/>
                <a:cs typeface="Miriam Fixed" panose="020B0604020202020204" pitchFamily="49" charset="-79"/>
              </a:rPr>
              <a:t>service_url</a:t>
            </a:r>
            <a:r>
              <a:rPr lang="en-US" sz="1000" strike="noStrike" spc="-1" dirty="0">
                <a:solidFill>
                  <a:srgbClr val="000000"/>
                </a:solidFill>
                <a:latin typeface="Consolas" panose="020B0609020204030204" pitchFamily="49" charset="0"/>
                <a:ea typeface="DotumChe" panose="020B0503020000020004" pitchFamily="49" charset="-127"/>
                <a:cs typeface="Miriam Fixed" panose="020B0604020202020204" pitchFamily="49" charset="-79"/>
              </a:rPr>
              <a:t>": "http://csip.engr.colostate.edu:8088/</a:t>
            </a:r>
            <a:r>
              <a:rPr lang="en-US" sz="1000" strike="noStrike" spc="-1" dirty="0" err="1">
                <a:solidFill>
                  <a:srgbClr val="000000"/>
                </a:solidFill>
                <a:latin typeface="Consolas" panose="020B0609020204030204" pitchFamily="49" charset="0"/>
                <a:ea typeface="DotumChe" panose="020B0503020000020004" pitchFamily="49" charset="-127"/>
                <a:cs typeface="Miriam Fixed" panose="020B0604020202020204" pitchFamily="49" charset="-79"/>
              </a:rPr>
              <a:t>csip</a:t>
            </a:r>
            <a:r>
              <a:rPr lang="en-US" sz="1000" strike="noStrike" spc="-1" dirty="0">
                <a:solidFill>
                  <a:srgbClr val="000000"/>
                </a:solidFill>
                <a:latin typeface="Consolas" panose="020B0609020204030204" pitchFamily="49" charset="0"/>
                <a:ea typeface="DotumChe" panose="020B0503020000020004" pitchFamily="49" charset="-127"/>
                <a:cs typeface="Miriam Fixed" panose="020B0604020202020204" pitchFamily="49" charset="-79"/>
              </a:rPr>
              <a:t>-eft/m/efh2/1.0",</a:t>
            </a:r>
            <a:endParaRPr lang="en-US" sz="1000" strike="noStrike" spc="-1" dirty="0">
              <a:latin typeface="Consolas" panose="020B0609020204030204" pitchFamily="49" charset="0"/>
              <a:ea typeface="DotumChe" panose="020B0503020000020004" pitchFamily="49" charset="-127"/>
              <a:cs typeface="Miriam Fixed" panose="020B0604020202020204" pitchFamily="49" charset="-79"/>
            </a:endParaRPr>
          </a:p>
          <a:p>
            <a:pPr>
              <a:lnSpc>
                <a:spcPct val="100000"/>
              </a:lnSpc>
            </a:pPr>
            <a:r>
              <a:rPr lang="en-US" sz="1000" strike="noStrike" spc="-1" dirty="0">
                <a:solidFill>
                  <a:srgbClr val="000000"/>
                </a:solidFill>
                <a:latin typeface="Consolas" panose="020B0609020204030204" pitchFamily="49" charset="0"/>
                <a:ea typeface="DotumChe" panose="020B0503020000020004" pitchFamily="49" charset="-127"/>
                <a:cs typeface="Miriam Fixed" panose="020B0604020202020204" pitchFamily="49" charset="-79"/>
              </a:rPr>
              <a:t>  "</a:t>
            </a:r>
            <a:r>
              <a:rPr lang="en-US" sz="1000" strike="noStrike" spc="-1" dirty="0" err="1">
                <a:solidFill>
                  <a:srgbClr val="000000"/>
                </a:solidFill>
                <a:latin typeface="Consolas" panose="020B0609020204030204" pitchFamily="49" charset="0"/>
                <a:ea typeface="DotumChe" panose="020B0503020000020004" pitchFamily="49" charset="-127"/>
                <a:cs typeface="Miriam Fixed" panose="020B0604020202020204" pitchFamily="49" charset="-79"/>
              </a:rPr>
              <a:t>cpu_time</a:t>
            </a:r>
            <a:r>
              <a:rPr lang="en-US" sz="1000" strike="noStrike" spc="-1" dirty="0">
                <a:solidFill>
                  <a:srgbClr val="000000"/>
                </a:solidFill>
                <a:latin typeface="Consolas" panose="020B0609020204030204" pitchFamily="49" charset="0"/>
                <a:ea typeface="DotumChe" panose="020B0503020000020004" pitchFamily="49" charset="-127"/>
                <a:cs typeface="Miriam Fixed" panose="020B0604020202020204" pitchFamily="49" charset="-79"/>
              </a:rPr>
              <a:t>": 16,</a:t>
            </a:r>
            <a:endParaRPr lang="en-US" sz="1000" strike="noStrike" spc="-1" dirty="0">
              <a:latin typeface="Consolas" panose="020B0609020204030204" pitchFamily="49" charset="0"/>
              <a:ea typeface="DotumChe" panose="020B0503020000020004" pitchFamily="49" charset="-127"/>
              <a:cs typeface="Miriam Fixed" panose="020B0604020202020204" pitchFamily="49" charset="-79"/>
            </a:endParaRPr>
          </a:p>
          <a:p>
            <a:pPr>
              <a:lnSpc>
                <a:spcPct val="100000"/>
              </a:lnSpc>
            </a:pPr>
            <a:r>
              <a:rPr lang="en-US" sz="1000" strike="noStrike" spc="-1" dirty="0">
                <a:solidFill>
                  <a:srgbClr val="000000"/>
                </a:solidFill>
                <a:latin typeface="Consolas" panose="020B0609020204030204" pitchFamily="49" charset="0"/>
                <a:ea typeface="DotumChe" panose="020B0503020000020004" pitchFamily="49" charset="-127"/>
                <a:cs typeface="Miriam Fixed" panose="020B0604020202020204" pitchFamily="49" charset="-79"/>
              </a:rPr>
              <a:t>  "expiration_date":"2014-05-14T02:07:17+0000"</a:t>
            </a:r>
            <a:endParaRPr lang="en-US" sz="1000" strike="noStrike" spc="-1" dirty="0">
              <a:latin typeface="Consolas" panose="020B0609020204030204" pitchFamily="49" charset="0"/>
              <a:ea typeface="DotumChe" panose="020B0503020000020004" pitchFamily="49" charset="-127"/>
              <a:cs typeface="Miriam Fixed" panose="020B0604020202020204" pitchFamily="49" charset="-79"/>
            </a:endParaRPr>
          </a:p>
          <a:p>
            <a:pPr>
              <a:lnSpc>
                <a:spcPct val="100000"/>
              </a:lnSpc>
            </a:pPr>
            <a:r>
              <a:rPr lang="en-US" sz="1000" strike="noStrike" spc="-1" dirty="0">
                <a:solidFill>
                  <a:srgbClr val="000000"/>
                </a:solidFill>
                <a:latin typeface="Consolas" panose="020B0609020204030204" pitchFamily="49" charset="0"/>
                <a:ea typeface="DotumChe" panose="020B0503020000020004" pitchFamily="49" charset="-127"/>
                <a:cs typeface="Miriam Fixed" panose="020B0604020202020204" pitchFamily="49" charset="-79"/>
              </a:rPr>
              <a:t> },</a:t>
            </a:r>
            <a:endParaRPr lang="en-US" sz="1000" strike="noStrike" spc="-1" dirty="0">
              <a:latin typeface="Consolas" panose="020B0609020204030204" pitchFamily="49" charset="0"/>
              <a:ea typeface="DotumChe" panose="020B0503020000020004" pitchFamily="49" charset="-127"/>
              <a:cs typeface="Miriam Fixed" panose="020B0604020202020204" pitchFamily="49" charset="-79"/>
            </a:endParaRPr>
          </a:p>
          <a:p>
            <a:pPr>
              <a:lnSpc>
                <a:spcPct val="100000"/>
              </a:lnSpc>
            </a:pPr>
            <a:r>
              <a:rPr lang="en-US" sz="1000" strike="noStrike" spc="-1" dirty="0">
                <a:solidFill>
                  <a:srgbClr val="000000"/>
                </a:solidFill>
                <a:latin typeface="Consolas" panose="020B0609020204030204" pitchFamily="49" charset="0"/>
                <a:ea typeface="DotumChe" panose="020B0503020000020004" pitchFamily="49" charset="-127"/>
                <a:cs typeface="Miriam Fixed" panose="020B0604020202020204" pitchFamily="49" charset="-79"/>
              </a:rPr>
              <a:t> "</a:t>
            </a:r>
            <a:r>
              <a:rPr lang="en-US" sz="1000" strike="noStrike" spc="-1" dirty="0">
                <a:solidFill>
                  <a:srgbClr val="0073E6"/>
                </a:solidFill>
                <a:latin typeface="Consolas" panose="020B0609020204030204" pitchFamily="49" charset="0"/>
                <a:ea typeface="DotumChe" panose="020B0503020000020004" pitchFamily="49" charset="-127"/>
                <a:cs typeface="Miriam Fixed" panose="020B0604020202020204" pitchFamily="49" charset="-79"/>
              </a:rPr>
              <a:t>parameter</a:t>
            </a:r>
            <a:r>
              <a:rPr lang="en-US" sz="1000" strike="noStrike" spc="-1" dirty="0">
                <a:solidFill>
                  <a:srgbClr val="000000"/>
                </a:solidFill>
                <a:latin typeface="Consolas" panose="020B0609020204030204" pitchFamily="49" charset="0"/>
                <a:ea typeface="DotumChe" panose="020B0503020000020004" pitchFamily="49" charset="-127"/>
                <a:cs typeface="Miriam Fixed" panose="020B0604020202020204" pitchFamily="49" charset="-79"/>
              </a:rPr>
              <a:t>": [</a:t>
            </a:r>
            <a:endParaRPr lang="en-US" sz="1000" strike="noStrike" spc="-1" dirty="0">
              <a:latin typeface="Consolas" panose="020B0609020204030204" pitchFamily="49" charset="0"/>
              <a:ea typeface="DotumChe" panose="020B0503020000020004" pitchFamily="49" charset="-127"/>
              <a:cs typeface="Miriam Fixed" panose="020B0604020202020204" pitchFamily="49" charset="-79"/>
            </a:endParaRPr>
          </a:p>
          <a:p>
            <a:pPr>
              <a:lnSpc>
                <a:spcPct val="100000"/>
              </a:lnSpc>
            </a:pPr>
            <a:r>
              <a:rPr lang="en-US" sz="1000" strike="noStrike" spc="-1" dirty="0">
                <a:solidFill>
                  <a:srgbClr val="000000"/>
                </a:solidFill>
                <a:latin typeface="Consolas" panose="020B0609020204030204" pitchFamily="49" charset="0"/>
                <a:ea typeface="DotumChe" panose="020B0503020000020004" pitchFamily="49" charset="-127"/>
                <a:cs typeface="Miriam Fixed" panose="020B0604020202020204" pitchFamily="49" charset="-79"/>
              </a:rPr>
              <a:t>  {</a:t>
            </a:r>
            <a:endParaRPr lang="en-US" sz="1000" strike="noStrike" spc="-1" dirty="0">
              <a:latin typeface="Consolas" panose="020B0609020204030204" pitchFamily="49" charset="0"/>
              <a:ea typeface="DotumChe" panose="020B0503020000020004" pitchFamily="49" charset="-127"/>
              <a:cs typeface="Miriam Fixed" panose="020B0604020202020204" pitchFamily="49" charset="-79"/>
            </a:endParaRPr>
          </a:p>
          <a:p>
            <a:pPr>
              <a:lnSpc>
                <a:spcPct val="100000"/>
              </a:lnSpc>
            </a:pPr>
            <a:r>
              <a:rPr lang="en-US" sz="1000" strike="noStrike" spc="-1" dirty="0">
                <a:solidFill>
                  <a:srgbClr val="000000"/>
                </a:solidFill>
                <a:latin typeface="Consolas" panose="020B0609020204030204" pitchFamily="49" charset="0"/>
                <a:ea typeface="DotumChe" panose="020B0503020000020004" pitchFamily="49" charset="-127"/>
                <a:cs typeface="Miriam Fixed" panose="020B0604020202020204" pitchFamily="49" charset="-79"/>
              </a:rPr>
              <a:t>   "name": "</a:t>
            </a:r>
            <a:r>
              <a:rPr lang="en-US" sz="1000" strike="noStrike" spc="-1" dirty="0" err="1">
                <a:solidFill>
                  <a:srgbClr val="000000"/>
                </a:solidFill>
                <a:latin typeface="Consolas" panose="020B0609020204030204" pitchFamily="49" charset="0"/>
                <a:ea typeface="DotumChe" panose="020B0503020000020004" pitchFamily="49" charset="-127"/>
                <a:cs typeface="Miriam Fixed" panose="020B0604020202020204" pitchFamily="49" charset="-79"/>
              </a:rPr>
              <a:t>precip</a:t>
            </a:r>
            <a:r>
              <a:rPr lang="en-US" sz="1000" strike="noStrike" spc="-1" dirty="0">
                <a:solidFill>
                  <a:srgbClr val="000000"/>
                </a:solidFill>
                <a:latin typeface="Consolas" panose="020B0609020204030204" pitchFamily="49" charset="0"/>
                <a:ea typeface="DotumChe" panose="020B0503020000020004" pitchFamily="49" charset="-127"/>
                <a:cs typeface="Miriam Fixed" panose="020B0604020202020204" pitchFamily="49" charset="-79"/>
              </a:rPr>
              <a:t>",</a:t>
            </a:r>
            <a:endParaRPr lang="en-US" sz="1000" strike="noStrike" spc="-1" dirty="0">
              <a:latin typeface="Consolas" panose="020B0609020204030204" pitchFamily="49" charset="0"/>
              <a:ea typeface="DotumChe" panose="020B0503020000020004" pitchFamily="49" charset="-127"/>
              <a:cs typeface="Miriam Fixed" panose="020B0604020202020204" pitchFamily="49" charset="-79"/>
            </a:endParaRPr>
          </a:p>
          <a:p>
            <a:pPr>
              <a:lnSpc>
                <a:spcPct val="100000"/>
              </a:lnSpc>
            </a:pPr>
            <a:r>
              <a:rPr lang="en-US" sz="1000" strike="noStrike" spc="-1" dirty="0">
                <a:solidFill>
                  <a:srgbClr val="000000"/>
                </a:solidFill>
                <a:latin typeface="Consolas" panose="020B0609020204030204" pitchFamily="49" charset="0"/>
                <a:ea typeface="DotumChe" panose="020B0503020000020004" pitchFamily="49" charset="-127"/>
                <a:cs typeface="Miriam Fixed" panose="020B0604020202020204" pitchFamily="49" charset="-79"/>
              </a:rPr>
              <a:t>   "unit": "inch",</a:t>
            </a:r>
            <a:endParaRPr lang="en-US" sz="1000" strike="noStrike" spc="-1" dirty="0">
              <a:latin typeface="Consolas" panose="020B0609020204030204" pitchFamily="49" charset="0"/>
              <a:ea typeface="DotumChe" panose="020B0503020000020004" pitchFamily="49" charset="-127"/>
              <a:cs typeface="Miriam Fixed" panose="020B0604020202020204" pitchFamily="49" charset="-79"/>
            </a:endParaRPr>
          </a:p>
          <a:p>
            <a:pPr>
              <a:lnSpc>
                <a:spcPct val="100000"/>
              </a:lnSpc>
            </a:pPr>
            <a:r>
              <a:rPr lang="en-US" sz="1000" strike="noStrike" spc="-1" dirty="0">
                <a:solidFill>
                  <a:srgbClr val="000000"/>
                </a:solidFill>
                <a:latin typeface="Consolas" panose="020B0609020204030204" pitchFamily="49" charset="0"/>
                <a:ea typeface="DotumChe" panose="020B0503020000020004" pitchFamily="49" charset="-127"/>
                <a:cs typeface="Miriam Fixed" panose="020B0604020202020204" pitchFamily="49" charset="-79"/>
              </a:rPr>
              <a:t>   "min": "1",</a:t>
            </a:r>
            <a:endParaRPr lang="en-US" sz="1000" strike="noStrike" spc="-1" dirty="0">
              <a:latin typeface="Consolas" panose="020B0609020204030204" pitchFamily="49" charset="0"/>
              <a:ea typeface="DotumChe" panose="020B0503020000020004" pitchFamily="49" charset="-127"/>
              <a:cs typeface="Miriam Fixed" panose="020B0604020202020204" pitchFamily="49" charset="-79"/>
            </a:endParaRPr>
          </a:p>
          <a:p>
            <a:pPr>
              <a:lnSpc>
                <a:spcPct val="100000"/>
              </a:lnSpc>
            </a:pPr>
            <a:r>
              <a:rPr lang="en-US" sz="1000" strike="noStrike" spc="-1" dirty="0">
                <a:solidFill>
                  <a:srgbClr val="000000"/>
                </a:solidFill>
                <a:latin typeface="Consolas" panose="020B0609020204030204" pitchFamily="49" charset="0"/>
                <a:ea typeface="DotumChe" panose="020B0503020000020004" pitchFamily="49" charset="-127"/>
                <a:cs typeface="Miriam Fixed" panose="020B0604020202020204" pitchFamily="49" charset="-79"/>
              </a:rPr>
              <a:t>   "max": "15",</a:t>
            </a:r>
            <a:endParaRPr lang="en-US" sz="1000" strike="noStrike" spc="-1" dirty="0">
              <a:latin typeface="Consolas" panose="020B0609020204030204" pitchFamily="49" charset="0"/>
              <a:ea typeface="DotumChe" panose="020B0503020000020004" pitchFamily="49" charset="-127"/>
              <a:cs typeface="Miriam Fixed" panose="020B0604020202020204" pitchFamily="49" charset="-79"/>
            </a:endParaRPr>
          </a:p>
          <a:p>
            <a:pPr>
              <a:lnSpc>
                <a:spcPct val="100000"/>
              </a:lnSpc>
            </a:pPr>
            <a:r>
              <a:rPr lang="en-US" sz="1000" strike="noStrike" spc="-1" dirty="0">
                <a:solidFill>
                  <a:srgbClr val="000000"/>
                </a:solidFill>
                <a:latin typeface="Consolas" panose="020B0609020204030204" pitchFamily="49" charset="0"/>
                <a:ea typeface="DotumChe" panose="020B0503020000020004" pitchFamily="49" charset="-127"/>
                <a:cs typeface="Miriam Fixed" panose="020B0604020202020204" pitchFamily="49" charset="-79"/>
              </a:rPr>
              <a:t>   "value": 14</a:t>
            </a:r>
            <a:endParaRPr lang="en-US" sz="1000" strike="noStrike" spc="-1" dirty="0">
              <a:latin typeface="Consolas" panose="020B0609020204030204" pitchFamily="49" charset="0"/>
              <a:ea typeface="DotumChe" panose="020B0503020000020004" pitchFamily="49" charset="-127"/>
              <a:cs typeface="Miriam Fixed" panose="020B0604020202020204" pitchFamily="49" charset="-79"/>
            </a:endParaRPr>
          </a:p>
          <a:p>
            <a:pPr>
              <a:lnSpc>
                <a:spcPct val="100000"/>
              </a:lnSpc>
            </a:pPr>
            <a:r>
              <a:rPr lang="en-US" sz="1000" strike="noStrike" spc="-1" dirty="0">
                <a:solidFill>
                  <a:srgbClr val="000000"/>
                </a:solidFill>
                <a:latin typeface="Consolas" panose="020B0609020204030204" pitchFamily="49" charset="0"/>
                <a:ea typeface="DotumChe" panose="020B0503020000020004" pitchFamily="49" charset="-127"/>
                <a:cs typeface="Miriam Fixed" panose="020B0604020202020204" pitchFamily="49" charset="-79"/>
              </a:rPr>
              <a:t>  },</a:t>
            </a:r>
            <a:endParaRPr lang="en-US" sz="1000" strike="noStrike" spc="-1" dirty="0">
              <a:latin typeface="Consolas" panose="020B0609020204030204" pitchFamily="49" charset="0"/>
              <a:ea typeface="DotumChe" panose="020B0503020000020004" pitchFamily="49" charset="-127"/>
              <a:cs typeface="Miriam Fixed" panose="020B0604020202020204" pitchFamily="49" charset="-79"/>
            </a:endParaRPr>
          </a:p>
          <a:p>
            <a:pPr>
              <a:lnSpc>
                <a:spcPct val="100000"/>
              </a:lnSpc>
            </a:pPr>
            <a:r>
              <a:rPr lang="en-US" sz="1000" strike="noStrike" spc="-1" dirty="0">
                <a:solidFill>
                  <a:srgbClr val="000000"/>
                </a:solidFill>
                <a:latin typeface="Consolas" panose="020B0609020204030204" pitchFamily="49" charset="0"/>
                <a:ea typeface="DotumChe" panose="020B0503020000020004" pitchFamily="49" charset="-127"/>
                <a:cs typeface="Miriam Fixed" panose="020B0604020202020204" pitchFamily="49" charset="-79"/>
              </a:rPr>
              <a:t>  {</a:t>
            </a:r>
            <a:endParaRPr lang="en-US" sz="1000" strike="noStrike" spc="-1" dirty="0">
              <a:latin typeface="Consolas" panose="020B0609020204030204" pitchFamily="49" charset="0"/>
              <a:ea typeface="DotumChe" panose="020B0503020000020004" pitchFamily="49" charset="-127"/>
              <a:cs typeface="Miriam Fixed" panose="020B0604020202020204" pitchFamily="49" charset="-79"/>
            </a:endParaRPr>
          </a:p>
          <a:p>
            <a:pPr>
              <a:lnSpc>
                <a:spcPct val="100000"/>
              </a:lnSpc>
            </a:pPr>
            <a:r>
              <a:rPr lang="en-US" sz="1000" strike="noStrike" spc="-1" dirty="0">
                <a:solidFill>
                  <a:srgbClr val="000000"/>
                </a:solidFill>
                <a:latin typeface="Consolas" panose="020B0609020204030204" pitchFamily="49" charset="0"/>
                <a:ea typeface="DotumChe" panose="020B0503020000020004" pitchFamily="49" charset="-127"/>
                <a:cs typeface="Miriam Fixed" panose="020B0604020202020204" pitchFamily="49" charset="-79"/>
              </a:rPr>
              <a:t>   "name": "</a:t>
            </a:r>
            <a:r>
              <a:rPr lang="en-US" sz="1000" strike="noStrike" spc="-1" dirty="0" err="1">
                <a:solidFill>
                  <a:srgbClr val="000000"/>
                </a:solidFill>
                <a:latin typeface="Consolas" panose="020B0609020204030204" pitchFamily="49" charset="0"/>
                <a:ea typeface="DotumChe" panose="020B0503020000020004" pitchFamily="49" charset="-127"/>
                <a:cs typeface="Miriam Fixed" panose="020B0604020202020204" pitchFamily="49" charset="-79"/>
              </a:rPr>
              <a:t>runoffcurvenumber</a:t>
            </a:r>
            <a:r>
              <a:rPr lang="en-US" sz="1000" strike="noStrike" spc="-1" dirty="0">
                <a:solidFill>
                  <a:srgbClr val="000000"/>
                </a:solidFill>
                <a:latin typeface="Consolas" panose="020B0609020204030204" pitchFamily="49" charset="0"/>
                <a:ea typeface="DotumChe" panose="020B0503020000020004" pitchFamily="49" charset="-127"/>
                <a:cs typeface="Miriam Fixed" panose="020B0604020202020204" pitchFamily="49" charset="-79"/>
              </a:rPr>
              <a:t>",</a:t>
            </a:r>
            <a:endParaRPr lang="en-US" sz="1000" strike="noStrike" spc="-1" dirty="0">
              <a:latin typeface="Consolas" panose="020B0609020204030204" pitchFamily="49" charset="0"/>
              <a:ea typeface="DotumChe" panose="020B0503020000020004" pitchFamily="49" charset="-127"/>
              <a:cs typeface="Miriam Fixed" panose="020B0604020202020204" pitchFamily="49" charset="-79"/>
            </a:endParaRPr>
          </a:p>
          <a:p>
            <a:pPr>
              <a:lnSpc>
                <a:spcPct val="100000"/>
              </a:lnSpc>
            </a:pPr>
            <a:r>
              <a:rPr lang="en-US" sz="1000" strike="noStrike" spc="-1" dirty="0">
                <a:solidFill>
                  <a:srgbClr val="000000"/>
                </a:solidFill>
                <a:latin typeface="Consolas" panose="020B0609020204030204" pitchFamily="49" charset="0"/>
                <a:ea typeface="DotumChe" panose="020B0503020000020004" pitchFamily="49" charset="-127"/>
                <a:cs typeface="Miriam Fixed" panose="020B0604020202020204" pitchFamily="49" charset="-79"/>
              </a:rPr>
              <a:t>   "min": "40",</a:t>
            </a:r>
            <a:endParaRPr lang="en-US" sz="1000" strike="noStrike" spc="-1" dirty="0">
              <a:latin typeface="Consolas" panose="020B0609020204030204" pitchFamily="49" charset="0"/>
              <a:ea typeface="DotumChe" panose="020B0503020000020004" pitchFamily="49" charset="-127"/>
              <a:cs typeface="Miriam Fixed" panose="020B0604020202020204" pitchFamily="49" charset="-79"/>
            </a:endParaRPr>
          </a:p>
          <a:p>
            <a:pPr>
              <a:lnSpc>
                <a:spcPct val="100000"/>
              </a:lnSpc>
            </a:pPr>
            <a:r>
              <a:rPr lang="en-US" sz="1000" strike="noStrike" spc="-1" dirty="0">
                <a:solidFill>
                  <a:srgbClr val="000000"/>
                </a:solidFill>
                <a:latin typeface="Consolas" panose="020B0609020204030204" pitchFamily="49" charset="0"/>
                <a:ea typeface="DotumChe" panose="020B0503020000020004" pitchFamily="49" charset="-127"/>
                <a:cs typeface="Miriam Fixed" panose="020B0604020202020204" pitchFamily="49" charset="-79"/>
              </a:rPr>
              <a:t>   "max": "95",</a:t>
            </a:r>
            <a:endParaRPr lang="en-US" sz="1000" strike="noStrike" spc="-1" dirty="0">
              <a:latin typeface="Consolas" panose="020B0609020204030204" pitchFamily="49" charset="0"/>
              <a:ea typeface="DotumChe" panose="020B0503020000020004" pitchFamily="49" charset="-127"/>
              <a:cs typeface="Miriam Fixed" panose="020B0604020202020204" pitchFamily="49" charset="-79"/>
            </a:endParaRPr>
          </a:p>
          <a:p>
            <a:pPr>
              <a:lnSpc>
                <a:spcPct val="100000"/>
              </a:lnSpc>
            </a:pPr>
            <a:r>
              <a:rPr lang="en-US" sz="1000" strike="noStrike" spc="-1" dirty="0">
                <a:solidFill>
                  <a:srgbClr val="000000"/>
                </a:solidFill>
                <a:latin typeface="Consolas" panose="020B0609020204030204" pitchFamily="49" charset="0"/>
                <a:ea typeface="DotumChe" panose="020B0503020000020004" pitchFamily="49" charset="-127"/>
                <a:cs typeface="Miriam Fixed" panose="020B0604020202020204" pitchFamily="49" charset="-79"/>
              </a:rPr>
              <a:t>   "value": 90</a:t>
            </a:r>
            <a:endParaRPr lang="en-US" sz="1000" strike="noStrike" spc="-1" dirty="0">
              <a:latin typeface="Consolas" panose="020B0609020204030204" pitchFamily="49" charset="0"/>
              <a:ea typeface="DotumChe" panose="020B0503020000020004" pitchFamily="49" charset="-127"/>
              <a:cs typeface="Miriam Fixed" panose="020B0604020202020204" pitchFamily="49" charset="-79"/>
            </a:endParaRPr>
          </a:p>
          <a:p>
            <a:pPr>
              <a:lnSpc>
                <a:spcPct val="100000"/>
              </a:lnSpc>
            </a:pPr>
            <a:r>
              <a:rPr lang="en-US" sz="1000" strike="noStrike" spc="-1" dirty="0">
                <a:solidFill>
                  <a:srgbClr val="000000"/>
                </a:solidFill>
                <a:latin typeface="Consolas" panose="020B0609020204030204" pitchFamily="49" charset="0"/>
                <a:ea typeface="DotumChe" panose="020B0503020000020004" pitchFamily="49" charset="-127"/>
                <a:cs typeface="Miriam Fixed" panose="020B0604020202020204" pitchFamily="49" charset="-79"/>
              </a:rPr>
              <a:t>   ...</a:t>
            </a:r>
            <a:endParaRPr lang="en-US" sz="1000" strike="noStrike" spc="-1" dirty="0">
              <a:latin typeface="Consolas" panose="020B0609020204030204" pitchFamily="49" charset="0"/>
              <a:ea typeface="DotumChe" panose="020B0503020000020004" pitchFamily="49" charset="-127"/>
              <a:cs typeface="Miriam Fixed" panose="020B0604020202020204" pitchFamily="49" charset="-79"/>
            </a:endParaRPr>
          </a:p>
          <a:p>
            <a:pPr>
              <a:lnSpc>
                <a:spcPct val="100000"/>
              </a:lnSpc>
            </a:pPr>
            <a:r>
              <a:rPr lang="en-US" sz="1000" strike="noStrike" spc="-1" dirty="0">
                <a:solidFill>
                  <a:srgbClr val="000000"/>
                </a:solidFill>
                <a:latin typeface="Consolas" panose="020B0609020204030204" pitchFamily="49" charset="0"/>
                <a:ea typeface="DotumChe" panose="020B0503020000020004" pitchFamily="49" charset="-127"/>
                <a:cs typeface="Miriam Fixed" panose="020B0604020202020204" pitchFamily="49" charset="-79"/>
              </a:rPr>
              <a:t> ],</a:t>
            </a:r>
            <a:endParaRPr lang="en-US" sz="1000" strike="noStrike" spc="-1" dirty="0">
              <a:latin typeface="Consolas" panose="020B0609020204030204" pitchFamily="49" charset="0"/>
              <a:ea typeface="DotumChe" panose="020B0503020000020004" pitchFamily="49" charset="-127"/>
              <a:cs typeface="Miriam Fixed" panose="020B0604020202020204" pitchFamily="49" charset="-79"/>
            </a:endParaRPr>
          </a:p>
          <a:p>
            <a:pPr>
              <a:lnSpc>
                <a:spcPct val="100000"/>
              </a:lnSpc>
            </a:pPr>
            <a:r>
              <a:rPr lang="en-US" sz="1000" strike="noStrike" spc="-1" dirty="0">
                <a:solidFill>
                  <a:srgbClr val="000000"/>
                </a:solidFill>
                <a:latin typeface="Consolas" panose="020B0609020204030204" pitchFamily="49" charset="0"/>
                <a:ea typeface="DotumChe" panose="020B0503020000020004" pitchFamily="49" charset="-127"/>
                <a:cs typeface="Miriam Fixed" panose="020B0604020202020204" pitchFamily="49" charset="-79"/>
              </a:rPr>
              <a:t> "</a:t>
            </a:r>
            <a:r>
              <a:rPr lang="en-US" sz="1000" strike="noStrike" spc="-1" dirty="0">
                <a:solidFill>
                  <a:srgbClr val="0073E6"/>
                </a:solidFill>
                <a:latin typeface="Consolas" panose="020B0609020204030204" pitchFamily="49" charset="0"/>
                <a:ea typeface="DotumChe" panose="020B0503020000020004" pitchFamily="49" charset="-127"/>
                <a:cs typeface="Miriam Fixed" panose="020B0604020202020204" pitchFamily="49" charset="-79"/>
              </a:rPr>
              <a:t>result</a:t>
            </a:r>
            <a:r>
              <a:rPr lang="en-US" sz="1000" strike="noStrike" spc="-1" dirty="0">
                <a:solidFill>
                  <a:srgbClr val="000000"/>
                </a:solidFill>
                <a:latin typeface="Consolas" panose="020B0609020204030204" pitchFamily="49" charset="0"/>
                <a:ea typeface="DotumChe" panose="020B0503020000020004" pitchFamily="49" charset="-127"/>
                <a:cs typeface="Miriam Fixed" panose="020B0604020202020204" pitchFamily="49" charset="-79"/>
              </a:rPr>
              <a:t>": [</a:t>
            </a:r>
            <a:endParaRPr lang="en-US" sz="1000" strike="noStrike" spc="-1" dirty="0">
              <a:latin typeface="Consolas" panose="020B0609020204030204" pitchFamily="49" charset="0"/>
              <a:ea typeface="DotumChe" panose="020B0503020000020004" pitchFamily="49" charset="-127"/>
              <a:cs typeface="Miriam Fixed" panose="020B0604020202020204" pitchFamily="49" charset="-79"/>
            </a:endParaRPr>
          </a:p>
          <a:p>
            <a:pPr>
              <a:lnSpc>
                <a:spcPct val="100000"/>
              </a:lnSpc>
            </a:pPr>
            <a:r>
              <a:rPr lang="en-US" sz="1000" strike="noStrike" spc="-1" dirty="0">
                <a:solidFill>
                  <a:srgbClr val="000000"/>
                </a:solidFill>
                <a:latin typeface="Consolas" panose="020B0609020204030204" pitchFamily="49" charset="0"/>
                <a:ea typeface="DotumChe" panose="020B0503020000020004" pitchFamily="49" charset="-127"/>
                <a:cs typeface="Miriam Fixed" panose="020B0604020202020204" pitchFamily="49" charset="-79"/>
              </a:rPr>
              <a:t>  {</a:t>
            </a:r>
            <a:endParaRPr lang="en-US" sz="1000" strike="noStrike" spc="-1" dirty="0">
              <a:latin typeface="Consolas" panose="020B0609020204030204" pitchFamily="49" charset="0"/>
              <a:ea typeface="DotumChe" panose="020B0503020000020004" pitchFamily="49" charset="-127"/>
              <a:cs typeface="Miriam Fixed" panose="020B0604020202020204" pitchFamily="49" charset="-79"/>
            </a:endParaRPr>
          </a:p>
          <a:p>
            <a:pPr>
              <a:lnSpc>
                <a:spcPct val="100000"/>
              </a:lnSpc>
            </a:pPr>
            <a:r>
              <a:rPr lang="en-US" sz="1000" strike="noStrike" spc="-1" dirty="0">
                <a:solidFill>
                  <a:srgbClr val="000000"/>
                </a:solidFill>
                <a:latin typeface="Consolas" panose="020B0609020204030204" pitchFamily="49" charset="0"/>
                <a:ea typeface="DotumChe" panose="020B0503020000020004" pitchFamily="49" charset="-127"/>
                <a:cs typeface="Miriam Fixed" panose="020B0604020202020204" pitchFamily="49" charset="-79"/>
              </a:rPr>
              <a:t>   "name": "runoff",</a:t>
            </a:r>
            <a:endParaRPr lang="en-US" sz="1000" strike="noStrike" spc="-1" dirty="0">
              <a:latin typeface="Consolas" panose="020B0609020204030204" pitchFamily="49" charset="0"/>
              <a:ea typeface="DotumChe" panose="020B0503020000020004" pitchFamily="49" charset="-127"/>
              <a:cs typeface="Miriam Fixed" panose="020B0604020202020204" pitchFamily="49" charset="-79"/>
            </a:endParaRPr>
          </a:p>
          <a:p>
            <a:pPr>
              <a:lnSpc>
                <a:spcPct val="100000"/>
              </a:lnSpc>
            </a:pPr>
            <a:r>
              <a:rPr lang="en-US" sz="1000" strike="noStrike" spc="-1" dirty="0">
                <a:solidFill>
                  <a:srgbClr val="000000"/>
                </a:solidFill>
                <a:latin typeface="Consolas" panose="020B0609020204030204" pitchFamily="49" charset="0"/>
                <a:ea typeface="DotumChe" panose="020B0503020000020004" pitchFamily="49" charset="-127"/>
                <a:cs typeface="Miriam Fixed" panose="020B0604020202020204" pitchFamily="49" charset="-79"/>
              </a:rPr>
              <a:t>   "value": 12.75</a:t>
            </a:r>
            <a:endParaRPr lang="en-US" sz="1000" strike="noStrike" spc="-1" dirty="0">
              <a:latin typeface="Consolas" panose="020B0609020204030204" pitchFamily="49" charset="0"/>
              <a:ea typeface="DotumChe" panose="020B0503020000020004" pitchFamily="49" charset="-127"/>
              <a:cs typeface="Miriam Fixed" panose="020B0604020202020204" pitchFamily="49" charset="-79"/>
            </a:endParaRPr>
          </a:p>
          <a:p>
            <a:pPr>
              <a:lnSpc>
                <a:spcPct val="100000"/>
              </a:lnSpc>
            </a:pPr>
            <a:r>
              <a:rPr lang="en-US" sz="1000" strike="noStrike" spc="-1" dirty="0">
                <a:solidFill>
                  <a:srgbClr val="000000"/>
                </a:solidFill>
                <a:latin typeface="Consolas" panose="020B0609020204030204" pitchFamily="49" charset="0"/>
                <a:ea typeface="DotumChe" panose="020B0503020000020004" pitchFamily="49" charset="-127"/>
                <a:cs typeface="Miriam Fixed" panose="020B0604020202020204" pitchFamily="49" charset="-79"/>
              </a:rPr>
              <a:t>  …</a:t>
            </a:r>
            <a:endParaRPr lang="en-US" sz="1000" strike="noStrike" spc="-1" dirty="0">
              <a:latin typeface="Consolas" panose="020B0609020204030204" pitchFamily="49" charset="0"/>
              <a:ea typeface="DotumChe" panose="020B0503020000020004" pitchFamily="49" charset="-127"/>
              <a:cs typeface="Miriam Fixed" panose="020B0604020202020204" pitchFamily="49" charset="-79"/>
            </a:endParaRPr>
          </a:p>
        </p:txBody>
      </p:sp>
    </p:spTree>
    <p:extLst>
      <p:ext uri="{BB962C8B-B14F-4D97-AF65-F5344CB8AC3E}">
        <p14:creationId xmlns:p14="http://schemas.microsoft.com/office/powerpoint/2010/main" val="3603387050"/>
      </p:ext>
    </p:extLst>
  </p:cSld>
  <p:clrMapOvr>
    <a:masterClrMapping/>
  </p:clrMapOvr>
</p:sld>
</file>

<file path=ppt/theme/theme1.xml><?xml version="1.0" encoding="utf-8"?>
<a:theme xmlns:a="http://schemas.openxmlformats.org/drawingml/2006/main" name="Get Started with 3D">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Segoe UI">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vert="horz" lIns="91440" tIns="45720" rIns="91440" bIns="45720" rtlCol="0">
        <a:noAutofit/>
      </a:bodyPr>
      <a:lstStyle>
        <a:defPPr marL="0" indent="0" algn="l">
          <a:lnSpc>
            <a:spcPts val="1800"/>
          </a:lnSpc>
          <a:spcAft>
            <a:spcPts val="600"/>
          </a:spcAft>
          <a:buNone/>
          <a:defRPr sz="1200" dirty="0" smtClean="0">
            <a:solidFill>
              <a:prstClr val="black">
                <a:lumMod val="75000"/>
                <a:lumOff val="25000"/>
              </a:prstClr>
            </a:solidFill>
            <a:latin typeface="Segoe UI" panose="020B0502040204020203" pitchFamily="34" charset="0"/>
            <a:cs typeface="Segoe UI" panose="020B0502040204020203" pitchFamily="34" charset="0"/>
          </a:defRPr>
        </a:defPPr>
      </a:lstStyle>
    </a:txDef>
  </a:objectDefaults>
  <a:extraClrSchemeLst/>
  <a:extLst>
    <a:ext uri="{05A4C25C-085E-4340-85A3-A5531E510DB2}">
      <thm15:themeFamily xmlns:thm15="http://schemas.microsoft.com/office/thememl/2012/main" name="Bring your presentations to life with 3DTF16411177 (3).potx" id="{9E27ADA6-EA10-4822-B3C1-6E8D86D7E392}" vid="{8B3BFCA4-8458-4DFE-B504-FC98F0D59E1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Bring your presentations to life with 3D(2)</Template>
  <TotalTime>0</TotalTime>
  <Words>1773</Words>
  <Application>Microsoft Office PowerPoint</Application>
  <PresentationFormat>Widescreen</PresentationFormat>
  <Paragraphs>284</Paragraphs>
  <Slides>26</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26</vt:i4>
      </vt:variant>
    </vt:vector>
  </HeadingPairs>
  <TitlesOfParts>
    <vt:vector size="38" baseType="lpstr">
      <vt:lpstr>DotumChe</vt:lpstr>
      <vt:lpstr>宋体</vt:lpstr>
      <vt:lpstr>Arial</vt:lpstr>
      <vt:lpstr>Calibri</vt:lpstr>
      <vt:lpstr>Consolas</vt:lpstr>
      <vt:lpstr>Courier New</vt:lpstr>
      <vt:lpstr>DejaVu Sans</vt:lpstr>
      <vt:lpstr>Miriam Fixed</vt:lpstr>
      <vt:lpstr>Segoe UI</vt:lpstr>
      <vt:lpstr>Segoe UI Light</vt:lpstr>
      <vt:lpstr>Segoe UI Semibold</vt:lpstr>
      <vt:lpstr>Get Started with 3D</vt:lpstr>
      <vt:lpstr>Cloud Services Integration Platform CSIP</vt:lpstr>
      <vt:lpstr>Outline</vt:lpstr>
      <vt:lpstr>What is CSIP?</vt:lpstr>
      <vt:lpstr>(Environmental) “Model as a Service” addresses …</vt:lpstr>
      <vt:lpstr>CSIP Features</vt:lpstr>
      <vt:lpstr>Service Catalog, Exploration and Invocation</vt:lpstr>
      <vt:lpstr>Service Server API</vt:lpstr>
      <vt:lpstr>PowerPoint Presentation</vt:lpstr>
      <vt:lpstr>Service Client API</vt:lpstr>
      <vt:lpstr>Scalability</vt:lpstr>
      <vt:lpstr>CSIP Kubernetes Deployment at CSU</vt:lpstr>
      <vt:lpstr>Daily Simulations – Erosion Model Web Service Supporting the Field to Market FPC 2.5 Soil Conservation Metric</vt:lpstr>
      <vt:lpstr>Service Execution Options</vt:lpstr>
      <vt:lpstr>Application Lifecycle Management</vt:lpstr>
      <vt:lpstr>Available Services (alm.engr.colostate.edu/cb/project/csip)</vt:lpstr>
      <vt:lpstr>History</vt:lpstr>
      <vt:lpstr>PowerPoint Presentation</vt:lpstr>
      <vt:lpstr>Applications / Collaborations</vt:lpstr>
      <vt:lpstr>Institutions using or leveraging the CSIP Platform and Services</vt:lpstr>
      <vt:lpstr>Integrated Erosion Tool (NRCS)</vt:lpstr>
      <vt:lpstr>Fieldprint Platform 3.0 (Field-to-Market)</vt:lpstr>
      <vt:lpstr>Community-enabled Lifecycle Analysis of Stormwater Infrastructure Costs (EPA)</vt:lpstr>
      <vt:lpstr>Catchment Delineation - Cadel (ARS)</vt:lpstr>
      <vt:lpstr>Quick Stocking Rate Calculator  (Noble Research Institute)</vt:lpstr>
      <vt:lpstr>Framework for Integrating Complex Uncertain Systems FICUS (USACE)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2019-03-09T23:39:42Z</dcterms:created>
  <dcterms:modified xsi:type="dcterms:W3CDTF">2019-03-20T15:59:25Z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Owner">
    <vt:lpwstr>dduffy@microsoft.com</vt:lpwstr>
  </property>
  <property fmtid="{D5CDD505-2E9C-101B-9397-08002B2CF9AE}" pid="5" name="MSIP_Label_f42aa342-8706-4288-bd11-ebb85995028c_SetDate">
    <vt:lpwstr>2019-01-09T22:41:38.8954231Z</vt:lpwstr>
  </property>
  <property fmtid="{D5CDD505-2E9C-101B-9397-08002B2CF9AE}" pid="6" name="MSIP_Label_f42aa342-8706-4288-bd11-ebb85995028c_Name">
    <vt:lpwstr>General</vt:lpwstr>
  </property>
  <property fmtid="{D5CDD505-2E9C-101B-9397-08002B2CF9AE}" pid="7" name="MSIP_Label_f42aa342-8706-4288-bd11-ebb85995028c_Application">
    <vt:lpwstr>Microsoft Azure Information Protection</vt:lpwstr>
  </property>
  <property fmtid="{D5CDD505-2E9C-101B-9397-08002B2CF9AE}" pid="8" name="MSIP_Label_f42aa342-8706-4288-bd11-ebb85995028c_Extended_MSFT_Method">
    <vt:lpwstr>Automatic</vt:lpwstr>
  </property>
  <property fmtid="{D5CDD505-2E9C-101B-9397-08002B2CF9AE}" pid="9" name="Sensitivity">
    <vt:lpwstr>General</vt:lpwstr>
  </property>
</Properties>
</file>