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1"/>
  </p:notesMasterIdLst>
  <p:handoutMasterIdLst>
    <p:handoutMasterId r:id="rId32"/>
  </p:handoutMasterIdLst>
  <p:sldIdLst>
    <p:sldId id="256" r:id="rId2"/>
    <p:sldId id="434" r:id="rId3"/>
    <p:sldId id="442" r:id="rId4"/>
    <p:sldId id="429" r:id="rId5"/>
    <p:sldId id="419" r:id="rId6"/>
    <p:sldId id="430" r:id="rId7"/>
    <p:sldId id="432" r:id="rId8"/>
    <p:sldId id="431" r:id="rId9"/>
    <p:sldId id="427" r:id="rId10"/>
    <p:sldId id="436" r:id="rId11"/>
    <p:sldId id="437" r:id="rId12"/>
    <p:sldId id="399" r:id="rId13"/>
    <p:sldId id="404" r:id="rId14"/>
    <p:sldId id="439" r:id="rId15"/>
    <p:sldId id="438" r:id="rId16"/>
    <p:sldId id="444" r:id="rId17"/>
    <p:sldId id="445" r:id="rId18"/>
    <p:sldId id="446" r:id="rId19"/>
    <p:sldId id="448" r:id="rId20"/>
    <p:sldId id="452" r:id="rId21"/>
    <p:sldId id="450" r:id="rId22"/>
    <p:sldId id="433" r:id="rId23"/>
    <p:sldId id="397" r:id="rId24"/>
    <p:sldId id="398" r:id="rId25"/>
    <p:sldId id="400" r:id="rId26"/>
    <p:sldId id="401" r:id="rId27"/>
    <p:sldId id="403" r:id="rId28"/>
    <p:sldId id="405" r:id="rId29"/>
    <p:sldId id="40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Tatarko" initials="" lastIdx="3" clrIdx="0"/>
  <p:cmAuthor id="2" name="Wagner, Larry" initials="WL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E20000"/>
    <a:srgbClr val="F20000"/>
    <a:srgbClr val="DE0000"/>
    <a:srgbClr val="000099"/>
    <a:srgbClr val="000066"/>
    <a:srgbClr val="FFFE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4700" autoAdjust="0"/>
  </p:normalViewPr>
  <p:slideViewPr>
    <p:cSldViewPr snapToObjects="1">
      <p:cViewPr varScale="1">
        <p:scale>
          <a:sx n="139" d="100"/>
          <a:sy n="139" d="100"/>
        </p:scale>
        <p:origin x="120" y="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9" d="100"/>
          <a:sy n="69" d="100"/>
        </p:scale>
        <p:origin x="-58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2-22T10:57:41.194" idx="1">
    <p:pos x="10" y="10"/>
    <p:text>Any additional comments/features to add?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2-22T10:58:11.476" idx="2">
    <p:pos x="10" y="10"/>
    <p:text>Need quick definition/name of WEPP NRCS browser application and a couple of screenshots of the application</p:text>
  </p:cm>
  <p:cm authorId="2" dt="2019-02-22T11:06:11.036" idx="3">
    <p:pos x="106" y="106"/>
    <p:text>Or, should Jim give a separate presentation on the benefits/disadvantages of browser based interfaces?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>
            <a:extLst>
              <a:ext uri="{FF2B5EF4-FFF2-40B4-BE49-F238E27FC236}">
                <a16:creationId xmlns:a16="http://schemas.microsoft.com/office/drawing/2014/main" id="{E271542F-882C-4DEA-B179-8EBB6782A96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03" name="Rectangle 3">
            <a:extLst>
              <a:ext uri="{FF2B5EF4-FFF2-40B4-BE49-F238E27FC236}">
                <a16:creationId xmlns:a16="http://schemas.microsoft.com/office/drawing/2014/main" id="{FC6A4CBB-C264-4D1E-A335-3EE0C9437F4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04" name="Rectangle 4">
            <a:extLst>
              <a:ext uri="{FF2B5EF4-FFF2-40B4-BE49-F238E27FC236}">
                <a16:creationId xmlns:a16="http://schemas.microsoft.com/office/drawing/2014/main" id="{DF8FE92A-AF4E-4A06-B2F1-EE887F49788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05" name="Rectangle 5">
            <a:extLst>
              <a:ext uri="{FF2B5EF4-FFF2-40B4-BE49-F238E27FC236}">
                <a16:creationId xmlns:a16="http://schemas.microsoft.com/office/drawing/2014/main" id="{BDD53F66-3385-4F8D-9283-0A1D6370FD2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20348-9CCD-405E-A062-184973C35F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E669CA6C-D6E1-4F52-A135-C93771C4B43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63DF9B29-B878-4785-9465-7AFBA9027CE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20AD682-1C9E-4712-B2C0-747659D5F24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>
            <a:extLst>
              <a:ext uri="{FF2B5EF4-FFF2-40B4-BE49-F238E27FC236}">
                <a16:creationId xmlns:a16="http://schemas.microsoft.com/office/drawing/2014/main" id="{99B625EB-F734-41A1-8EA2-1B76C2CA75A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78854" name="Rectangle 6">
            <a:extLst>
              <a:ext uri="{FF2B5EF4-FFF2-40B4-BE49-F238E27FC236}">
                <a16:creationId xmlns:a16="http://schemas.microsoft.com/office/drawing/2014/main" id="{C55DBF13-6D31-43B8-AD9A-58D9BFE3C0B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8855" name="Rectangle 7">
            <a:extLst>
              <a:ext uri="{FF2B5EF4-FFF2-40B4-BE49-F238E27FC236}">
                <a16:creationId xmlns:a16="http://schemas.microsoft.com/office/drawing/2014/main" id="{E0CF18B8-CBB6-4394-B802-1C0868DE85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D0E02A5-1BE1-4FFA-A149-B3E64E3A0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81975CA2-0D5A-4926-89E1-37B8E49833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B015C78-E8A6-4008-9B14-A523785B1DEA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E103C472-8831-497D-B60B-52BFD75049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8E5FA48D-4988-4A41-B266-E9D9DFC7F3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1B7931E4-4F2B-4909-AECE-E9718FCE08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8BF8DAA-AB51-4ABA-A59D-9BE05CF30728}" type="slidenum">
              <a:rPr lang="en-US" altLang="en-US" smtClean="0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85CEF404-CF76-4645-A1F4-7BF1F5B612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5C4BECF-DA38-486E-A07C-19559F306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6533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1B7931E4-4F2B-4909-AECE-E9718FCE08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8BF8DAA-AB51-4ABA-A59D-9BE05CF30728}" type="slidenum">
              <a:rPr lang="en-US" altLang="en-US" smtClean="0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85CEF404-CF76-4645-A1F4-7BF1F5B612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5C4BECF-DA38-486E-A07C-19559F306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4933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835F8DA2-2DE3-4790-BF2C-B59AC93A57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C1FF7EE-6F37-49B9-98DF-EABB5B816ACC}" type="slidenum">
              <a:rPr lang="en-US" altLang="en-US" smtClean="0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FE5A4679-F59F-43C2-84C3-A4FD280B1F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116324D9-8E5F-4C9E-B373-475F42D1E9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96FE5C3D-53D7-4E86-A004-88708C85E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05B21CA-2611-4E7E-B91B-59ED37AE2D4F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E83EA56-5C02-48DE-B809-B78F011A7E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987438CC-A1AE-43CD-8293-0D440E5B70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1B7931E4-4F2B-4909-AECE-E9718FCE08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8BF8DAA-AB51-4ABA-A59D-9BE05CF30728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85CEF404-CF76-4645-A1F4-7BF1F5B612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5C4BECF-DA38-486E-A07C-19559F306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640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96FE5C3D-53D7-4E86-A004-88708C85E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05B21CA-2611-4E7E-B91B-59ED37AE2D4F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E83EA56-5C02-48DE-B809-B78F011A7E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987438CC-A1AE-43CD-8293-0D440E5B70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49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96FE5C3D-53D7-4E86-A004-88708C85E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05B21CA-2611-4E7E-B91B-59ED37AE2D4F}" type="slidenum">
              <a:rPr lang="en-US" altLang="en-US" smtClean="0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E83EA56-5C02-48DE-B809-B78F011A7E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987438CC-A1AE-43CD-8293-0D440E5B70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0181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96FE5C3D-53D7-4E86-A004-88708C85E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05B21CA-2611-4E7E-B91B-59ED37AE2D4F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E83EA56-5C02-48DE-B809-B78F011A7E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987438CC-A1AE-43CD-8293-0D440E5B70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36984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7231B46D-251C-4695-976F-78AD93CE84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139DED0-993A-4605-8218-56CB178F6475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111223DE-2999-471C-A70D-8F2E78CF38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FB7C65A8-9291-4BD2-9D41-FFC7E92032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637FC6B2-44B6-4577-8AEB-8F409D21B4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DFB2FBE-813E-4486-B17F-9BBF01E54E92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249C43C7-8553-493B-AA97-96CFB965F1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5D42E566-997C-457F-86C9-5526CD42CD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5B94EE23-0C61-4F49-BFF8-29263D77DB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3D9985-EA89-46C6-BA40-60868878685B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C58D00E3-C787-4070-85DA-74BC0EF167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99396B00-8393-4CA0-BB75-92B8C4442F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996F8BD2-EF82-4723-AFFF-8C217A75FC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223080A-288F-4536-A77E-D70A0B099149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97DA9C14-4539-40BA-B430-2AA67AB237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1EDC3E8C-5862-4C52-B913-EB4384C3DA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F254394E-F14C-4BA9-81B7-9B199A49B8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0752E59-9B10-42EB-A66B-77D04FB9FF0B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F042ADCC-F719-4899-8C4A-A940F399BD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1B9868C1-5192-48CE-8775-0B0A7F0E58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DA7468B9-41F6-4E6C-8116-3E0C430607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ADD281A-B38A-4E3C-AFD3-5BC4DD8B5373}" type="slidenum">
              <a:rPr lang="en-US" altLang="en-US" smtClean="0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B520D63A-0610-42A3-A579-A4C738C690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A0B162F7-175D-4D9F-8549-995279AD69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2AF1FEB4-ACA9-4C94-A247-63CAE6CAF7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903F444-4038-40A7-8AD7-363AFB2060ED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96CBA7AD-7D86-43EB-959C-D213799CC7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80572642-B1D0-4C36-BC7C-714B41295B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DEC7E8AD-C0B9-44C3-81F8-C268A2E002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925CB0D-AD0A-4D4B-8318-C9EE510B2CF8}" type="slidenum">
              <a:rPr lang="en-US" altLang="en-US" smtClean="0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2015CC39-200C-47CC-B2CD-DA5E96EA3F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4AE2D6FE-FA79-4DC1-A4DE-75675EB2EC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6A97A05B-C865-4842-97B5-D8FA752ED0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8B1FEC5-DC7F-4C1E-B46D-4769A94DB4C6}" type="slidenum">
              <a:rPr lang="en-US" altLang="en-US" smtClean="0"/>
              <a:pPr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D4B02490-4D32-4A39-ACAC-B486DBD92E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D83353D8-1FFB-475B-A4DD-24F82A08E0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5B94EE23-0C61-4F49-BFF8-29263D77DB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3D9985-EA89-46C6-BA40-60868878685B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C58D00E3-C787-4070-85DA-74BC0EF167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99396B00-8393-4CA0-BB75-92B8C4442F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1197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46F2E504-B2E0-4DFF-B807-B2F179E271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7A5E816-0B3A-448D-8852-15560C439199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B7D3375A-DDE4-4998-9B03-154B9E27A6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C44D5FD1-EB68-43C4-95D3-5DC8B1E1DF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9BB1685D-3003-4BFF-9924-CDE8B65B0C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4A4D12F-EA1B-4E51-A097-C7F752BC783E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20525DB-21A0-4D1B-95BC-E2FA393308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AB346AA7-F67F-48DC-AEBA-DC357D9B0C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AC562CC0-3C02-4CCC-B890-99E34976A1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B0606EC-921C-4CFE-B3D5-9F71C91ABF6D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923AB132-4A42-43F1-BA16-2B0BDC887B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10BCD8ED-585E-428D-B503-3B5A655A0F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C487D46D-31C4-42E5-A48E-19D2B1DBE2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4494F48-D5A7-4F38-89FB-CE6AF92414FF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1A86B49C-3567-4E7E-9E40-BD1823AC1C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65BF36A6-DC4A-49D6-85E8-88ECC12490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11BE6765-AA98-4B3E-B791-2C1832CC3A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D9C385F-5660-4A1F-8E71-04846F460C38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D873BCDA-A952-4123-844F-1D3195D218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BC7B07B8-3569-472E-A85E-9C8A64859B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1B7931E4-4F2B-4909-AECE-E9718FCE08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8BF8DAA-AB51-4ABA-A59D-9BE05CF30728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85CEF404-CF76-4645-A1F4-7BF1F5B612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5C4BECF-DA38-486E-A07C-19559F306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Wind Erosion Prediction System</a:t>
            </a: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endParaRPr lang="en-US" altLang="en-US" b="1">
              <a:solidFill>
                <a:srgbClr val="000099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Process based</a:t>
            </a:r>
            <a:r>
              <a:rPr lang="en-US" altLang="en-US" b="1"/>
              <a:t> </a:t>
            </a:r>
            <a:r>
              <a:rPr lang="en-US" altLang="en-US" b="1">
                <a:solidFill>
                  <a:srgbClr val="000099"/>
                </a:solidFill>
              </a:rPr>
              <a:t>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Continuous,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Daily time-step,</a:t>
            </a:r>
          </a:p>
          <a:p>
            <a:pPr eaLnBrk="1" hangingPunct="1"/>
            <a:r>
              <a:rPr lang="en-US" altLang="en-US" b="1">
                <a:solidFill>
                  <a:srgbClr val="000099"/>
                </a:solidFill>
              </a:rPr>
              <a:t>			Wind Erosion Model</a:t>
            </a: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AFF947-AC14-4D8D-9EA5-37DF291A8342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29311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DEEFBE-97C5-4F80-9ABC-90A2D7DA95E1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525827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27CFB6-B9BF-4F90-BF7E-6C1194111829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818579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6C836E-601E-4B8E-95F5-BEE388ACB195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978185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1D5F98-E8C3-4F6A-9E5E-160025888775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9752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9D4506-CA92-4545-B522-B5449ACCCC9D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385841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F0E8D-195E-4F6B-82F4-644012C33AF4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5656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4FC830-EEFD-46C4-A6F6-DA813A3DB2FF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8102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36D99C-D5A0-483A-8874-08996E5CD12F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7839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0AFBF1-03C9-4385-97E5-42006B3F91E2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42596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943B07-9EAA-4B11-906E-FCF4532B5A64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5176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A46814-31D7-42DA-8EBA-A9DCA09E6666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00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Relationship Id="rId9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>
            <a:extLst>
              <a:ext uri="{FF2B5EF4-FFF2-40B4-BE49-F238E27FC236}">
                <a16:creationId xmlns:a16="http://schemas.microsoft.com/office/drawing/2014/main" id="{6420E27F-B8F2-4E94-BFA2-7BFD2A0EA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359" y="1137444"/>
            <a:ext cx="8991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rgbClr val="000099"/>
                </a:solidFill>
              </a:rPr>
              <a:t>Common web interfaces for WEPP and </a:t>
            </a:r>
            <a:r>
              <a:rPr lang="en-US" altLang="en-US" sz="3600" dirty="0" smtClean="0">
                <a:solidFill>
                  <a:srgbClr val="000099"/>
                </a:solidFill>
              </a:rPr>
              <a:t>WEPS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dirty="0">
              <a:solidFill>
                <a:srgbClr val="000099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/>
              <a:t>How </a:t>
            </a:r>
            <a:r>
              <a:rPr lang="en-US" altLang="en-US" dirty="0"/>
              <a:t>do they </a:t>
            </a:r>
            <a:r>
              <a:rPr lang="en-US" altLang="en-US" dirty="0" smtClean="0"/>
              <a:t>work </a:t>
            </a:r>
            <a:r>
              <a:rPr lang="en-US" altLang="en-US" dirty="0"/>
              <a:t>and can they be compatible</a:t>
            </a:r>
            <a:r>
              <a:rPr lang="en-US" altLang="en-US" dirty="0" smtClean="0"/>
              <a:t>?</a:t>
            </a:r>
            <a:endParaRPr lang="en-US" altLang="en-US" sz="3600" dirty="0"/>
          </a:p>
        </p:txBody>
      </p:sp>
      <p:sp>
        <p:nvSpPr>
          <p:cNvPr id="4100" name="Text Box 5">
            <a:extLst>
              <a:ext uri="{FF2B5EF4-FFF2-40B4-BE49-F238E27FC236}">
                <a16:creationId xmlns:a16="http://schemas.microsoft.com/office/drawing/2014/main" id="{6F544AA7-5074-4DAA-A9BC-3174D95EC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383" y="3048000"/>
            <a:ext cx="7391400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Jim Frankenberger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Fred A. Fox</a:t>
            </a:r>
            <a:endParaRPr lang="en-US" altLang="en-US" sz="2400" dirty="0">
              <a:solidFill>
                <a:srgbClr val="000099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99"/>
                </a:solidFill>
              </a:rPr>
              <a:t>United States Department of Agriculture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99"/>
                </a:solidFill>
              </a:rPr>
              <a:t>Agricultural Research Service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 dirty="0">
              <a:solidFill>
                <a:srgbClr val="000099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99"/>
                </a:solidFill>
              </a:rPr>
              <a:t>National Soil Erosion Laboratory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99"/>
                </a:solidFill>
              </a:rPr>
              <a:t>West Lafayette, Indiana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99"/>
                </a:solidFill>
              </a:rPr>
              <a:t>and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99"/>
                </a:solidFill>
              </a:rPr>
              <a:t>Agricultural Systems Research Unit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99"/>
                </a:solidFill>
              </a:rPr>
              <a:t>Ft. Collins, Colorado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rgbClr val="000099"/>
              </a:solidFill>
            </a:endParaRPr>
          </a:p>
        </p:txBody>
      </p:sp>
      <p:pic>
        <p:nvPicPr>
          <p:cNvPr id="4102" name="Picture 1">
            <a:extLst>
              <a:ext uri="{FF2B5EF4-FFF2-40B4-BE49-F238E27FC236}">
                <a16:creationId xmlns:a16="http://schemas.microsoft.com/office/drawing/2014/main" id="{CC4B5A41-C265-4EB5-811E-D4CCE0587A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5840413"/>
            <a:ext cx="14160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2">
            <a:extLst>
              <a:ext uri="{FF2B5EF4-FFF2-40B4-BE49-F238E27FC236}">
                <a16:creationId xmlns:a16="http://schemas.microsoft.com/office/drawing/2014/main" id="{CB073611-F9BF-4E1B-A759-5AC2C5819E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800725"/>
            <a:ext cx="1295400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5">
            <a:extLst>
              <a:ext uri="{FF2B5EF4-FFF2-40B4-BE49-F238E27FC236}">
                <a16:creationId xmlns:a16="http://schemas.microsoft.com/office/drawing/2014/main" id="{A4C15EF8-03A2-4C56-AABE-354E8576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8" y="520701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IET </a:t>
            </a:r>
            <a:r>
              <a:rPr lang="en-US" altLang="en-US" dirty="0" smtClean="0"/>
              <a:t>ArcGIS (ArcMap) </a:t>
            </a:r>
            <a:r>
              <a:rPr lang="en-US" altLang="en-US" dirty="0"/>
              <a:t>Add-In</a:t>
            </a:r>
          </a:p>
        </p:txBody>
      </p:sp>
      <p:sp>
        <p:nvSpPr>
          <p:cNvPr id="18436" name="Text Box 12">
            <a:extLst>
              <a:ext uri="{FF2B5EF4-FFF2-40B4-BE49-F238E27FC236}">
                <a16:creationId xmlns:a16="http://schemas.microsoft.com/office/drawing/2014/main" id="{AFE7D06D-5C4B-4774-8E46-3BE72004F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95" y="1150910"/>
            <a:ext cx="88773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Uses ArcGIS </a:t>
            </a:r>
            <a:r>
              <a:rPr lang="en-US" altLang="en-US" sz="2000" dirty="0" smtClean="0">
                <a:solidFill>
                  <a:srgbClr val="000099"/>
                </a:solidFill>
              </a:rPr>
              <a:t>(ArcMap) system </a:t>
            </a:r>
            <a:r>
              <a:rPr lang="en-US" altLang="en-US" sz="2000" dirty="0">
                <a:solidFill>
                  <a:srgbClr val="000099"/>
                </a:solidFill>
              </a:rPr>
              <a:t>as basis for user </a:t>
            </a:r>
            <a:r>
              <a:rPr lang="en-US" altLang="en-US" sz="2000" dirty="0" smtClean="0">
                <a:solidFill>
                  <a:srgbClr val="000099"/>
                </a:solidFill>
              </a:rPr>
              <a:t>interface</a:t>
            </a:r>
            <a:endParaRPr lang="en-US" altLang="en-US" sz="2000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User is able to select a specific area of </a:t>
            </a:r>
            <a:r>
              <a:rPr lang="en-US" altLang="en-US" sz="2000" dirty="0" smtClean="0">
                <a:solidFill>
                  <a:srgbClr val="000099"/>
                </a:solidFill>
              </a:rPr>
              <a:t>interest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 smtClean="0">
                <a:solidFill>
                  <a:srgbClr val="000099"/>
                </a:solidFill>
              </a:rPr>
              <a:t>gets climate and soil information automatically based upon the selected area</a:t>
            </a:r>
            <a:endParaRPr lang="en-US" altLang="en-US" sz="1600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Written in C# programming </a:t>
            </a:r>
            <a:r>
              <a:rPr lang="en-US" altLang="en-US" sz="2000" dirty="0" smtClean="0">
                <a:solidFill>
                  <a:srgbClr val="000099"/>
                </a:solidFill>
              </a:rPr>
              <a:t>language</a:t>
            </a:r>
            <a:endParaRPr lang="en-US" altLang="en-US" sz="2000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Uses ArcGIS software </a:t>
            </a:r>
            <a:r>
              <a:rPr lang="en-US" altLang="en-US" sz="2000" dirty="0" smtClean="0">
                <a:solidFill>
                  <a:srgbClr val="000099"/>
                </a:solidFill>
              </a:rPr>
              <a:t>libraries</a:t>
            </a:r>
            <a:endParaRPr lang="en-US" altLang="en-US" sz="2000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Configure runs for both WEPS and </a:t>
            </a:r>
            <a:r>
              <a:rPr lang="en-US" altLang="en-US" sz="2000" dirty="0" smtClean="0">
                <a:solidFill>
                  <a:srgbClr val="000099"/>
                </a:solidFill>
              </a:rPr>
              <a:t>WEPP</a:t>
            </a:r>
            <a:endParaRPr lang="en-US" altLang="en-US" sz="2000" dirty="0">
              <a:solidFill>
                <a:srgbClr val="000099"/>
              </a:solidFill>
            </a:endParaRPr>
          </a:p>
        </p:txBody>
      </p:sp>
      <p:sp>
        <p:nvSpPr>
          <p:cNvPr id="18438" name="Line 3">
            <a:extLst>
              <a:ext uri="{FF2B5EF4-FFF2-40B4-BE49-F238E27FC236}">
                <a16:creationId xmlns:a16="http://schemas.microsoft.com/office/drawing/2014/main" id="{6E2C67AB-92DF-4729-8690-0130A6F4575D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904CE4-9885-44F2-8495-79DF831A5F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079016"/>
            <a:ext cx="6705600" cy="325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4328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5">
            <a:extLst>
              <a:ext uri="{FF2B5EF4-FFF2-40B4-BE49-F238E27FC236}">
                <a16:creationId xmlns:a16="http://schemas.microsoft.com/office/drawing/2014/main" id="{A4C15EF8-03A2-4C56-AABE-354E8576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8" y="520701"/>
            <a:ext cx="7391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Application commonality</a:t>
            </a:r>
          </a:p>
        </p:txBody>
      </p:sp>
      <p:sp>
        <p:nvSpPr>
          <p:cNvPr id="18436" name="Text Box 12">
            <a:extLst>
              <a:ext uri="{FF2B5EF4-FFF2-40B4-BE49-F238E27FC236}">
                <a16:creationId xmlns:a16="http://schemas.microsoft.com/office/drawing/2014/main" id="{AFE7D06D-5C4B-4774-8E46-3BE72004F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425714"/>
            <a:ext cx="887730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All use CSIP web services to get data and setup model runs.</a:t>
            </a: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Provide management editors, PDF reports, graphs</a:t>
            </a: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Same source database for soils – SSURGO</a:t>
            </a: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Same source database for climate – CLIGEN + PRISM (optional)</a:t>
            </a: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Same source database for management – CRLMOD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>
                <a:solidFill>
                  <a:srgbClr val="000099"/>
                </a:solidFill>
              </a:rPr>
              <a:t>Detail crop and operation parameters are different for WEPP and WEPS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rgbClr val="000099"/>
              </a:solidFill>
            </a:endParaRPr>
          </a:p>
        </p:txBody>
      </p:sp>
      <p:sp>
        <p:nvSpPr>
          <p:cNvPr id="18438" name="Line 3">
            <a:extLst>
              <a:ext uri="{FF2B5EF4-FFF2-40B4-BE49-F238E27FC236}">
                <a16:creationId xmlns:a16="http://schemas.microsoft.com/office/drawing/2014/main" id="{6E2C67AB-92DF-4729-8690-0130A6F4575D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60250F35-DFDE-427C-AA32-61818762B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520230"/>
            <a:ext cx="7391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Application differences</a:t>
            </a:r>
          </a:p>
        </p:txBody>
      </p:sp>
      <p:sp>
        <p:nvSpPr>
          <p:cNvPr id="7" name="Text Box 12">
            <a:extLst>
              <a:ext uri="{FF2B5EF4-FFF2-40B4-BE49-F238E27FC236}">
                <a16:creationId xmlns:a16="http://schemas.microsoft.com/office/drawing/2014/main" id="{3A4D6828-AE23-4D55-B829-BC8B0535E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066" y="4174508"/>
            <a:ext cx="8583967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*Different programming languages (Java, C#, JavaScript/HTML</a:t>
            </a:r>
            <a:r>
              <a:rPr lang="en-US" altLang="en-US" sz="2000" dirty="0" smtClean="0">
                <a:solidFill>
                  <a:srgbClr val="000099"/>
                </a:solidFill>
              </a:rPr>
              <a:t>)</a:t>
            </a:r>
            <a:endParaRPr lang="en-US" altLang="en-US" sz="2000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*Different software libraries and development </a:t>
            </a:r>
            <a:r>
              <a:rPr lang="en-US" altLang="en-US" sz="2000" dirty="0" smtClean="0">
                <a:solidFill>
                  <a:srgbClr val="000099"/>
                </a:solidFill>
              </a:rPr>
              <a:t>environments</a:t>
            </a:r>
            <a:endParaRPr lang="en-US" altLang="en-US" sz="2000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Different levels of model features available in each </a:t>
            </a:r>
            <a:r>
              <a:rPr lang="en-US" altLang="en-US" sz="2000" dirty="0" smtClean="0">
                <a:solidFill>
                  <a:srgbClr val="000099"/>
                </a:solidFill>
              </a:rPr>
              <a:t>interface </a:t>
            </a:r>
            <a:endParaRPr lang="en-US" altLang="en-US" sz="2000" dirty="0">
              <a:solidFill>
                <a:srgbClr val="000099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altLang="en-US" sz="1600" dirty="0">
                <a:solidFill>
                  <a:srgbClr val="000099"/>
                </a:solidFill>
              </a:rPr>
              <a:t>WEPS, full access, </a:t>
            </a:r>
            <a:r>
              <a:rPr lang="en-US" altLang="en-US" sz="1600" dirty="0" smtClean="0">
                <a:solidFill>
                  <a:srgbClr val="000099"/>
                </a:solidFill>
              </a:rPr>
              <a:t>configurable for level of user, similar </a:t>
            </a:r>
            <a:r>
              <a:rPr lang="en-US" altLang="en-US" sz="1600" dirty="0">
                <a:solidFill>
                  <a:srgbClr val="000099"/>
                </a:solidFill>
              </a:rPr>
              <a:t>to desktop version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>
                <a:solidFill>
                  <a:srgbClr val="000099"/>
                </a:solidFill>
              </a:rPr>
              <a:t>WEPP browser interface and IET, subset of model features based on user requirements</a:t>
            </a:r>
          </a:p>
        </p:txBody>
      </p:sp>
      <p:sp>
        <p:nvSpPr>
          <p:cNvPr id="8" name="Text Box 12">
            <a:extLst>
              <a:ext uri="{FF2B5EF4-FFF2-40B4-BE49-F238E27FC236}">
                <a16:creationId xmlns:a16="http://schemas.microsoft.com/office/drawing/2014/main" id="{06DFF124-ED99-4397-A29B-30BE26537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520" y="5791200"/>
            <a:ext cx="858396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* </a:t>
            </a:r>
            <a:r>
              <a:rPr lang="en-US" altLang="en-US" sz="2000" dirty="0">
                <a:solidFill>
                  <a:srgbClr val="000099"/>
                </a:solidFill>
                <a:highlight>
                  <a:srgbClr val="FFFF00"/>
                </a:highlight>
              </a:rPr>
              <a:t>Would require extensive rewrite to switch between </a:t>
            </a:r>
            <a:r>
              <a:rPr lang="en-US" altLang="en-US" sz="2000" dirty="0" smtClean="0">
                <a:solidFill>
                  <a:srgbClr val="000099"/>
                </a:solidFill>
                <a:highlight>
                  <a:srgbClr val="FFFF00"/>
                </a:highlight>
              </a:rPr>
              <a:t>platforms</a:t>
            </a:r>
            <a:endParaRPr lang="en-US" altLang="en-US" sz="2000" dirty="0">
              <a:solidFill>
                <a:srgbClr val="000099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457358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5">
            <a:extLst>
              <a:ext uri="{FF2B5EF4-FFF2-40B4-BE49-F238E27FC236}">
                <a16:creationId xmlns:a16="http://schemas.microsoft.com/office/drawing/2014/main" id="{F8EA4BD8-EC26-4E0D-8D7A-5BFC8F07F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" y="973305"/>
            <a:ext cx="82296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00099"/>
                </a:solidFill>
              </a:rPr>
              <a:t>WEPS Java </a:t>
            </a:r>
            <a:r>
              <a:rPr lang="en-US" altLang="en-US" dirty="0" err="1">
                <a:solidFill>
                  <a:srgbClr val="000099"/>
                </a:solidFill>
              </a:rPr>
              <a:t>WebStart</a:t>
            </a:r>
            <a:endParaRPr lang="en-US" altLang="en-US" dirty="0">
              <a:solidFill>
                <a:srgbClr val="000099"/>
              </a:solidFill>
            </a:endParaRPr>
          </a:p>
        </p:txBody>
      </p:sp>
      <p:sp>
        <p:nvSpPr>
          <p:cNvPr id="24581" name="Line 3">
            <a:extLst>
              <a:ext uri="{FF2B5EF4-FFF2-40B4-BE49-F238E27FC236}">
                <a16:creationId xmlns:a16="http://schemas.microsoft.com/office/drawing/2014/main" id="{68494BEC-904F-4B4E-BA5D-DF454A30711C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583" name="Picture 1">
            <a:extLst>
              <a:ext uri="{FF2B5EF4-FFF2-40B4-BE49-F238E27FC236}">
                <a16:creationId xmlns:a16="http://schemas.microsoft.com/office/drawing/2014/main" id="{276BE84E-C18A-42AC-A0BC-671D7848D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46" y="2490936"/>
            <a:ext cx="206057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584" name="Straight Arrow Connector 11">
            <a:extLst>
              <a:ext uri="{FF2B5EF4-FFF2-40B4-BE49-F238E27FC236}">
                <a16:creationId xmlns:a16="http://schemas.microsoft.com/office/drawing/2014/main" id="{6A1B4DBB-E2C4-463B-BD5F-D511F66398C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449763" y="4813300"/>
            <a:ext cx="1136650" cy="2921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4585" name="Right Arrow 17">
            <a:extLst>
              <a:ext uri="{FF2B5EF4-FFF2-40B4-BE49-F238E27FC236}">
                <a16:creationId xmlns:a16="http://schemas.microsoft.com/office/drawing/2014/main" id="{EEA88518-91B1-4CA8-881A-E4C697099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609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4586" name="Right Arrow 18">
            <a:extLst>
              <a:ext uri="{FF2B5EF4-FFF2-40B4-BE49-F238E27FC236}">
                <a16:creationId xmlns:a16="http://schemas.microsoft.com/office/drawing/2014/main" id="{9CFFBFED-5076-4427-B33B-44EBC9EB9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1143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4587" name="TextBox 19">
            <a:extLst>
              <a:ext uri="{FF2B5EF4-FFF2-40B4-BE49-F238E27FC236}">
                <a16:creationId xmlns:a16="http://schemas.microsoft.com/office/drawing/2014/main" id="{B4C0B80F-941B-4A6D-9131-D1F9471E6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" y="4703282"/>
            <a:ext cx="72771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99"/>
                </a:solidFill>
              </a:rPr>
              <a:t>After initial download </a:t>
            </a:r>
            <a:r>
              <a:rPr lang="en-US" altLang="en-US" sz="2800" dirty="0" smtClean="0">
                <a:solidFill>
                  <a:srgbClr val="000099"/>
                </a:solidFill>
              </a:rPr>
              <a:t>completes 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dirty="0" smtClean="0">
                <a:solidFill>
                  <a:srgbClr val="000099"/>
                </a:solidFill>
              </a:rPr>
              <a:t>Java </a:t>
            </a:r>
            <a:r>
              <a:rPr lang="en-US" altLang="en-US" sz="2800" dirty="0" err="1">
                <a:solidFill>
                  <a:srgbClr val="000099"/>
                </a:solidFill>
              </a:rPr>
              <a:t>WebStart</a:t>
            </a:r>
            <a:r>
              <a:rPr lang="en-US" altLang="en-US" sz="2800" dirty="0">
                <a:solidFill>
                  <a:srgbClr val="000099"/>
                </a:solidFill>
              </a:rPr>
              <a:t> will </a:t>
            </a:r>
            <a:r>
              <a:rPr lang="en-US" altLang="en-US" sz="2800" dirty="0" smtClean="0">
                <a:solidFill>
                  <a:srgbClr val="000099"/>
                </a:solidFill>
              </a:rPr>
              <a:t>bring </a:t>
            </a:r>
            <a:r>
              <a:rPr lang="en-US" altLang="en-US" sz="2800" dirty="0">
                <a:solidFill>
                  <a:srgbClr val="000099"/>
                </a:solidFill>
              </a:rPr>
              <a:t>up </a:t>
            </a:r>
            <a:r>
              <a:rPr lang="en-US" altLang="en-US" sz="2800" dirty="0" smtClean="0">
                <a:solidFill>
                  <a:srgbClr val="000099"/>
                </a:solidFill>
              </a:rPr>
              <a:t>application </a:t>
            </a:r>
            <a:r>
              <a:rPr lang="en-US" altLang="en-US" sz="2800" dirty="0" smtClean="0">
                <a:solidFill>
                  <a:srgbClr val="000099"/>
                </a:solidFill>
              </a:rPr>
              <a:t>“</a:t>
            </a:r>
            <a:r>
              <a:rPr lang="en-US" altLang="en-US" sz="2800" dirty="0" err="1" smtClean="0">
                <a:solidFill>
                  <a:srgbClr val="000099"/>
                </a:solidFill>
              </a:rPr>
              <a:t>WebStart</a:t>
            </a:r>
            <a:r>
              <a:rPr lang="en-US" altLang="en-US" sz="2800" dirty="0" smtClean="0">
                <a:solidFill>
                  <a:srgbClr val="000099"/>
                </a:solidFill>
              </a:rPr>
              <a:t> WEPS” </a:t>
            </a:r>
            <a:r>
              <a:rPr lang="en-US" altLang="en-US" sz="2800" dirty="0">
                <a:solidFill>
                  <a:srgbClr val="000099"/>
                </a:solidFill>
              </a:rPr>
              <a:t>on the local </a:t>
            </a:r>
            <a:r>
              <a:rPr lang="en-US" altLang="en-US" sz="2800" dirty="0" smtClean="0">
                <a:solidFill>
                  <a:srgbClr val="000099"/>
                </a:solidFill>
              </a:rPr>
              <a:t>computer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dirty="0" smtClean="0">
                <a:solidFill>
                  <a:srgbClr val="000099"/>
                </a:solidFill>
              </a:rPr>
              <a:t>(has same </a:t>
            </a:r>
            <a:r>
              <a:rPr lang="en-US" altLang="en-US" sz="2800" dirty="0">
                <a:solidFill>
                  <a:srgbClr val="000099"/>
                </a:solidFill>
              </a:rPr>
              <a:t>features as full desktop </a:t>
            </a:r>
            <a:r>
              <a:rPr lang="en-US" altLang="en-US" sz="2800" dirty="0" smtClean="0">
                <a:solidFill>
                  <a:srgbClr val="000099"/>
                </a:solidFill>
              </a:rPr>
              <a:t>version)</a:t>
            </a:r>
            <a:endParaRPr lang="en-US" altLang="en-US" sz="2800" dirty="0">
              <a:solidFill>
                <a:srgbClr val="000099"/>
              </a:solidFill>
            </a:endParaRPr>
          </a:p>
        </p:txBody>
      </p:sp>
      <p:sp>
        <p:nvSpPr>
          <p:cNvPr id="24588" name="Right Arrow 2">
            <a:extLst>
              <a:ext uri="{FF2B5EF4-FFF2-40B4-BE49-F238E27FC236}">
                <a16:creationId xmlns:a16="http://schemas.microsoft.com/office/drawing/2014/main" id="{F574DBF3-C766-4C83-A6C1-C2974B396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602952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4589" name="Left Brace 5">
            <a:extLst>
              <a:ext uri="{FF2B5EF4-FFF2-40B4-BE49-F238E27FC236}">
                <a16:creationId xmlns:a16="http://schemas.microsoft.com/office/drawing/2014/main" id="{1BE67AD6-E6BE-4FA1-BFBC-FA41D9F92AA4}"/>
              </a:ext>
            </a:extLst>
          </p:cNvPr>
          <p:cNvSpPr>
            <a:spLocks/>
          </p:cNvSpPr>
          <p:nvPr/>
        </p:nvSpPr>
        <p:spPr bwMode="auto">
          <a:xfrm>
            <a:off x="3536356" y="1672745"/>
            <a:ext cx="798513" cy="2878137"/>
          </a:xfrm>
          <a:prstGeom prst="leftBrace">
            <a:avLst>
              <a:gd name="adj1" fmla="val 0"/>
              <a:gd name="adj2" fmla="val 50000"/>
            </a:avLst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cxnSp>
        <p:nvCxnSpPr>
          <p:cNvPr id="24590" name="Straight Arrow Connector 9">
            <a:extLst>
              <a:ext uri="{FF2B5EF4-FFF2-40B4-BE49-F238E27FC236}">
                <a16:creationId xmlns:a16="http://schemas.microsoft.com/office/drawing/2014/main" id="{841CD0FB-990D-48E3-8D59-C9B2EE58BCE9}"/>
              </a:ext>
            </a:extLst>
          </p:cNvPr>
          <p:cNvCxnSpPr>
            <a:cxnSpLocks noChangeShapeType="1"/>
            <a:endCxn id="24589" idx="1"/>
          </p:cNvCxnSpPr>
          <p:nvPr/>
        </p:nvCxnSpPr>
        <p:spPr bwMode="auto">
          <a:xfrm flipV="1">
            <a:off x="2201269" y="3112607"/>
            <a:ext cx="1335087" cy="1428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4591" name="Picture 1">
            <a:extLst>
              <a:ext uri="{FF2B5EF4-FFF2-40B4-BE49-F238E27FC236}">
                <a16:creationId xmlns:a16="http://schemas.microsoft.com/office/drawing/2014/main" id="{67CC943D-4855-44CE-B05E-56DAD6063B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247" y="1629344"/>
            <a:ext cx="3744912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2" name="Picture 22">
            <a:extLst>
              <a:ext uri="{FF2B5EF4-FFF2-40B4-BE49-F238E27FC236}">
                <a16:creationId xmlns:a16="http://schemas.microsoft.com/office/drawing/2014/main" id="{4C35F474-2A4F-4E0A-AFE5-9C03546806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160" y="2811462"/>
            <a:ext cx="69373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5">
            <a:extLst>
              <a:ext uri="{FF2B5EF4-FFF2-40B4-BE49-F238E27FC236}">
                <a16:creationId xmlns:a16="http://schemas.microsoft.com/office/drawing/2014/main" id="{2D787FC1-87DF-4180-B24C-1695D178B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388530"/>
            <a:ext cx="7391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How do they work?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5">
            <a:extLst>
              <a:ext uri="{FF2B5EF4-FFF2-40B4-BE49-F238E27FC236}">
                <a16:creationId xmlns:a16="http://schemas.microsoft.com/office/drawing/2014/main" id="{2E8E1EBA-7A8F-4F8C-AC01-76E926AB9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" y="5334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/>
              <a:t>Java </a:t>
            </a:r>
            <a:r>
              <a:rPr lang="en-US" altLang="en-US" dirty="0" err="1"/>
              <a:t>WebStart</a:t>
            </a:r>
            <a:r>
              <a:rPr lang="en-US" altLang="en-US" dirty="0"/>
              <a:t> - How it works</a:t>
            </a:r>
          </a:p>
        </p:txBody>
      </p:sp>
      <p:sp>
        <p:nvSpPr>
          <p:cNvPr id="6148" name="Text Box 12">
            <a:extLst>
              <a:ext uri="{FF2B5EF4-FFF2-40B4-BE49-F238E27FC236}">
                <a16:creationId xmlns:a16="http://schemas.microsoft.com/office/drawing/2014/main" id="{1A72647B-FDEF-406D-838E-21F5E1EA3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90" y="1295400"/>
            <a:ext cx="8382000" cy="55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Provides internet browser access to WEPS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No “Administrator” install required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Provides automated updating services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User is always running the latest WEPS release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Can be run </a:t>
            </a:r>
            <a:r>
              <a:rPr lang="en-US" altLang="en-US" dirty="0" smtClean="0">
                <a:solidFill>
                  <a:srgbClr val="000099"/>
                </a:solidFill>
              </a:rPr>
              <a:t>offline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D</a:t>
            </a:r>
            <a:r>
              <a:rPr lang="en-US" altLang="en-US" dirty="0" smtClean="0">
                <a:solidFill>
                  <a:srgbClr val="000099"/>
                </a:solidFill>
              </a:rPr>
              <a:t>ata </a:t>
            </a:r>
            <a:r>
              <a:rPr lang="en-US" altLang="en-US" dirty="0">
                <a:solidFill>
                  <a:srgbClr val="000099"/>
                </a:solidFill>
              </a:rPr>
              <a:t>and model are present on client </a:t>
            </a:r>
            <a:r>
              <a:rPr lang="en-US" altLang="en-US" dirty="0" smtClean="0">
                <a:solidFill>
                  <a:srgbClr val="000099"/>
                </a:solidFill>
              </a:rPr>
              <a:t>computer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Access (cloud) “services” for: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Remote data access (CRLMOD)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Remote execution of science model, generators, etc.</a:t>
            </a:r>
          </a:p>
          <a:p>
            <a:pPr marL="1485900" lvl="2" indent="-3429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      WEPS Services:</a:t>
            </a:r>
          </a:p>
          <a:p>
            <a:pPr marL="2057400" lvl="3" indent="-457200">
              <a:spcBef>
                <a:spcPct val="0"/>
              </a:spcBef>
              <a:defRPr/>
            </a:pPr>
            <a:r>
              <a:rPr lang="en-US" altLang="en-US" dirty="0" err="1">
                <a:solidFill>
                  <a:srgbClr val="000099"/>
                </a:solidFill>
              </a:rPr>
              <a:t>Cligen</a:t>
            </a:r>
            <a:r>
              <a:rPr lang="en-US" altLang="en-US" dirty="0">
                <a:solidFill>
                  <a:srgbClr val="000099"/>
                </a:solidFill>
              </a:rPr>
              <a:t> and </a:t>
            </a:r>
            <a:r>
              <a:rPr lang="en-US" altLang="en-US" dirty="0" err="1">
                <a:solidFill>
                  <a:srgbClr val="000099"/>
                </a:solidFill>
              </a:rPr>
              <a:t>Windgen</a:t>
            </a:r>
            <a:r>
              <a:rPr lang="en-US" altLang="en-US" dirty="0">
                <a:solidFill>
                  <a:srgbClr val="000099"/>
                </a:solidFill>
              </a:rPr>
              <a:t> weather data and generation</a:t>
            </a:r>
          </a:p>
          <a:p>
            <a:pPr marL="2057400" lvl="3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Operation, Crop and Management template records</a:t>
            </a:r>
          </a:p>
          <a:p>
            <a:pPr marL="2057400" lvl="3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WEPS science model execution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400" dirty="0">
              <a:solidFill>
                <a:srgbClr val="000099"/>
              </a:solidFill>
            </a:endParaRPr>
          </a:p>
        </p:txBody>
      </p:sp>
      <p:sp>
        <p:nvSpPr>
          <p:cNvPr id="32774" name="Line 3">
            <a:extLst>
              <a:ext uri="{FF2B5EF4-FFF2-40B4-BE49-F238E27FC236}">
                <a16:creationId xmlns:a16="http://schemas.microsoft.com/office/drawing/2014/main" id="{D1E91BE4-6044-4997-8074-DA6AAA49E01C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5">
            <a:extLst>
              <a:ext uri="{FF2B5EF4-FFF2-40B4-BE49-F238E27FC236}">
                <a16:creationId xmlns:a16="http://schemas.microsoft.com/office/drawing/2014/main" id="{A4C15EF8-03A2-4C56-AABE-354E8576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" y="548552"/>
            <a:ext cx="7391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How do they work?</a:t>
            </a:r>
          </a:p>
        </p:txBody>
      </p:sp>
      <p:sp>
        <p:nvSpPr>
          <p:cNvPr id="18438" name="Line 3">
            <a:extLst>
              <a:ext uri="{FF2B5EF4-FFF2-40B4-BE49-F238E27FC236}">
                <a16:creationId xmlns:a16="http://schemas.microsoft.com/office/drawing/2014/main" id="{6E2C67AB-92DF-4729-8690-0130A6F4575D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581F3056-173B-4AC5-BCDC-828C07DA2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133327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accent2"/>
                </a:solidFill>
              </a:rPr>
              <a:t>WEPP NRCS Browser Application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074F76-6713-40B0-ABBC-E7C92C0B5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46" y="1717527"/>
            <a:ext cx="4596640" cy="38077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050309-4FFB-4202-AEEA-A79D1F731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699772"/>
            <a:ext cx="4094283" cy="3053596"/>
          </a:xfrm>
          <a:prstGeom prst="rect">
            <a:avLst/>
          </a:prstGeom>
        </p:spPr>
      </p:pic>
      <p:sp>
        <p:nvSpPr>
          <p:cNvPr id="11" name="TextBox 19">
            <a:extLst>
              <a:ext uri="{FF2B5EF4-FFF2-40B4-BE49-F238E27FC236}">
                <a16:creationId xmlns:a16="http://schemas.microsoft.com/office/drawing/2014/main" id="{BF666C1E-8894-4483-A104-926AEFE1F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5525260"/>
            <a:ext cx="74295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99"/>
                </a:solidFill>
              </a:rPr>
              <a:t>When visiting the main page all data for the interface is read from web services.</a:t>
            </a:r>
          </a:p>
        </p:txBody>
      </p:sp>
    </p:spTree>
    <p:extLst>
      <p:ext uri="{BB962C8B-B14F-4D97-AF65-F5344CB8AC3E}">
        <p14:creationId xmlns:p14="http://schemas.microsoft.com/office/powerpoint/2010/main" val="35528256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>
                <a16:creationId xmlns:a16="http://schemas.microsoft.com/office/drawing/2014/main" id="{A05083E3-E563-4FC6-9D30-E039638B6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" y="548552"/>
            <a:ext cx="7391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Web Browser Application – How it works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801AED81-3F9D-4CD7-9FEC-308DF9A2C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90" y="1295400"/>
            <a:ext cx="8382000" cy="572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Support on major browsers, across devices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All data and WEPP model runs use CSIP web services. Data is not stored locally.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Internet access is required.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User has to save projects by downloading to local computer, and uploading to restore.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Written in JavaScript, HTML, CSS, uses Knockout JavaScript framework, Leaflet for mapping. </a:t>
            </a:r>
          </a:p>
          <a:p>
            <a:pPr>
              <a:spcBef>
                <a:spcPct val="0"/>
              </a:spcBef>
              <a:buNone/>
              <a:defRPr/>
            </a:pP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endParaRPr lang="en-US" altLang="en-US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716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5">
            <a:extLst>
              <a:ext uri="{FF2B5EF4-FFF2-40B4-BE49-F238E27FC236}">
                <a16:creationId xmlns:a16="http://schemas.microsoft.com/office/drawing/2014/main" id="{2E8E1EBA-7A8F-4F8C-AC01-76E926AB9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" y="5334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/>
              <a:t>How much compatibility?</a:t>
            </a:r>
          </a:p>
        </p:txBody>
      </p:sp>
      <p:sp>
        <p:nvSpPr>
          <p:cNvPr id="6148" name="Text Box 12">
            <a:extLst>
              <a:ext uri="{FF2B5EF4-FFF2-40B4-BE49-F238E27FC236}">
                <a16:creationId xmlns:a16="http://schemas.microsoft.com/office/drawing/2014/main" id="{1A72647B-FDEF-406D-838E-21F5E1EA3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90" y="1295400"/>
            <a:ext cx="83820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Assume a browser based web application (HTML + JavaScript)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Could have the same mapping interface to delineate area of interest for climate and </a:t>
            </a:r>
            <a:r>
              <a:rPr lang="en-US" altLang="en-US" dirty="0" smtClean="0">
                <a:solidFill>
                  <a:srgbClr val="000099"/>
                </a:solidFill>
              </a:rPr>
              <a:t>soils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Could </a:t>
            </a:r>
            <a:r>
              <a:rPr lang="en-US" altLang="en-US">
                <a:solidFill>
                  <a:srgbClr val="000099"/>
                </a:solidFill>
              </a:rPr>
              <a:t>have </a:t>
            </a:r>
            <a:r>
              <a:rPr lang="en-US" altLang="en-US" smtClean="0">
                <a:solidFill>
                  <a:srgbClr val="000099"/>
                </a:solidFill>
              </a:rPr>
              <a:t>the </a:t>
            </a:r>
            <a:r>
              <a:rPr lang="en-US" altLang="en-US" smtClean="0">
                <a:solidFill>
                  <a:srgbClr val="000099"/>
                </a:solidFill>
              </a:rPr>
              <a:t>same SSURGO </a:t>
            </a:r>
            <a:r>
              <a:rPr lang="en-US" altLang="en-US" dirty="0">
                <a:solidFill>
                  <a:srgbClr val="000099"/>
                </a:solidFill>
              </a:rPr>
              <a:t>soil </a:t>
            </a:r>
            <a:r>
              <a:rPr lang="en-US" altLang="en-US" dirty="0" smtClean="0">
                <a:solidFill>
                  <a:srgbClr val="000099"/>
                </a:solidFill>
              </a:rPr>
              <a:t>selection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Could have the same manual climate </a:t>
            </a:r>
            <a:r>
              <a:rPr lang="en-US" altLang="en-US" dirty="0" smtClean="0">
                <a:solidFill>
                  <a:srgbClr val="000099"/>
                </a:solidFill>
              </a:rPr>
              <a:t>selection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Could have the same CRLMOD management </a:t>
            </a:r>
            <a:r>
              <a:rPr lang="en-US" altLang="en-US" dirty="0" smtClean="0">
                <a:solidFill>
                  <a:srgbClr val="000099"/>
                </a:solidFill>
              </a:rPr>
              <a:t>selection 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endParaRPr lang="en-US" altLang="en-US" sz="1400" dirty="0">
              <a:solidFill>
                <a:srgbClr val="000099"/>
              </a:solidFill>
            </a:endParaRPr>
          </a:p>
        </p:txBody>
      </p:sp>
      <p:sp>
        <p:nvSpPr>
          <p:cNvPr id="32774" name="Line 3">
            <a:extLst>
              <a:ext uri="{FF2B5EF4-FFF2-40B4-BE49-F238E27FC236}">
                <a16:creationId xmlns:a16="http://schemas.microsoft.com/office/drawing/2014/main" id="{D1E91BE4-6044-4997-8074-DA6AAA49E01C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274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5">
            <a:extLst>
              <a:ext uri="{FF2B5EF4-FFF2-40B4-BE49-F238E27FC236}">
                <a16:creationId xmlns:a16="http://schemas.microsoft.com/office/drawing/2014/main" id="{2E8E1EBA-7A8F-4F8C-AC01-76E926AB9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" y="5334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/>
              <a:t>How much compatibility?</a:t>
            </a:r>
          </a:p>
        </p:txBody>
      </p:sp>
      <p:sp>
        <p:nvSpPr>
          <p:cNvPr id="6148" name="Text Box 12">
            <a:extLst>
              <a:ext uri="{FF2B5EF4-FFF2-40B4-BE49-F238E27FC236}">
                <a16:creationId xmlns:a16="http://schemas.microsoft.com/office/drawing/2014/main" id="{1A72647B-FDEF-406D-838E-21F5E1EA3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90" y="1295400"/>
            <a:ext cx="83820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Would require updated management editor to include row </a:t>
            </a:r>
            <a:r>
              <a:rPr lang="en-US" altLang="en-US" dirty="0" smtClean="0">
                <a:solidFill>
                  <a:srgbClr val="000099"/>
                </a:solidFill>
              </a:rPr>
              <a:t>direction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Would require adding field barrier </a:t>
            </a:r>
            <a:r>
              <a:rPr lang="en-US" altLang="en-US" dirty="0" smtClean="0">
                <a:solidFill>
                  <a:srgbClr val="000099"/>
                </a:solidFill>
              </a:rPr>
              <a:t>choices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Would require adding request for a WEPS </a:t>
            </a:r>
            <a:r>
              <a:rPr lang="en-US" altLang="en-US" dirty="0" smtClean="0">
                <a:solidFill>
                  <a:srgbClr val="000099"/>
                </a:solidFill>
              </a:rPr>
              <a:t>run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Add parsing of WEPS run </a:t>
            </a:r>
            <a:r>
              <a:rPr lang="en-US" altLang="en-US" dirty="0" smtClean="0">
                <a:solidFill>
                  <a:srgbClr val="000099"/>
                </a:solidFill>
              </a:rPr>
              <a:t>output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Add formatted WEPS PDF </a:t>
            </a:r>
            <a:r>
              <a:rPr lang="en-US" altLang="en-US" dirty="0" smtClean="0">
                <a:solidFill>
                  <a:srgbClr val="000099"/>
                </a:solidFill>
              </a:rPr>
              <a:t>reports</a:t>
            </a:r>
          </a:p>
          <a:p>
            <a:pPr lvl="1" indent="0">
              <a:spcBef>
                <a:spcPct val="0"/>
              </a:spcBef>
              <a:buNone/>
              <a:defRPr/>
            </a:pPr>
            <a:r>
              <a:rPr lang="en-US" altLang="en-US" dirty="0" smtClean="0">
                <a:solidFill>
                  <a:srgbClr val="000099"/>
                </a:solidFill>
              </a:rPr>
              <a:t>(if </a:t>
            </a:r>
            <a:r>
              <a:rPr lang="en-US" altLang="en-US" dirty="0">
                <a:solidFill>
                  <a:srgbClr val="000099"/>
                </a:solidFill>
              </a:rPr>
              <a:t>not provided by web service</a:t>
            </a:r>
            <a:r>
              <a:rPr lang="en-US" altLang="en-US" dirty="0" smtClean="0">
                <a:solidFill>
                  <a:srgbClr val="000099"/>
                </a:solidFill>
              </a:rPr>
              <a:t>)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Add table and graph outputs from WEPS </a:t>
            </a:r>
            <a:r>
              <a:rPr lang="en-US" altLang="en-US" dirty="0" smtClean="0">
                <a:solidFill>
                  <a:srgbClr val="000099"/>
                </a:solidFill>
              </a:rPr>
              <a:t>runs</a:t>
            </a:r>
            <a:endParaRPr lang="en-US" altLang="en-US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400" dirty="0">
              <a:solidFill>
                <a:srgbClr val="000099"/>
              </a:solidFill>
            </a:endParaRPr>
          </a:p>
        </p:txBody>
      </p:sp>
      <p:sp>
        <p:nvSpPr>
          <p:cNvPr id="32774" name="Line 3">
            <a:extLst>
              <a:ext uri="{FF2B5EF4-FFF2-40B4-BE49-F238E27FC236}">
                <a16:creationId xmlns:a16="http://schemas.microsoft.com/office/drawing/2014/main" id="{D1E91BE4-6044-4997-8074-DA6AAA49E01C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382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DD1E2F-E284-4C3C-B1D0-A3094BC47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49669"/>
            <a:ext cx="5791200" cy="34053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8D8898-991F-4B5E-AC3C-0F3C1283F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3962400"/>
            <a:ext cx="5867400" cy="2609850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50800" dir="5400000" algn="ctr" rotWithShape="0">
              <a:schemeClr val="accent1"/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97311B-B975-48A0-82D7-955B85EC7412}"/>
              </a:ext>
            </a:extLst>
          </p:cNvPr>
          <p:cNvSpPr txBox="1"/>
          <p:nvPr/>
        </p:nvSpPr>
        <p:spPr>
          <a:xfrm>
            <a:off x="6705600" y="762000"/>
            <a:ext cx="205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 map to select area of interest and automatically determine climate and soil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AE7763-1C06-4FDF-87EE-F87E246BD83A}"/>
              </a:ext>
            </a:extLst>
          </p:cNvPr>
          <p:cNvSpPr txBox="1"/>
          <p:nvPr/>
        </p:nvSpPr>
        <p:spPr>
          <a:xfrm>
            <a:off x="533400" y="4572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Alternative is to manually select soil from online SSURGO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DE8B8539-46FF-441C-A3C8-E5C0FD61F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820" y="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00099"/>
                </a:solidFill>
              </a:rPr>
              <a:t>Web interface elements that could be shared</a:t>
            </a:r>
          </a:p>
        </p:txBody>
      </p:sp>
    </p:spTree>
    <p:extLst>
      <p:ext uri="{BB962C8B-B14F-4D97-AF65-F5344CB8AC3E}">
        <p14:creationId xmlns:p14="http://schemas.microsoft.com/office/powerpoint/2010/main" val="242345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352F0C-34AA-4CBB-BAC1-48CF614EC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90600"/>
            <a:ext cx="4229100" cy="1247585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softEdge rad="254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B523A6A-E152-43A9-A576-5500DBC37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440" y="2530006"/>
            <a:ext cx="5742560" cy="31087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447D1F-1DE6-4286-BDCD-41E9B897F33F}"/>
              </a:ext>
            </a:extLst>
          </p:cNvPr>
          <p:cNvSpPr txBox="1"/>
          <p:nvPr/>
        </p:nvSpPr>
        <p:spPr>
          <a:xfrm>
            <a:off x="5295900" y="1152727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Option to manually select climate location by county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805F4D-4F9A-455A-9C1E-989868F4348A}"/>
              </a:ext>
            </a:extLst>
          </p:cNvPr>
          <p:cNvSpPr txBox="1"/>
          <p:nvPr/>
        </p:nvSpPr>
        <p:spPr>
          <a:xfrm>
            <a:off x="541351" y="36576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CRLMOD template to edit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96CABE8C-789C-4D09-AA2B-5AAEEB98E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820" y="244551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00099"/>
                </a:solidFill>
              </a:rPr>
              <a:t>Web interface elements that could be shared</a:t>
            </a:r>
          </a:p>
        </p:txBody>
      </p:sp>
    </p:spTree>
    <p:extLst>
      <p:ext uri="{BB962C8B-B14F-4D97-AF65-F5344CB8AC3E}">
        <p14:creationId xmlns:p14="http://schemas.microsoft.com/office/powerpoint/2010/main" val="25673949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5">
            <a:extLst>
              <a:ext uri="{FF2B5EF4-FFF2-40B4-BE49-F238E27FC236}">
                <a16:creationId xmlns:a16="http://schemas.microsoft.com/office/drawing/2014/main" id="{41974ED9-BF31-4D8B-926F-BDA3055A2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680" y="4572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Outline</a:t>
            </a:r>
          </a:p>
        </p:txBody>
      </p:sp>
      <p:sp>
        <p:nvSpPr>
          <p:cNvPr id="28676" name="Text Box 12">
            <a:extLst>
              <a:ext uri="{FF2B5EF4-FFF2-40B4-BE49-F238E27FC236}">
                <a16:creationId xmlns:a16="http://schemas.microsoft.com/office/drawing/2014/main" id="{19BEA252-D097-4A4A-8D3F-2A7BD3637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600200"/>
            <a:ext cx="74676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Review current user interfaces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Common areas and differences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Look at “how” they work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How much compatibility?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Web interface considerations</a:t>
            </a:r>
          </a:p>
        </p:txBody>
      </p:sp>
      <p:sp>
        <p:nvSpPr>
          <p:cNvPr id="6150" name="Line 3">
            <a:extLst>
              <a:ext uri="{FF2B5EF4-FFF2-40B4-BE49-F238E27FC236}">
                <a16:creationId xmlns:a16="http://schemas.microsoft.com/office/drawing/2014/main" id="{DAAA892F-FB6A-4217-B6AC-228481D0191B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>
            <a:extLst>
              <a:ext uri="{FF2B5EF4-FFF2-40B4-BE49-F238E27FC236}">
                <a16:creationId xmlns:a16="http://schemas.microsoft.com/office/drawing/2014/main" id="{96CABE8C-789C-4D09-AA2B-5AAEEB98E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820" y="244551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00099"/>
                </a:solidFill>
              </a:rPr>
              <a:t>Web interface elements that could be shared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BD0248-6EA9-4B40-B280-A121D5409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8" y="1322077"/>
            <a:ext cx="8343903" cy="20394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B75DAE-3905-4D16-A4B4-DF7CB9D1D055}"/>
              </a:ext>
            </a:extLst>
          </p:cNvPr>
          <p:cNvSpPr txBox="1"/>
          <p:nvPr/>
        </p:nvSpPr>
        <p:spPr>
          <a:xfrm>
            <a:off x="609600" y="37338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Would require adding row direction column.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view detail operation and crop parameters would require WEPS specific windows.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 have all features of WEPS management editor.</a:t>
            </a:r>
          </a:p>
        </p:txBody>
      </p:sp>
    </p:spTree>
    <p:extLst>
      <p:ext uri="{BB962C8B-B14F-4D97-AF65-F5344CB8AC3E}">
        <p14:creationId xmlns:p14="http://schemas.microsoft.com/office/powerpoint/2010/main" val="37079329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5">
            <a:extLst>
              <a:ext uri="{FF2B5EF4-FFF2-40B4-BE49-F238E27FC236}">
                <a16:creationId xmlns:a16="http://schemas.microsoft.com/office/drawing/2014/main" id="{2E8E1EBA-7A8F-4F8C-AC01-76E926AB9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5334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/>
              <a:t>Web Interface Considerations</a:t>
            </a:r>
          </a:p>
        </p:txBody>
      </p:sp>
      <p:sp>
        <p:nvSpPr>
          <p:cNvPr id="6148" name="Text Box 12">
            <a:extLst>
              <a:ext uri="{FF2B5EF4-FFF2-40B4-BE49-F238E27FC236}">
                <a16:creationId xmlns:a16="http://schemas.microsoft.com/office/drawing/2014/main" id="{1A72647B-FDEF-406D-838E-21F5E1EA3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90" y="1143493"/>
            <a:ext cx="8760410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If WEPS moves to a HTML5/JavaScript </a:t>
            </a:r>
            <a:r>
              <a:rPr lang="en-US" altLang="en-US" dirty="0" smtClean="0">
                <a:solidFill>
                  <a:srgbClr val="000099"/>
                </a:solidFill>
              </a:rPr>
              <a:t>platform</a:t>
            </a:r>
          </a:p>
          <a:p>
            <a:pPr lvl="1" indent="0">
              <a:spcBef>
                <a:spcPct val="0"/>
              </a:spcBef>
              <a:buNone/>
              <a:defRPr/>
            </a:pPr>
            <a:r>
              <a:rPr lang="en-US" altLang="en-US" dirty="0" smtClean="0">
                <a:solidFill>
                  <a:srgbClr val="000099"/>
                </a:solidFill>
              </a:rPr>
              <a:t>would </a:t>
            </a:r>
            <a:r>
              <a:rPr lang="en-US" altLang="en-US" dirty="0">
                <a:solidFill>
                  <a:srgbClr val="000099"/>
                </a:solidFill>
              </a:rPr>
              <a:t>require rewriting the application user </a:t>
            </a:r>
            <a:r>
              <a:rPr lang="en-US" altLang="en-US" dirty="0" smtClean="0">
                <a:solidFill>
                  <a:srgbClr val="000099"/>
                </a:solidFill>
              </a:rPr>
              <a:t>interface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Scope of features!!! </a:t>
            </a:r>
            <a:endParaRPr lang="en-US" altLang="en-US" dirty="0" smtClean="0">
              <a:solidFill>
                <a:srgbClr val="000099"/>
              </a:solidFill>
            </a:endParaRPr>
          </a:p>
          <a:p>
            <a:pPr marL="1200150" lvl="1" indent="-457200">
              <a:spcBef>
                <a:spcPct val="0"/>
              </a:spcBef>
              <a:defRPr/>
            </a:pPr>
            <a:r>
              <a:rPr lang="en-US" altLang="en-US" dirty="0" smtClean="0">
                <a:solidFill>
                  <a:srgbClr val="000099"/>
                </a:solidFill>
              </a:rPr>
              <a:t>Is </a:t>
            </a:r>
            <a:r>
              <a:rPr lang="en-US" altLang="en-US" dirty="0">
                <a:solidFill>
                  <a:srgbClr val="000099"/>
                </a:solidFill>
              </a:rPr>
              <a:t>a subset of the model features </a:t>
            </a:r>
            <a:r>
              <a:rPr lang="en-US" altLang="en-US" dirty="0" smtClean="0">
                <a:solidFill>
                  <a:srgbClr val="000099"/>
                </a:solidFill>
              </a:rPr>
              <a:t>enough?</a:t>
            </a:r>
          </a:p>
          <a:p>
            <a:pPr marL="1200150" lvl="1" indent="-457200">
              <a:spcBef>
                <a:spcPct val="0"/>
              </a:spcBef>
              <a:defRPr/>
            </a:pPr>
            <a:r>
              <a:rPr lang="en-US" altLang="en-US" dirty="0" smtClean="0">
                <a:solidFill>
                  <a:srgbClr val="000099"/>
                </a:solidFill>
              </a:rPr>
              <a:t>What </a:t>
            </a:r>
            <a:r>
              <a:rPr lang="en-US" altLang="en-US" dirty="0">
                <a:solidFill>
                  <a:srgbClr val="000099"/>
                </a:solidFill>
              </a:rPr>
              <a:t>is most important?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Can WEPP and WEPS be mostly separate web interfaces, not combined like IET?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Software framework for development – many choices – React (Facebook), AngularJS (Google), </a:t>
            </a:r>
            <a:r>
              <a:rPr lang="en-US" altLang="en-US" dirty="0" err="1">
                <a:solidFill>
                  <a:srgbClr val="000099"/>
                </a:solidFill>
              </a:rPr>
              <a:t>JQuery</a:t>
            </a:r>
            <a:r>
              <a:rPr lang="en-US" altLang="en-US" dirty="0">
                <a:solidFill>
                  <a:srgbClr val="000099"/>
                </a:solidFill>
              </a:rPr>
              <a:t>, Bootstrap, etc. Depends on developer </a:t>
            </a:r>
            <a:r>
              <a:rPr lang="en-US" altLang="en-US" dirty="0" smtClean="0">
                <a:solidFill>
                  <a:srgbClr val="000099"/>
                </a:solidFill>
              </a:rPr>
              <a:t>expertise </a:t>
            </a: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endParaRPr lang="en-US" altLang="en-US" dirty="0">
              <a:solidFill>
                <a:srgbClr val="000099"/>
              </a:solidFill>
            </a:endParaRPr>
          </a:p>
          <a:p>
            <a:pPr marL="457200" indent="-457200">
              <a:spcBef>
                <a:spcPct val="0"/>
              </a:spcBef>
              <a:defRPr/>
            </a:pPr>
            <a:endParaRPr lang="en-US" altLang="en-US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400" dirty="0">
              <a:solidFill>
                <a:srgbClr val="000099"/>
              </a:solidFill>
            </a:endParaRPr>
          </a:p>
        </p:txBody>
      </p:sp>
      <p:sp>
        <p:nvSpPr>
          <p:cNvPr id="32774" name="Line 3">
            <a:extLst>
              <a:ext uri="{FF2B5EF4-FFF2-40B4-BE49-F238E27FC236}">
                <a16:creationId xmlns:a16="http://schemas.microsoft.com/office/drawing/2014/main" id="{D1E91BE4-6044-4997-8074-DA6AAA49E01C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3336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12">
            <a:extLst>
              <a:ext uri="{FF2B5EF4-FFF2-40B4-BE49-F238E27FC236}">
                <a16:creationId xmlns:a16="http://schemas.microsoft.com/office/drawing/2014/main" id="{6BBE4D27-07BB-4891-A429-AC1710ED5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0" y="2743200"/>
            <a:ext cx="87630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38918" name="Line 3">
            <a:extLst>
              <a:ext uri="{FF2B5EF4-FFF2-40B4-BE49-F238E27FC236}">
                <a16:creationId xmlns:a16="http://schemas.microsoft.com/office/drawing/2014/main" id="{B7AFCD2A-B7E7-459D-B377-ECA0774E905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Text Box 5">
            <a:extLst>
              <a:ext uri="{FF2B5EF4-FFF2-40B4-BE49-F238E27FC236}">
                <a16:creationId xmlns:a16="http://schemas.microsoft.com/office/drawing/2014/main" id="{FE4D97B8-10C2-4C15-9741-B58E3E303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778500"/>
            <a:ext cx="21336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chemeClr val="accent2"/>
                </a:solidFill>
              </a:rPr>
              <a:t>Thank You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5083AE8B-E692-4DD7-8DDD-9C0AA5E065F2}"/>
              </a:ext>
            </a:extLst>
          </p:cNvPr>
          <p:cNvSpPr/>
          <p:nvPr/>
        </p:nvSpPr>
        <p:spPr>
          <a:xfrm>
            <a:off x="2247900" y="1859386"/>
            <a:ext cx="4648200" cy="1066800"/>
          </a:xfrm>
          <a:prstGeom prst="wedgeEllipseCallout">
            <a:avLst>
              <a:gd name="adj1" fmla="val -35921"/>
              <a:gd name="adj2" fmla="val 799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5" name="Text Box 5">
            <a:extLst>
              <a:ext uri="{FF2B5EF4-FFF2-40B4-BE49-F238E27FC236}">
                <a16:creationId xmlns:a16="http://schemas.microsoft.com/office/drawing/2014/main" id="{25CC5413-9C93-4733-AC90-BC255B41D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6335" y="2100686"/>
            <a:ext cx="22098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accent2"/>
                </a:solidFill>
              </a:rPr>
              <a:t>Questions?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4">
            <a:extLst>
              <a:ext uri="{FF2B5EF4-FFF2-40B4-BE49-F238E27FC236}">
                <a16:creationId xmlns:a16="http://schemas.microsoft.com/office/drawing/2014/main" id="{56B0F038-DAD6-4747-AA14-6BDCBDA5AC1E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1447800"/>
            <a:ext cx="57150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4" name="Text Box 12">
            <a:extLst>
              <a:ext uri="{FF2B5EF4-FFF2-40B4-BE49-F238E27FC236}">
                <a16:creationId xmlns:a16="http://schemas.microsoft.com/office/drawing/2014/main" id="{802955B3-3329-4151-83CA-75CDFECAE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2170113"/>
            <a:ext cx="8115300" cy="375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400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/>
              <a:t>In computing, Java Web Start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/>
              <a:t>(also known as </a:t>
            </a:r>
            <a:r>
              <a:rPr lang="en-US" altLang="en-US" sz="2800" b="1" dirty="0" err="1"/>
              <a:t>JavaWS</a:t>
            </a:r>
            <a:r>
              <a:rPr lang="en-US" altLang="en-US" sz="2800" b="1" dirty="0"/>
              <a:t>, </a:t>
            </a:r>
            <a:r>
              <a:rPr lang="en-US" altLang="en-US" sz="2800" b="1" dirty="0" err="1"/>
              <a:t>javaws</a:t>
            </a:r>
            <a:r>
              <a:rPr lang="en-US" altLang="en-US" sz="2800" b="1" dirty="0"/>
              <a:t> or JAWS)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/>
              <a:t>is a framework developed by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/>
              <a:t>Sun Microsystems (now Oracle) that: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/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u="sng" dirty="0"/>
              <a:t>allows users to start application software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/>
              <a:t>for the Java Platform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u="sng" dirty="0"/>
              <a:t>directly from the Internet using a web browser</a:t>
            </a:r>
            <a:endParaRPr lang="en-US" altLang="en-US" sz="2800" b="1" dirty="0">
              <a:solidFill>
                <a:srgbClr val="000099"/>
              </a:solidFill>
            </a:endParaRPr>
          </a:p>
        </p:txBody>
      </p:sp>
      <p:sp>
        <p:nvSpPr>
          <p:cNvPr id="20486" name="Line 3">
            <a:extLst>
              <a:ext uri="{FF2B5EF4-FFF2-40B4-BE49-F238E27FC236}">
                <a16:creationId xmlns:a16="http://schemas.microsoft.com/office/drawing/2014/main" id="{E1B1943E-3317-4CF3-A05B-BB81BAD6EC7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487" name="Picture 8">
            <a:extLst>
              <a:ext uri="{FF2B5EF4-FFF2-40B4-BE49-F238E27FC236}">
                <a16:creationId xmlns:a16="http://schemas.microsoft.com/office/drawing/2014/main" id="{A9A49D36-DE3B-44A9-BFBB-BB09EE436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45213"/>
            <a:ext cx="9525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weps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2895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38200" y="14859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0099"/>
                </a:solidFill>
              </a:rPr>
              <a:t>What is a Java </a:t>
            </a:r>
            <a:r>
              <a:rPr lang="en-US" altLang="en-US" b="1" dirty="0" err="1">
                <a:solidFill>
                  <a:srgbClr val="000099"/>
                </a:solidFill>
              </a:rPr>
              <a:t>WebStart</a:t>
            </a:r>
            <a:r>
              <a:rPr lang="en-US" altLang="en-US" b="1" dirty="0">
                <a:solidFill>
                  <a:srgbClr val="000099"/>
                </a:solidFill>
              </a:rPr>
              <a:t> application?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4">
            <a:extLst>
              <a:ext uri="{FF2B5EF4-FFF2-40B4-BE49-F238E27FC236}">
                <a16:creationId xmlns:a16="http://schemas.microsoft.com/office/drawing/2014/main" id="{B2B38F70-24D1-4FE3-B055-F74D39CB617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1447800"/>
            <a:ext cx="57150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1" name="Text Box 5">
            <a:extLst>
              <a:ext uri="{FF2B5EF4-FFF2-40B4-BE49-F238E27FC236}">
                <a16:creationId xmlns:a16="http://schemas.microsoft.com/office/drawing/2014/main" id="{F9C9802A-E763-4149-B16A-23EA6D955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1501775"/>
            <a:ext cx="82296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How WEPS Java WebStart application works</a:t>
            </a:r>
          </a:p>
        </p:txBody>
      </p:sp>
      <p:pic>
        <p:nvPicPr>
          <p:cNvPr id="64525" name="Picture 13" descr="weps3">
            <a:extLst>
              <a:ext uri="{FF2B5EF4-FFF2-40B4-BE49-F238E27FC236}">
                <a16:creationId xmlns:a16="http://schemas.microsoft.com/office/drawing/2014/main" id="{DD194010-7DE8-4854-8ADF-BCBB58A02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2895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Line 3">
            <a:extLst>
              <a:ext uri="{FF2B5EF4-FFF2-40B4-BE49-F238E27FC236}">
                <a16:creationId xmlns:a16="http://schemas.microsoft.com/office/drawing/2014/main" id="{B5B7E530-E87D-4BA0-B3F6-F01D5091CA12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2534" name="Picture 8">
            <a:extLst>
              <a:ext uri="{FF2B5EF4-FFF2-40B4-BE49-F238E27FC236}">
                <a16:creationId xmlns:a16="http://schemas.microsoft.com/office/drawing/2014/main" id="{1F1C5074-A6E6-4408-8454-558030035E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45213"/>
            <a:ext cx="9525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2">
            <a:extLst>
              <a:ext uri="{FF2B5EF4-FFF2-40B4-BE49-F238E27FC236}">
                <a16:creationId xmlns:a16="http://schemas.microsoft.com/office/drawing/2014/main" id="{F4BCF2E8-1467-41CF-8A2A-BECAC1978B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22500"/>
            <a:ext cx="14478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6" name="Group 5">
            <a:extLst>
              <a:ext uri="{FF2B5EF4-FFF2-40B4-BE49-F238E27FC236}">
                <a16:creationId xmlns:a16="http://schemas.microsoft.com/office/drawing/2014/main" id="{104A92D0-B2BA-4EB8-9623-475DA4C5B36D}"/>
              </a:ext>
            </a:extLst>
          </p:cNvPr>
          <p:cNvGrpSpPr>
            <a:grpSpLocks/>
          </p:cNvGrpSpPr>
          <p:nvPr/>
        </p:nvGrpSpPr>
        <p:grpSpPr bwMode="auto">
          <a:xfrm>
            <a:off x="3490913" y="3192463"/>
            <a:ext cx="1704975" cy="1704975"/>
            <a:chOff x="4419283" y="4105432"/>
            <a:chExt cx="1705295" cy="1705295"/>
          </a:xfrm>
        </p:grpSpPr>
        <p:pic>
          <p:nvPicPr>
            <p:cNvPr id="22549" name="Picture 1">
              <a:extLst>
                <a:ext uri="{FF2B5EF4-FFF2-40B4-BE49-F238E27FC236}">
                  <a16:creationId xmlns:a16="http://schemas.microsoft.com/office/drawing/2014/main" id="{295D6DC5-A15C-43E6-A164-CDCE299ED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283" y="4105432"/>
              <a:ext cx="1705295" cy="1705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0" name="Picture 4" descr="Page for launching WEPS - Mozilla Firefox">
              <a:extLst>
                <a:ext uri="{FF2B5EF4-FFF2-40B4-BE49-F238E27FC236}">
                  <a16:creationId xmlns:a16="http://schemas.microsoft.com/office/drawing/2014/main" id="{434C5CC4-4AC5-4F86-8329-C67037654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22"/>
            <a:stretch>
              <a:fillRect/>
            </a:stretch>
          </p:blipFill>
          <p:spPr bwMode="auto">
            <a:xfrm>
              <a:off x="5105400" y="4323162"/>
              <a:ext cx="662940" cy="634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2537" name="Picture 12" descr="Page for launching WEPS - Mozilla Firefox">
            <a:extLst>
              <a:ext uri="{FF2B5EF4-FFF2-40B4-BE49-F238E27FC236}">
                <a16:creationId xmlns:a16="http://schemas.microsoft.com/office/drawing/2014/main" id="{78CF5A52-215D-4578-8DAD-F74AD9452B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72229" r="6636" b="5159"/>
          <a:stretch>
            <a:fillRect/>
          </a:stretch>
        </p:blipFill>
        <p:spPr bwMode="auto">
          <a:xfrm>
            <a:off x="5729288" y="2397125"/>
            <a:ext cx="332422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8" name="Straight Arrow Connector 11">
            <a:extLst>
              <a:ext uri="{FF2B5EF4-FFF2-40B4-BE49-F238E27FC236}">
                <a16:creationId xmlns:a16="http://schemas.microsoft.com/office/drawing/2014/main" id="{11386D86-F0EB-4EB1-AAB8-20365300E52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449763" y="4813300"/>
            <a:ext cx="1136650" cy="2921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39" name="Right Arrow 17">
            <a:extLst>
              <a:ext uri="{FF2B5EF4-FFF2-40B4-BE49-F238E27FC236}">
                <a16:creationId xmlns:a16="http://schemas.microsoft.com/office/drawing/2014/main" id="{78574AB1-4C5E-4D86-B576-17C265F25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609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2540" name="Right Arrow 18">
            <a:extLst>
              <a:ext uri="{FF2B5EF4-FFF2-40B4-BE49-F238E27FC236}">
                <a16:creationId xmlns:a16="http://schemas.microsoft.com/office/drawing/2014/main" id="{121A4A5F-C505-4CCD-A769-B26BD6A67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1143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2541" name="TextBox 19">
            <a:extLst>
              <a:ext uri="{FF2B5EF4-FFF2-40B4-BE49-F238E27FC236}">
                <a16:creationId xmlns:a16="http://schemas.microsoft.com/office/drawing/2014/main" id="{6F9232A3-0E54-439A-8453-83C26ACCD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697413"/>
            <a:ext cx="6985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0099"/>
                </a:solidFill>
              </a:rPr>
              <a:t>After clicking on the URL link for the </a:t>
            </a:r>
            <a:r>
              <a:rPr lang="en-US" altLang="en-US" sz="2800" u="sng">
                <a:solidFill>
                  <a:srgbClr val="000099"/>
                </a:solidFill>
              </a:rPr>
              <a:t>first time </a:t>
            </a:r>
            <a:r>
              <a:rPr lang="en-US" altLang="en-US" sz="2800">
                <a:solidFill>
                  <a:srgbClr val="000099"/>
                </a:solidFill>
              </a:rPr>
              <a:t>in a browser, it will download the Java WebStart application (WebStart WEPS) and cache a copy on the local computer</a:t>
            </a:r>
          </a:p>
        </p:txBody>
      </p:sp>
      <p:pic>
        <p:nvPicPr>
          <p:cNvPr id="28" name="Picture 13" descr="weps3">
            <a:extLst>
              <a:ext uri="{FF2B5EF4-FFF2-40B4-BE49-F238E27FC236}">
                <a16:creationId xmlns:a16="http://schemas.microsoft.com/office/drawing/2014/main" id="{7762F7F8-3DBD-480A-B5AF-2F11F560B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3719">
            <a:off x="2162175" y="3068638"/>
            <a:ext cx="9826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3" name="Right Arrow 2">
            <a:extLst>
              <a:ext uri="{FF2B5EF4-FFF2-40B4-BE49-F238E27FC236}">
                <a16:creationId xmlns:a16="http://schemas.microsoft.com/office/drawing/2014/main" id="{EBA5644E-FEA5-432F-8841-112DB8192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743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2544" name="Right Arrow 3">
            <a:extLst>
              <a:ext uri="{FF2B5EF4-FFF2-40B4-BE49-F238E27FC236}">
                <a16:creationId xmlns:a16="http://schemas.microsoft.com/office/drawing/2014/main" id="{8ED96AAF-0726-4EA5-8525-8CD29781591E}"/>
              </a:ext>
            </a:extLst>
          </p:cNvPr>
          <p:cNvSpPr>
            <a:spLocks noChangeArrowheads="1"/>
          </p:cNvSpPr>
          <p:nvPr/>
        </p:nvSpPr>
        <p:spPr bwMode="auto">
          <a:xfrm rot="1624894">
            <a:off x="1630363" y="3362325"/>
            <a:ext cx="1906587" cy="257175"/>
          </a:xfrm>
          <a:prstGeom prst="rightArrow">
            <a:avLst>
              <a:gd name="adj1" fmla="val 50000"/>
              <a:gd name="adj2" fmla="val 4987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5" name="Striped Right Arrow 4">
            <a:extLst>
              <a:ext uri="{FF2B5EF4-FFF2-40B4-BE49-F238E27FC236}">
                <a16:creationId xmlns:a16="http://schemas.microsoft.com/office/drawing/2014/main" id="{C81A2182-1AE0-436F-A20D-A1EA2C8B75FE}"/>
              </a:ext>
            </a:extLst>
          </p:cNvPr>
          <p:cNvSpPr/>
          <p:nvPr/>
        </p:nvSpPr>
        <p:spPr bwMode="auto">
          <a:xfrm rot="14026514">
            <a:off x="8113712" y="3276601"/>
            <a:ext cx="231775" cy="152400"/>
          </a:xfrm>
          <a:prstGeom prst="stripedRightArrow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2546" name="Left Brace 5">
            <a:extLst>
              <a:ext uri="{FF2B5EF4-FFF2-40B4-BE49-F238E27FC236}">
                <a16:creationId xmlns:a16="http://schemas.microsoft.com/office/drawing/2014/main" id="{F9D2FC0E-3E4C-4B48-89E0-78E0617CA67A}"/>
              </a:ext>
            </a:extLst>
          </p:cNvPr>
          <p:cNvSpPr>
            <a:spLocks/>
          </p:cNvSpPr>
          <p:nvPr/>
        </p:nvSpPr>
        <p:spPr bwMode="auto">
          <a:xfrm>
            <a:off x="5448300" y="2605088"/>
            <a:ext cx="155575" cy="914400"/>
          </a:xfrm>
          <a:prstGeom prst="leftBrace">
            <a:avLst>
              <a:gd name="adj1" fmla="val 8327"/>
              <a:gd name="adj2" fmla="val 50000"/>
            </a:avLst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cxnSp>
        <p:nvCxnSpPr>
          <p:cNvPr id="22547" name="Straight Arrow Connector 9">
            <a:extLst>
              <a:ext uri="{FF2B5EF4-FFF2-40B4-BE49-F238E27FC236}">
                <a16:creationId xmlns:a16="http://schemas.microsoft.com/office/drawing/2014/main" id="{5346140C-0499-4D26-934B-BDA2852241F1}"/>
              </a:ext>
            </a:extLst>
          </p:cNvPr>
          <p:cNvCxnSpPr>
            <a:cxnSpLocks noChangeShapeType="1"/>
            <a:endCxn id="22546" idx="1"/>
          </p:cNvCxnSpPr>
          <p:nvPr/>
        </p:nvCxnSpPr>
        <p:spPr bwMode="auto">
          <a:xfrm flipV="1">
            <a:off x="4840288" y="3062288"/>
            <a:ext cx="608012" cy="8239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" name="Striped Right Arrow 21">
            <a:extLst>
              <a:ext uri="{FF2B5EF4-FFF2-40B4-BE49-F238E27FC236}">
                <a16:creationId xmlns:a16="http://schemas.microsoft.com/office/drawing/2014/main" id="{E268F942-4D54-46AA-935D-68122282C3E3}"/>
              </a:ext>
            </a:extLst>
          </p:cNvPr>
          <p:cNvSpPr/>
          <p:nvPr/>
        </p:nvSpPr>
        <p:spPr bwMode="auto">
          <a:xfrm rot="14026514">
            <a:off x="6892925" y="3400426"/>
            <a:ext cx="231775" cy="152400"/>
          </a:xfrm>
          <a:prstGeom prst="stripedRightArrow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4">
            <a:extLst>
              <a:ext uri="{FF2B5EF4-FFF2-40B4-BE49-F238E27FC236}">
                <a16:creationId xmlns:a16="http://schemas.microsoft.com/office/drawing/2014/main" id="{ADD16A04-C8B9-45FE-AF40-D90DFDDB76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1447800"/>
            <a:ext cx="57150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27" name="Text Box 5">
            <a:extLst>
              <a:ext uri="{FF2B5EF4-FFF2-40B4-BE49-F238E27FC236}">
                <a16:creationId xmlns:a16="http://schemas.microsoft.com/office/drawing/2014/main" id="{68DAA639-4C31-4267-8985-B319A5F27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01775"/>
            <a:ext cx="88392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How the WEPS Java WebStart application works</a:t>
            </a:r>
          </a:p>
        </p:txBody>
      </p:sp>
      <p:pic>
        <p:nvPicPr>
          <p:cNvPr id="64525" name="Picture 13" descr="weps3">
            <a:extLst>
              <a:ext uri="{FF2B5EF4-FFF2-40B4-BE49-F238E27FC236}">
                <a16:creationId xmlns:a16="http://schemas.microsoft.com/office/drawing/2014/main" id="{2C4D3EDF-B4E0-49D6-B083-ED915F762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2895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Line 3">
            <a:extLst>
              <a:ext uri="{FF2B5EF4-FFF2-40B4-BE49-F238E27FC236}">
                <a16:creationId xmlns:a16="http://schemas.microsoft.com/office/drawing/2014/main" id="{7975FC09-60F3-4A72-A729-07E92BD2A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0" name="Picture 8">
            <a:extLst>
              <a:ext uri="{FF2B5EF4-FFF2-40B4-BE49-F238E27FC236}">
                <a16:creationId xmlns:a16="http://schemas.microsoft.com/office/drawing/2014/main" id="{028A85CA-870C-4C96-8598-5B0905369A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45213"/>
            <a:ext cx="9525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2">
            <a:extLst>
              <a:ext uri="{FF2B5EF4-FFF2-40B4-BE49-F238E27FC236}">
                <a16:creationId xmlns:a16="http://schemas.microsoft.com/office/drawing/2014/main" id="{E17BF94D-89E9-41A9-A6D4-EC6F9B8285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22500"/>
            <a:ext cx="14478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2" name="Group 5">
            <a:extLst>
              <a:ext uri="{FF2B5EF4-FFF2-40B4-BE49-F238E27FC236}">
                <a16:creationId xmlns:a16="http://schemas.microsoft.com/office/drawing/2014/main" id="{3095CE72-4721-4EF8-9D93-02BBC1C5F9E6}"/>
              </a:ext>
            </a:extLst>
          </p:cNvPr>
          <p:cNvGrpSpPr>
            <a:grpSpLocks/>
          </p:cNvGrpSpPr>
          <p:nvPr/>
        </p:nvGrpSpPr>
        <p:grpSpPr bwMode="auto">
          <a:xfrm>
            <a:off x="3490913" y="3192463"/>
            <a:ext cx="1704975" cy="1704975"/>
            <a:chOff x="4419283" y="4105432"/>
            <a:chExt cx="1705295" cy="1705295"/>
          </a:xfrm>
        </p:grpSpPr>
        <p:pic>
          <p:nvPicPr>
            <p:cNvPr id="26645" name="Picture 1">
              <a:extLst>
                <a:ext uri="{FF2B5EF4-FFF2-40B4-BE49-F238E27FC236}">
                  <a16:creationId xmlns:a16="http://schemas.microsoft.com/office/drawing/2014/main" id="{DA52DBB0-5E4B-4643-9C02-B8EAD01F6A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283" y="4105432"/>
              <a:ext cx="1705295" cy="1705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46" name="Picture 4" descr="Page for launching WEPS - Mozilla Firefox">
              <a:extLst>
                <a:ext uri="{FF2B5EF4-FFF2-40B4-BE49-F238E27FC236}">
                  <a16:creationId xmlns:a16="http://schemas.microsoft.com/office/drawing/2014/main" id="{435A5292-EAD6-467A-8956-FAF1EA4F3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22"/>
            <a:stretch>
              <a:fillRect/>
            </a:stretch>
          </p:blipFill>
          <p:spPr bwMode="auto">
            <a:xfrm>
              <a:off x="5105400" y="4323162"/>
              <a:ext cx="662940" cy="634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633" name="Picture 12" descr="Page for launching WEPS - Mozilla Firefox">
            <a:extLst>
              <a:ext uri="{FF2B5EF4-FFF2-40B4-BE49-F238E27FC236}">
                <a16:creationId xmlns:a16="http://schemas.microsoft.com/office/drawing/2014/main" id="{FB8690DC-890C-4E4F-B245-672A919902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72229" r="6636" b="5159"/>
          <a:stretch>
            <a:fillRect/>
          </a:stretch>
        </p:blipFill>
        <p:spPr bwMode="auto">
          <a:xfrm>
            <a:off x="5729288" y="2397125"/>
            <a:ext cx="332422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634" name="Straight Arrow Connector 11">
            <a:extLst>
              <a:ext uri="{FF2B5EF4-FFF2-40B4-BE49-F238E27FC236}">
                <a16:creationId xmlns:a16="http://schemas.microsoft.com/office/drawing/2014/main" id="{B2ECFA80-6E3A-4EA2-9C44-0E80DF749E4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449763" y="4813300"/>
            <a:ext cx="1136650" cy="2921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6635" name="Right Arrow 17">
            <a:extLst>
              <a:ext uri="{FF2B5EF4-FFF2-40B4-BE49-F238E27FC236}">
                <a16:creationId xmlns:a16="http://schemas.microsoft.com/office/drawing/2014/main" id="{5CED9579-9DA7-4DA0-8492-BF26C36B3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609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6636" name="Right Arrow 18">
            <a:extLst>
              <a:ext uri="{FF2B5EF4-FFF2-40B4-BE49-F238E27FC236}">
                <a16:creationId xmlns:a16="http://schemas.microsoft.com/office/drawing/2014/main" id="{A23D8905-C523-44AD-94DC-E3B034FEA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1143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6637" name="TextBox 19">
            <a:extLst>
              <a:ext uri="{FF2B5EF4-FFF2-40B4-BE49-F238E27FC236}">
                <a16:creationId xmlns:a16="http://schemas.microsoft.com/office/drawing/2014/main" id="{F6CDC358-E283-47D6-93EF-AFA9B6CBE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627563"/>
            <a:ext cx="75660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0099"/>
                </a:solidFill>
              </a:rPr>
              <a:t>Subsequent clicks on the URL link in a browser, will cause Java WebStart to check if the cached copy of the application (WebStart WEPS) is consistent with (same as) the copy on the server.</a:t>
            </a:r>
          </a:p>
        </p:txBody>
      </p:sp>
      <p:pic>
        <p:nvPicPr>
          <p:cNvPr id="28" name="Picture 13" descr="weps3">
            <a:extLst>
              <a:ext uri="{FF2B5EF4-FFF2-40B4-BE49-F238E27FC236}">
                <a16:creationId xmlns:a16="http://schemas.microsoft.com/office/drawing/2014/main" id="{E557627F-93DC-4BBD-9905-248A1249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975" y="2820988"/>
            <a:ext cx="9826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triped Right Arrow 4">
            <a:extLst>
              <a:ext uri="{FF2B5EF4-FFF2-40B4-BE49-F238E27FC236}">
                <a16:creationId xmlns:a16="http://schemas.microsoft.com/office/drawing/2014/main" id="{48C845B3-7C23-41C3-A074-2E942143D260}"/>
              </a:ext>
            </a:extLst>
          </p:cNvPr>
          <p:cNvSpPr/>
          <p:nvPr/>
        </p:nvSpPr>
        <p:spPr bwMode="auto">
          <a:xfrm rot="14026514">
            <a:off x="8113712" y="3276601"/>
            <a:ext cx="231775" cy="152400"/>
          </a:xfrm>
          <a:prstGeom prst="stripedRightArrow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6640" name="Left Brace 5">
            <a:extLst>
              <a:ext uri="{FF2B5EF4-FFF2-40B4-BE49-F238E27FC236}">
                <a16:creationId xmlns:a16="http://schemas.microsoft.com/office/drawing/2014/main" id="{68D8E226-1A47-4805-92C5-AA750DA65C0D}"/>
              </a:ext>
            </a:extLst>
          </p:cNvPr>
          <p:cNvSpPr>
            <a:spLocks/>
          </p:cNvSpPr>
          <p:nvPr/>
        </p:nvSpPr>
        <p:spPr bwMode="auto">
          <a:xfrm>
            <a:off x="5448300" y="2605088"/>
            <a:ext cx="155575" cy="914400"/>
          </a:xfrm>
          <a:prstGeom prst="leftBrace">
            <a:avLst>
              <a:gd name="adj1" fmla="val 8327"/>
              <a:gd name="adj2" fmla="val 50000"/>
            </a:avLst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cxnSp>
        <p:nvCxnSpPr>
          <p:cNvPr id="26641" name="Straight Arrow Connector 9">
            <a:extLst>
              <a:ext uri="{FF2B5EF4-FFF2-40B4-BE49-F238E27FC236}">
                <a16:creationId xmlns:a16="http://schemas.microsoft.com/office/drawing/2014/main" id="{B0F4623A-22C2-4394-8D9A-631561AC0D9B}"/>
              </a:ext>
            </a:extLst>
          </p:cNvPr>
          <p:cNvCxnSpPr>
            <a:cxnSpLocks noChangeShapeType="1"/>
            <a:endCxn id="26640" idx="1"/>
          </p:cNvCxnSpPr>
          <p:nvPr/>
        </p:nvCxnSpPr>
        <p:spPr bwMode="auto">
          <a:xfrm flipV="1">
            <a:off x="4840288" y="3062288"/>
            <a:ext cx="608012" cy="8239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2" name="Picture 13" descr="weps3">
            <a:extLst>
              <a:ext uri="{FF2B5EF4-FFF2-40B4-BE49-F238E27FC236}">
                <a16:creationId xmlns:a16="http://schemas.microsoft.com/office/drawing/2014/main" id="{0F4FB6E6-B059-42D0-89DA-677F6C80A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3668713"/>
            <a:ext cx="98266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3" name="TextBox 1">
            <a:extLst>
              <a:ext uri="{FF2B5EF4-FFF2-40B4-BE49-F238E27FC236}">
                <a16:creationId xmlns:a16="http://schemas.microsoft.com/office/drawing/2014/main" id="{C07011E5-F9C2-4DA5-BA55-10847046D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4900" y="3028950"/>
            <a:ext cx="67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=?</a:t>
            </a:r>
          </a:p>
        </p:txBody>
      </p:sp>
      <p:sp>
        <p:nvSpPr>
          <p:cNvPr id="23" name="Striped Right Arrow 22">
            <a:extLst>
              <a:ext uri="{FF2B5EF4-FFF2-40B4-BE49-F238E27FC236}">
                <a16:creationId xmlns:a16="http://schemas.microsoft.com/office/drawing/2014/main" id="{63942A35-FE51-4FF9-A4F5-9A192BD88B23}"/>
              </a:ext>
            </a:extLst>
          </p:cNvPr>
          <p:cNvSpPr/>
          <p:nvPr/>
        </p:nvSpPr>
        <p:spPr bwMode="auto">
          <a:xfrm rot="14026514">
            <a:off x="6764337" y="3454401"/>
            <a:ext cx="231775" cy="152400"/>
          </a:xfrm>
          <a:prstGeom prst="stripedRightArrow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4">
            <a:extLst>
              <a:ext uri="{FF2B5EF4-FFF2-40B4-BE49-F238E27FC236}">
                <a16:creationId xmlns:a16="http://schemas.microsoft.com/office/drawing/2014/main" id="{8011DCE5-311F-4216-BCA4-691C90A451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1447800"/>
            <a:ext cx="57150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5" name="Text Box 5">
            <a:extLst>
              <a:ext uri="{FF2B5EF4-FFF2-40B4-BE49-F238E27FC236}">
                <a16:creationId xmlns:a16="http://schemas.microsoft.com/office/drawing/2014/main" id="{6F11637F-E21E-4981-8C72-A050C377B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01775"/>
            <a:ext cx="88392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How the WEPS Java WebStart application works</a:t>
            </a:r>
          </a:p>
        </p:txBody>
      </p:sp>
      <p:pic>
        <p:nvPicPr>
          <p:cNvPr id="64525" name="Picture 13" descr="weps3">
            <a:extLst>
              <a:ext uri="{FF2B5EF4-FFF2-40B4-BE49-F238E27FC236}">
                <a16:creationId xmlns:a16="http://schemas.microsoft.com/office/drawing/2014/main" id="{600CF12E-C177-4E87-AC65-E15D32CC7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2895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Line 3">
            <a:extLst>
              <a:ext uri="{FF2B5EF4-FFF2-40B4-BE49-F238E27FC236}">
                <a16:creationId xmlns:a16="http://schemas.microsoft.com/office/drawing/2014/main" id="{3F22EA2C-DEB7-4D29-BC5D-C792CCCCA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8678" name="Picture 8">
            <a:extLst>
              <a:ext uri="{FF2B5EF4-FFF2-40B4-BE49-F238E27FC236}">
                <a16:creationId xmlns:a16="http://schemas.microsoft.com/office/drawing/2014/main" id="{A576AC87-9AA5-466E-AA3D-EEB5D63D32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45213"/>
            <a:ext cx="9525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1">
            <a:extLst>
              <a:ext uri="{FF2B5EF4-FFF2-40B4-BE49-F238E27FC236}">
                <a16:creationId xmlns:a16="http://schemas.microsoft.com/office/drawing/2014/main" id="{702CCED3-237C-4AB0-89E6-4CBDE56F08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" y="3883025"/>
            <a:ext cx="206057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680" name="Straight Arrow Connector 11">
            <a:extLst>
              <a:ext uri="{FF2B5EF4-FFF2-40B4-BE49-F238E27FC236}">
                <a16:creationId xmlns:a16="http://schemas.microsoft.com/office/drawing/2014/main" id="{4371B04A-FE7F-44DA-B8E0-496239178894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449763" y="4813300"/>
            <a:ext cx="1136650" cy="2921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681" name="Right Arrow 17">
            <a:extLst>
              <a:ext uri="{FF2B5EF4-FFF2-40B4-BE49-F238E27FC236}">
                <a16:creationId xmlns:a16="http://schemas.microsoft.com/office/drawing/2014/main" id="{E90B0679-152E-4583-BB38-E7FA16508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609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8682" name="Right Arrow 18">
            <a:extLst>
              <a:ext uri="{FF2B5EF4-FFF2-40B4-BE49-F238E27FC236}">
                <a16:creationId xmlns:a16="http://schemas.microsoft.com/office/drawing/2014/main" id="{9D39E134-D006-4030-A129-E4DA9D742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1143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8683" name="TextBox 19">
            <a:extLst>
              <a:ext uri="{FF2B5EF4-FFF2-40B4-BE49-F238E27FC236}">
                <a16:creationId xmlns:a16="http://schemas.microsoft.com/office/drawing/2014/main" id="{DA23FE72-9263-449B-9823-14C1961C5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663" y="5457825"/>
            <a:ext cx="81391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0099"/>
                </a:solidFill>
              </a:rPr>
              <a:t>If so, it will then bring up the application (WebStart WEPS) from the cached copy on the local computer</a:t>
            </a:r>
          </a:p>
        </p:txBody>
      </p:sp>
      <p:sp>
        <p:nvSpPr>
          <p:cNvPr id="28684" name="Right Arrow 2">
            <a:extLst>
              <a:ext uri="{FF2B5EF4-FFF2-40B4-BE49-F238E27FC236}">
                <a16:creationId xmlns:a16="http://schemas.microsoft.com/office/drawing/2014/main" id="{86673E34-8337-46B1-AFD5-882F7AA77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743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28685" name="Left Brace 5">
            <a:extLst>
              <a:ext uri="{FF2B5EF4-FFF2-40B4-BE49-F238E27FC236}">
                <a16:creationId xmlns:a16="http://schemas.microsoft.com/office/drawing/2014/main" id="{FF08026B-6607-41A1-B7F1-944F04270390}"/>
              </a:ext>
            </a:extLst>
          </p:cNvPr>
          <p:cNvSpPr>
            <a:spLocks/>
          </p:cNvSpPr>
          <p:nvPr/>
        </p:nvSpPr>
        <p:spPr bwMode="auto">
          <a:xfrm>
            <a:off x="3544888" y="2303463"/>
            <a:ext cx="798512" cy="2878137"/>
          </a:xfrm>
          <a:prstGeom prst="leftBrace">
            <a:avLst>
              <a:gd name="adj1" fmla="val 0"/>
              <a:gd name="adj2" fmla="val 50000"/>
            </a:avLst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cxnSp>
        <p:nvCxnSpPr>
          <p:cNvPr id="28686" name="Straight Arrow Connector 9">
            <a:extLst>
              <a:ext uri="{FF2B5EF4-FFF2-40B4-BE49-F238E27FC236}">
                <a16:creationId xmlns:a16="http://schemas.microsoft.com/office/drawing/2014/main" id="{845BA63D-5303-49F7-B37B-59B7269CC54F}"/>
              </a:ext>
            </a:extLst>
          </p:cNvPr>
          <p:cNvCxnSpPr>
            <a:cxnSpLocks noChangeShapeType="1"/>
            <a:endCxn id="28685" idx="1"/>
          </p:cNvCxnSpPr>
          <p:nvPr/>
        </p:nvCxnSpPr>
        <p:spPr bwMode="auto">
          <a:xfrm flipV="1">
            <a:off x="2617788" y="3743325"/>
            <a:ext cx="927100" cy="9810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8687" name="Picture 1">
            <a:extLst>
              <a:ext uri="{FF2B5EF4-FFF2-40B4-BE49-F238E27FC236}">
                <a16:creationId xmlns:a16="http://schemas.microsoft.com/office/drawing/2014/main" id="{BA6D6B62-3830-4835-81F9-D90A138C1B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2219325"/>
            <a:ext cx="3744913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8" name="Picture 22">
            <a:extLst>
              <a:ext uri="{FF2B5EF4-FFF2-40B4-BE49-F238E27FC236}">
                <a16:creationId xmlns:a16="http://schemas.microsoft.com/office/drawing/2014/main" id="{2A1EDFA3-D209-4764-942D-76E617635C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4219575"/>
            <a:ext cx="6937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9" name="Picture 2">
            <a:extLst>
              <a:ext uri="{FF2B5EF4-FFF2-40B4-BE49-F238E27FC236}">
                <a16:creationId xmlns:a16="http://schemas.microsoft.com/office/drawing/2014/main" id="{EAD9F8C4-0B0C-4260-A6B7-253FC9768B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2078038"/>
            <a:ext cx="1074738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3" descr="weps3">
            <a:extLst>
              <a:ext uri="{FF2B5EF4-FFF2-40B4-BE49-F238E27FC236}">
                <a16:creationId xmlns:a16="http://schemas.microsoft.com/office/drawing/2014/main" id="{A9AB8CE7-937F-4C97-A696-C5EE77EF7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949575"/>
            <a:ext cx="9826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3" descr="weps3">
            <a:extLst>
              <a:ext uri="{FF2B5EF4-FFF2-40B4-BE49-F238E27FC236}">
                <a16:creationId xmlns:a16="http://schemas.microsoft.com/office/drawing/2014/main" id="{03D6F45E-9B64-4309-BE60-2506D7F51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3989388"/>
            <a:ext cx="98266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2" name="TextBox 21">
            <a:extLst>
              <a:ext uri="{FF2B5EF4-FFF2-40B4-BE49-F238E27FC236}">
                <a16:creationId xmlns:a16="http://schemas.microsoft.com/office/drawing/2014/main" id="{62FF99D9-6B81-4513-B6DE-2CD7AC4EA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288" y="3340100"/>
            <a:ext cx="67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=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4">
            <a:extLst>
              <a:ext uri="{FF2B5EF4-FFF2-40B4-BE49-F238E27FC236}">
                <a16:creationId xmlns:a16="http://schemas.microsoft.com/office/drawing/2014/main" id="{71E4BA1F-D87D-486E-83A3-610857F8DD9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1447800"/>
            <a:ext cx="57150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3" name="Text Box 5">
            <a:extLst>
              <a:ext uri="{FF2B5EF4-FFF2-40B4-BE49-F238E27FC236}">
                <a16:creationId xmlns:a16="http://schemas.microsoft.com/office/drawing/2014/main" id="{B951775E-72DD-4D53-A73E-143D8E8E9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01775"/>
            <a:ext cx="88773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How the WEPS Java WebStart application works</a:t>
            </a:r>
          </a:p>
        </p:txBody>
      </p:sp>
      <p:pic>
        <p:nvPicPr>
          <p:cNvPr id="64525" name="Picture 13" descr="weps3">
            <a:extLst>
              <a:ext uri="{FF2B5EF4-FFF2-40B4-BE49-F238E27FC236}">
                <a16:creationId xmlns:a16="http://schemas.microsoft.com/office/drawing/2014/main" id="{842F0A46-CB0B-4E30-B27D-63345233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2895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Line 3">
            <a:extLst>
              <a:ext uri="{FF2B5EF4-FFF2-40B4-BE49-F238E27FC236}">
                <a16:creationId xmlns:a16="http://schemas.microsoft.com/office/drawing/2014/main" id="{F49C30F5-57CA-4007-9574-622954E95962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26" name="Picture 8">
            <a:extLst>
              <a:ext uri="{FF2B5EF4-FFF2-40B4-BE49-F238E27FC236}">
                <a16:creationId xmlns:a16="http://schemas.microsoft.com/office/drawing/2014/main" id="{29E41D14-23E1-451D-8916-07B44B7DFA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45213"/>
            <a:ext cx="9525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2">
            <a:extLst>
              <a:ext uri="{FF2B5EF4-FFF2-40B4-BE49-F238E27FC236}">
                <a16:creationId xmlns:a16="http://schemas.microsoft.com/office/drawing/2014/main" id="{C8ECC8BA-C8BA-4DC6-AA9C-B1EFFE81CA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22500"/>
            <a:ext cx="14478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8" name="Group 5">
            <a:extLst>
              <a:ext uri="{FF2B5EF4-FFF2-40B4-BE49-F238E27FC236}">
                <a16:creationId xmlns:a16="http://schemas.microsoft.com/office/drawing/2014/main" id="{E840F7E0-60BA-44E2-A3AA-D89221850932}"/>
              </a:ext>
            </a:extLst>
          </p:cNvPr>
          <p:cNvGrpSpPr>
            <a:grpSpLocks/>
          </p:cNvGrpSpPr>
          <p:nvPr/>
        </p:nvGrpSpPr>
        <p:grpSpPr bwMode="auto">
          <a:xfrm>
            <a:off x="3490913" y="3192463"/>
            <a:ext cx="1704975" cy="1704975"/>
            <a:chOff x="4419283" y="4105432"/>
            <a:chExt cx="1705295" cy="1705295"/>
          </a:xfrm>
        </p:grpSpPr>
        <p:pic>
          <p:nvPicPr>
            <p:cNvPr id="30743" name="Picture 1">
              <a:extLst>
                <a:ext uri="{FF2B5EF4-FFF2-40B4-BE49-F238E27FC236}">
                  <a16:creationId xmlns:a16="http://schemas.microsoft.com/office/drawing/2014/main" id="{52EF8531-79F5-4F7D-92B7-CD0C80373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283" y="4105432"/>
              <a:ext cx="1705295" cy="1705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4" name="Picture 4" descr="Page for launching WEPS - Mozilla Firefox">
              <a:extLst>
                <a:ext uri="{FF2B5EF4-FFF2-40B4-BE49-F238E27FC236}">
                  <a16:creationId xmlns:a16="http://schemas.microsoft.com/office/drawing/2014/main" id="{8C8787F3-71CC-498A-B2A9-3364EA5BC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22"/>
            <a:stretch>
              <a:fillRect/>
            </a:stretch>
          </p:blipFill>
          <p:spPr bwMode="auto">
            <a:xfrm>
              <a:off x="5105400" y="4323162"/>
              <a:ext cx="662940" cy="634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9" name="Picture 12" descr="Page for launching WEPS - Mozilla Firefox">
            <a:extLst>
              <a:ext uri="{FF2B5EF4-FFF2-40B4-BE49-F238E27FC236}">
                <a16:creationId xmlns:a16="http://schemas.microsoft.com/office/drawing/2014/main" id="{F66B1151-62C1-4B5D-9BE6-CBFF1936FE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72229" r="6636" b="5159"/>
          <a:stretch>
            <a:fillRect/>
          </a:stretch>
        </p:blipFill>
        <p:spPr bwMode="auto">
          <a:xfrm>
            <a:off x="5729288" y="2397125"/>
            <a:ext cx="332422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30" name="Straight Arrow Connector 11">
            <a:extLst>
              <a:ext uri="{FF2B5EF4-FFF2-40B4-BE49-F238E27FC236}">
                <a16:creationId xmlns:a16="http://schemas.microsoft.com/office/drawing/2014/main" id="{44856AC2-8E33-44C3-8070-50BCE1BD6BB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449763" y="4813300"/>
            <a:ext cx="1136650" cy="292100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0731" name="Right Arrow 17">
            <a:extLst>
              <a:ext uri="{FF2B5EF4-FFF2-40B4-BE49-F238E27FC236}">
                <a16:creationId xmlns:a16="http://schemas.microsoft.com/office/drawing/2014/main" id="{D6EB938F-0126-4895-A8EC-A9E521AE8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609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30732" name="Right Arrow 18">
            <a:extLst>
              <a:ext uri="{FF2B5EF4-FFF2-40B4-BE49-F238E27FC236}">
                <a16:creationId xmlns:a16="http://schemas.microsoft.com/office/drawing/2014/main" id="{58FBE8C0-1258-443F-91EB-986931741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1143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30733" name="TextBox 19">
            <a:extLst>
              <a:ext uri="{FF2B5EF4-FFF2-40B4-BE49-F238E27FC236}">
                <a16:creationId xmlns:a16="http://schemas.microsoft.com/office/drawing/2014/main" id="{9454E7FB-33D6-408D-9A9D-B4BCEB1EB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8238" y="4697413"/>
            <a:ext cx="660876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0099"/>
                </a:solidFill>
              </a:rPr>
              <a:t>If not, it will download another copy from the server to replace the current cached copy on the local computer prior to starting up WebStart WEPS</a:t>
            </a:r>
          </a:p>
        </p:txBody>
      </p:sp>
      <p:pic>
        <p:nvPicPr>
          <p:cNvPr id="28" name="Picture 13" descr="weps3">
            <a:extLst>
              <a:ext uri="{FF2B5EF4-FFF2-40B4-BE49-F238E27FC236}">
                <a16:creationId xmlns:a16="http://schemas.microsoft.com/office/drawing/2014/main" id="{7EC0E446-B2E8-400D-BBF0-F1E8150AD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3719">
            <a:off x="2162175" y="3068638"/>
            <a:ext cx="9826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5" name="Right Arrow 2">
            <a:extLst>
              <a:ext uri="{FF2B5EF4-FFF2-40B4-BE49-F238E27FC236}">
                <a16:creationId xmlns:a16="http://schemas.microsoft.com/office/drawing/2014/main" id="{7C0823E0-708D-48BE-A6F0-F558502E8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743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30736" name="Right Arrow 3">
            <a:extLst>
              <a:ext uri="{FF2B5EF4-FFF2-40B4-BE49-F238E27FC236}">
                <a16:creationId xmlns:a16="http://schemas.microsoft.com/office/drawing/2014/main" id="{C30808B6-47AA-462B-9D02-DB4758E51F8A}"/>
              </a:ext>
            </a:extLst>
          </p:cNvPr>
          <p:cNvSpPr>
            <a:spLocks noChangeArrowheads="1"/>
          </p:cNvSpPr>
          <p:nvPr/>
        </p:nvSpPr>
        <p:spPr bwMode="auto">
          <a:xfrm rot="1624894">
            <a:off x="1630363" y="3362325"/>
            <a:ext cx="1906587" cy="257175"/>
          </a:xfrm>
          <a:prstGeom prst="rightArrow">
            <a:avLst>
              <a:gd name="adj1" fmla="val 50000"/>
              <a:gd name="adj2" fmla="val 4987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sp>
        <p:nvSpPr>
          <p:cNvPr id="5" name="Striped Right Arrow 4">
            <a:extLst>
              <a:ext uri="{FF2B5EF4-FFF2-40B4-BE49-F238E27FC236}">
                <a16:creationId xmlns:a16="http://schemas.microsoft.com/office/drawing/2014/main" id="{40FC142A-359C-4C1C-8C19-99232A677078}"/>
              </a:ext>
            </a:extLst>
          </p:cNvPr>
          <p:cNvSpPr/>
          <p:nvPr/>
        </p:nvSpPr>
        <p:spPr bwMode="auto">
          <a:xfrm rot="14026514">
            <a:off x="8113712" y="3276601"/>
            <a:ext cx="231775" cy="152400"/>
          </a:xfrm>
          <a:prstGeom prst="stripedRightArrow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30738" name="Left Brace 5">
            <a:extLst>
              <a:ext uri="{FF2B5EF4-FFF2-40B4-BE49-F238E27FC236}">
                <a16:creationId xmlns:a16="http://schemas.microsoft.com/office/drawing/2014/main" id="{F9DFBF3C-38C5-43A3-AEF4-025B476226CE}"/>
              </a:ext>
            </a:extLst>
          </p:cNvPr>
          <p:cNvSpPr>
            <a:spLocks/>
          </p:cNvSpPr>
          <p:nvPr/>
        </p:nvSpPr>
        <p:spPr bwMode="auto">
          <a:xfrm>
            <a:off x="5448300" y="2605088"/>
            <a:ext cx="155575" cy="914400"/>
          </a:xfrm>
          <a:prstGeom prst="leftBrace">
            <a:avLst>
              <a:gd name="adj1" fmla="val 8327"/>
              <a:gd name="adj2" fmla="val 50000"/>
            </a:avLst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>
              <a:solidFill>
                <a:srgbClr val="000099"/>
              </a:solidFill>
            </a:endParaRPr>
          </a:p>
        </p:txBody>
      </p:sp>
      <p:cxnSp>
        <p:nvCxnSpPr>
          <p:cNvPr id="30739" name="Straight Arrow Connector 9">
            <a:extLst>
              <a:ext uri="{FF2B5EF4-FFF2-40B4-BE49-F238E27FC236}">
                <a16:creationId xmlns:a16="http://schemas.microsoft.com/office/drawing/2014/main" id="{510C67EC-255E-48CE-8B62-6201F10C6CEF}"/>
              </a:ext>
            </a:extLst>
          </p:cNvPr>
          <p:cNvCxnSpPr>
            <a:cxnSpLocks noChangeShapeType="1"/>
            <a:endCxn id="30738" idx="1"/>
          </p:cNvCxnSpPr>
          <p:nvPr/>
        </p:nvCxnSpPr>
        <p:spPr bwMode="auto">
          <a:xfrm flipV="1">
            <a:off x="4840288" y="3062288"/>
            <a:ext cx="608012" cy="82391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2" name="Picture 13" descr="weps3">
            <a:extLst>
              <a:ext uri="{FF2B5EF4-FFF2-40B4-BE49-F238E27FC236}">
                <a16:creationId xmlns:a16="http://schemas.microsoft.com/office/drawing/2014/main" id="{58EEE84B-B851-4E96-BDC8-CA887C54D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4214813"/>
            <a:ext cx="98266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3" descr="weps3">
            <a:extLst>
              <a:ext uri="{FF2B5EF4-FFF2-40B4-BE49-F238E27FC236}">
                <a16:creationId xmlns:a16="http://schemas.microsoft.com/office/drawing/2014/main" id="{796681FA-E58B-465A-9B04-828B5569B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50" y="4225925"/>
            <a:ext cx="9826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1CFAFD5-7F5C-44F5-A5AC-AAE1D31C16B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641902" y="4084194"/>
            <a:ext cx="672674" cy="584775"/>
          </a:xfrm>
          <a:prstGeom prst="rect">
            <a:avLst/>
          </a:prstGeom>
          <a:blipFill rotWithShape="0">
            <a:blip r:embed="rId9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Line 4">
            <a:extLst>
              <a:ext uri="{FF2B5EF4-FFF2-40B4-BE49-F238E27FC236}">
                <a16:creationId xmlns:a16="http://schemas.microsoft.com/office/drawing/2014/main" id="{9B74BF36-42E0-47A7-9BC4-96F79B3EA3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1447800"/>
            <a:ext cx="57150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19" name="Text Box 5">
            <a:extLst>
              <a:ext uri="{FF2B5EF4-FFF2-40B4-BE49-F238E27FC236}">
                <a16:creationId xmlns:a16="http://schemas.microsoft.com/office/drawing/2014/main" id="{6CADD6DE-B186-481C-8C18-CAC6B9FB1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063" y="1497013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WEPS Java WebStart release will also</a:t>
            </a:r>
          </a:p>
        </p:txBody>
      </p:sp>
      <p:sp>
        <p:nvSpPr>
          <p:cNvPr id="6148" name="Text Box 12">
            <a:extLst>
              <a:ext uri="{FF2B5EF4-FFF2-40B4-BE49-F238E27FC236}">
                <a16:creationId xmlns:a16="http://schemas.microsoft.com/office/drawing/2014/main" id="{E338DB4D-5B49-4C67-B419-AE493F0D5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2128838"/>
            <a:ext cx="8496300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Access (cloud) “services” for: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Remote data access (LMOD)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Remote execution of science model, generators, etc.</a:t>
            </a:r>
          </a:p>
          <a:p>
            <a:pPr lvl="2" indent="0">
              <a:spcBef>
                <a:spcPct val="0"/>
              </a:spcBef>
              <a:buFontTx/>
              <a:buNone/>
              <a:defRPr/>
            </a:pPr>
            <a:r>
              <a:rPr lang="en-US" altLang="en-US" dirty="0">
                <a:solidFill>
                  <a:srgbClr val="000099"/>
                </a:solidFill>
              </a:rPr>
              <a:t>      WEPS Services:</a:t>
            </a:r>
          </a:p>
          <a:p>
            <a:pPr marL="2057400" lvl="3" indent="-457200">
              <a:spcBef>
                <a:spcPct val="0"/>
              </a:spcBef>
              <a:defRPr/>
            </a:pPr>
            <a:r>
              <a:rPr lang="en-US" altLang="en-US" dirty="0" err="1">
                <a:solidFill>
                  <a:srgbClr val="000099"/>
                </a:solidFill>
              </a:rPr>
              <a:t>Cligen</a:t>
            </a:r>
            <a:r>
              <a:rPr lang="en-US" altLang="en-US" dirty="0">
                <a:solidFill>
                  <a:srgbClr val="000099"/>
                </a:solidFill>
              </a:rPr>
              <a:t> and </a:t>
            </a:r>
            <a:r>
              <a:rPr lang="en-US" altLang="en-US" dirty="0" err="1">
                <a:solidFill>
                  <a:srgbClr val="000099"/>
                </a:solidFill>
              </a:rPr>
              <a:t>Windgen</a:t>
            </a:r>
            <a:r>
              <a:rPr lang="en-US" altLang="en-US" dirty="0">
                <a:solidFill>
                  <a:srgbClr val="000099"/>
                </a:solidFill>
              </a:rPr>
              <a:t> weather data and generation</a:t>
            </a:r>
          </a:p>
          <a:p>
            <a:pPr marL="2057400" lvl="3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Operation, Crop and Management template records</a:t>
            </a:r>
          </a:p>
          <a:p>
            <a:pPr marL="2057400" lvl="3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WEPS science model execution</a:t>
            </a:r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Include new WEPS features: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Multi-</a:t>
            </a:r>
            <a:r>
              <a:rPr lang="en-US" altLang="en-US" dirty="0" err="1">
                <a:solidFill>
                  <a:srgbClr val="000099"/>
                </a:solidFill>
              </a:rPr>
              <a:t>subregion</a:t>
            </a:r>
            <a:r>
              <a:rPr lang="en-US" altLang="en-US" dirty="0">
                <a:solidFill>
                  <a:srgbClr val="000099"/>
                </a:solidFill>
              </a:rPr>
              <a:t> science code (single </a:t>
            </a:r>
            <a:r>
              <a:rPr lang="en-US" altLang="en-US" dirty="0" err="1">
                <a:solidFill>
                  <a:srgbClr val="000099"/>
                </a:solidFill>
              </a:rPr>
              <a:t>subr</a:t>
            </a:r>
            <a:r>
              <a:rPr lang="en-US" altLang="en-US" dirty="0">
                <a:solidFill>
                  <a:srgbClr val="000099"/>
                </a:solidFill>
              </a:rPr>
              <a:t> only)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MCREW - NRCS “Crop Interval” mode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Access an updated </a:t>
            </a:r>
            <a:r>
              <a:rPr lang="en-US" altLang="en-US" dirty="0" err="1">
                <a:solidFill>
                  <a:srgbClr val="000099"/>
                </a:solidFill>
              </a:rPr>
              <a:t>Cligen</a:t>
            </a:r>
            <a:r>
              <a:rPr lang="en-US" altLang="en-US" dirty="0">
                <a:solidFill>
                  <a:srgbClr val="000099"/>
                </a:solidFill>
              </a:rPr>
              <a:t> database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400" dirty="0">
              <a:solidFill>
                <a:srgbClr val="000099"/>
              </a:solidFill>
            </a:endParaRPr>
          </a:p>
        </p:txBody>
      </p:sp>
      <p:pic>
        <p:nvPicPr>
          <p:cNvPr id="64525" name="Picture 13" descr="weps3">
            <a:extLst>
              <a:ext uri="{FF2B5EF4-FFF2-40B4-BE49-F238E27FC236}">
                <a16:creationId xmlns:a16="http://schemas.microsoft.com/office/drawing/2014/main" id="{632919FF-D82D-40F5-A114-B69B15AC8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2895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Line 3">
            <a:extLst>
              <a:ext uri="{FF2B5EF4-FFF2-40B4-BE49-F238E27FC236}">
                <a16:creationId xmlns:a16="http://schemas.microsoft.com/office/drawing/2014/main" id="{A254519C-EDD9-4856-BF1E-8A1FDE1DB992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4823" name="Picture 8">
            <a:extLst>
              <a:ext uri="{FF2B5EF4-FFF2-40B4-BE49-F238E27FC236}">
                <a16:creationId xmlns:a16="http://schemas.microsoft.com/office/drawing/2014/main" id="{2721E72D-5B38-4348-A718-83C90EA20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45213"/>
            <a:ext cx="9525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4">
            <a:extLst>
              <a:ext uri="{FF2B5EF4-FFF2-40B4-BE49-F238E27FC236}">
                <a16:creationId xmlns:a16="http://schemas.microsoft.com/office/drawing/2014/main" id="{533FEE17-1D2E-47C8-A80F-33EC605137F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1447800"/>
            <a:ext cx="57150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7" name="Text Box 5">
            <a:extLst>
              <a:ext uri="{FF2B5EF4-FFF2-40B4-BE49-F238E27FC236}">
                <a16:creationId xmlns:a16="http://schemas.microsoft.com/office/drawing/2014/main" id="{5C831C1C-CE77-4FC3-B218-EB3735E4F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063" y="1497013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WEPS Java WebStart release</a:t>
            </a:r>
          </a:p>
        </p:txBody>
      </p:sp>
      <p:sp>
        <p:nvSpPr>
          <p:cNvPr id="6148" name="Text Box 12">
            <a:extLst>
              <a:ext uri="{FF2B5EF4-FFF2-40B4-BE49-F238E27FC236}">
                <a16:creationId xmlns:a16="http://schemas.microsoft.com/office/drawing/2014/main" id="{538FEB62-78EF-4AF4-90C3-F189A1C4A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2362200"/>
            <a:ext cx="8382000" cy="394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For offline access of WEPS on laptops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Automated detection of internet access</a:t>
            </a:r>
          </a:p>
          <a:p>
            <a:pPr marL="2057400" lvl="3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Internet access, connect to remote WEPS services</a:t>
            </a:r>
          </a:p>
          <a:p>
            <a:pPr marL="2057400" lvl="3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No internet access, work in local offline mode</a:t>
            </a:r>
          </a:p>
          <a:p>
            <a:pPr marL="2057400" lvl="3" indent="-457200">
              <a:spcBef>
                <a:spcPct val="0"/>
              </a:spcBef>
              <a:defRPr/>
            </a:pPr>
            <a:endParaRPr lang="en-US" altLang="en-US" dirty="0">
              <a:solidFill>
                <a:srgbClr val="000099"/>
              </a:solidFill>
            </a:endParaRP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Automated download of required WEPS data</a:t>
            </a: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Automated updating of all cached WEPS data</a:t>
            </a:r>
          </a:p>
          <a:p>
            <a:pPr marL="1600200" lvl="2" indent="-457200">
              <a:spcBef>
                <a:spcPct val="0"/>
              </a:spcBef>
              <a:defRPr/>
            </a:pPr>
            <a:endParaRPr lang="en-US" altLang="en-US" dirty="0">
              <a:solidFill>
                <a:srgbClr val="000099"/>
              </a:solidFill>
            </a:endParaRPr>
          </a:p>
          <a:p>
            <a:pPr marL="1600200" lvl="2" indent="-457200">
              <a:spcBef>
                <a:spcPct val="0"/>
              </a:spcBef>
              <a:defRPr/>
            </a:pPr>
            <a:r>
              <a:rPr lang="en-US" altLang="en-US" dirty="0">
                <a:solidFill>
                  <a:srgbClr val="000099"/>
                </a:solidFill>
              </a:rPr>
              <a:t>User selection of local soil data for offline use</a:t>
            </a:r>
          </a:p>
          <a:p>
            <a:pPr marL="1600200" lvl="2" indent="-457200">
              <a:spcBef>
                <a:spcPct val="0"/>
              </a:spcBef>
              <a:defRPr/>
            </a:pPr>
            <a:endParaRPr lang="en-US" altLang="en-US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400" dirty="0">
              <a:solidFill>
                <a:srgbClr val="000099"/>
              </a:solidFill>
            </a:endParaRPr>
          </a:p>
        </p:txBody>
      </p:sp>
      <p:pic>
        <p:nvPicPr>
          <p:cNvPr id="64525" name="Picture 13" descr="weps3">
            <a:extLst>
              <a:ext uri="{FF2B5EF4-FFF2-40B4-BE49-F238E27FC236}">
                <a16:creationId xmlns:a16="http://schemas.microsoft.com/office/drawing/2014/main" id="{BF7CAD1D-F9C0-494E-9095-B9BD23A2E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2895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Line 3">
            <a:extLst>
              <a:ext uri="{FF2B5EF4-FFF2-40B4-BE49-F238E27FC236}">
                <a16:creationId xmlns:a16="http://schemas.microsoft.com/office/drawing/2014/main" id="{42BC8C2E-BAF4-4A76-9D9C-E5518E24F83D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6871" name="Picture 8">
            <a:extLst>
              <a:ext uri="{FF2B5EF4-FFF2-40B4-BE49-F238E27FC236}">
                <a16:creationId xmlns:a16="http://schemas.microsoft.com/office/drawing/2014/main" id="{6E0E9273-0A8F-42C9-9FE7-522BC0F2AD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145213"/>
            <a:ext cx="9525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5">
            <a:extLst>
              <a:ext uri="{FF2B5EF4-FFF2-40B4-BE49-F238E27FC236}">
                <a16:creationId xmlns:a16="http://schemas.microsoft.com/office/drawing/2014/main" id="{41974ED9-BF31-4D8B-926F-BDA3055A2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680" y="4572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Current application installation/interfaces</a:t>
            </a:r>
          </a:p>
        </p:txBody>
      </p:sp>
      <p:sp>
        <p:nvSpPr>
          <p:cNvPr id="28676" name="Text Box 12">
            <a:extLst>
              <a:ext uri="{FF2B5EF4-FFF2-40B4-BE49-F238E27FC236}">
                <a16:creationId xmlns:a16="http://schemas.microsoft.com/office/drawing/2014/main" id="{19BEA252-D097-4A4A-8D3F-2A7BD3637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600200"/>
            <a:ext cx="8763000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dirty="0">
                <a:solidFill>
                  <a:srgbClr val="000099"/>
                </a:solidFill>
              </a:rPr>
              <a:t>Windows Desktop</a:t>
            </a:r>
          </a:p>
          <a:p>
            <a:pPr lvl="2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Current desktop WEPS 1.5.52 release</a:t>
            </a:r>
          </a:p>
          <a:p>
            <a:pPr lvl="2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WEPP older (2012 version)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dirty="0">
                <a:solidFill>
                  <a:srgbClr val="000099"/>
                </a:solidFill>
              </a:rPr>
              <a:t>Web Browser Interface</a:t>
            </a:r>
          </a:p>
          <a:p>
            <a:pPr lvl="2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New NRCS WEPP interface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dirty="0">
                <a:solidFill>
                  <a:srgbClr val="000099"/>
                </a:solidFill>
              </a:rPr>
              <a:t>Java </a:t>
            </a:r>
            <a:r>
              <a:rPr lang="en-US" altLang="en-US" dirty="0" err="1">
                <a:solidFill>
                  <a:srgbClr val="000099"/>
                </a:solidFill>
              </a:rPr>
              <a:t>WebStart</a:t>
            </a:r>
            <a:r>
              <a:rPr lang="en-US" altLang="en-US" dirty="0">
                <a:solidFill>
                  <a:srgbClr val="000099"/>
                </a:solidFill>
              </a:rPr>
              <a:t> Application</a:t>
            </a:r>
          </a:p>
          <a:p>
            <a:pPr lvl="2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WEPS interface/application 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dirty="0" smtClean="0">
                <a:solidFill>
                  <a:srgbClr val="000099"/>
                </a:solidFill>
              </a:rPr>
              <a:t>ArcGIS (ArcMap) </a:t>
            </a:r>
            <a:r>
              <a:rPr lang="en-US" altLang="en-US" dirty="0">
                <a:solidFill>
                  <a:srgbClr val="000099"/>
                </a:solidFill>
              </a:rPr>
              <a:t>Add-In</a:t>
            </a:r>
          </a:p>
          <a:p>
            <a:pPr lvl="2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0099"/>
                </a:solidFill>
              </a:rPr>
              <a:t>IET1 and IET2 (requires ArcGIS be installed)</a:t>
            </a:r>
          </a:p>
        </p:txBody>
      </p:sp>
      <p:sp>
        <p:nvSpPr>
          <p:cNvPr id="6150" name="Line 3">
            <a:extLst>
              <a:ext uri="{FF2B5EF4-FFF2-40B4-BE49-F238E27FC236}">
                <a16:creationId xmlns:a16="http://schemas.microsoft.com/office/drawing/2014/main" id="{DAAA892F-FB6A-4217-B6AC-228481D0191B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156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5">
            <a:extLst>
              <a:ext uri="{FF2B5EF4-FFF2-40B4-BE49-F238E27FC236}">
                <a16:creationId xmlns:a16="http://schemas.microsoft.com/office/drawing/2014/main" id="{71B8B551-A51D-4CE4-877B-00904BB17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979" y="5334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Windows Desktop</a:t>
            </a:r>
          </a:p>
        </p:txBody>
      </p:sp>
      <p:sp>
        <p:nvSpPr>
          <p:cNvPr id="8196" name="Text Box 12">
            <a:extLst>
              <a:ext uri="{FF2B5EF4-FFF2-40B4-BE49-F238E27FC236}">
                <a16:creationId xmlns:a16="http://schemas.microsoft.com/office/drawing/2014/main" id="{85F0A840-9B7E-4604-AA44-E6AF7407C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1579375"/>
            <a:ext cx="8763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WEPS Windows MSI Installation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Historical Windows application install option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Written in Java programming language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Application installed and runs locally on the computer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 smtClean="0">
                <a:solidFill>
                  <a:srgbClr val="000099"/>
                </a:solidFill>
              </a:rPr>
              <a:t>More complex </a:t>
            </a:r>
            <a:r>
              <a:rPr lang="en-US" altLang="en-US" sz="2400" dirty="0">
                <a:solidFill>
                  <a:srgbClr val="000099"/>
                </a:solidFill>
              </a:rPr>
              <a:t>to mass install/update on multiple machines</a:t>
            </a:r>
          </a:p>
          <a:p>
            <a:pPr lvl="4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Installation/maintenance/updates more difficult to manage</a:t>
            </a:r>
          </a:p>
          <a:p>
            <a:pPr lvl="1">
              <a:spcBef>
                <a:spcPct val="0"/>
              </a:spcBef>
            </a:pPr>
            <a:endParaRPr lang="en-US" altLang="en-US" sz="2400" dirty="0">
              <a:solidFill>
                <a:srgbClr val="000099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Can be configured to access data remotely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Can be designed to run application(s) “in the cloud” by connecting to web services (CSIP)</a:t>
            </a:r>
          </a:p>
          <a:p>
            <a:pPr lvl="4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Both options require internet access though</a:t>
            </a:r>
          </a:p>
        </p:txBody>
      </p:sp>
      <p:sp>
        <p:nvSpPr>
          <p:cNvPr id="8198" name="Line 3">
            <a:extLst>
              <a:ext uri="{FF2B5EF4-FFF2-40B4-BE49-F238E27FC236}">
                <a16:creationId xmlns:a16="http://schemas.microsoft.com/office/drawing/2014/main" id="{9F9BABC5-45F3-4016-BD68-3B0F21007C29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5">
            <a:extLst>
              <a:ext uri="{FF2B5EF4-FFF2-40B4-BE49-F238E27FC236}">
                <a16:creationId xmlns:a16="http://schemas.microsoft.com/office/drawing/2014/main" id="{216651CF-0711-4F45-B98B-1CC551AE9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430" y="428625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WEPS MSI Builds</a:t>
            </a:r>
          </a:p>
        </p:txBody>
      </p:sp>
      <p:sp>
        <p:nvSpPr>
          <p:cNvPr id="10244" name="Text Box 12">
            <a:extLst>
              <a:ext uri="{FF2B5EF4-FFF2-40B4-BE49-F238E27FC236}">
                <a16:creationId xmlns:a16="http://schemas.microsoft.com/office/drawing/2014/main" id="{C2465E0A-64F5-4E35-A72C-A51BDC846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88" y="1199356"/>
            <a:ext cx="87630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WEPS 1.5.52 (Released in December 2016)</a:t>
            </a:r>
          </a:p>
          <a:p>
            <a:pPr lvl="2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Public (full) release</a:t>
            </a:r>
          </a:p>
          <a:p>
            <a:pPr lvl="2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NRCS release</a:t>
            </a:r>
          </a:p>
        </p:txBody>
      </p:sp>
      <p:sp>
        <p:nvSpPr>
          <p:cNvPr id="10246" name="Line 3">
            <a:extLst>
              <a:ext uri="{FF2B5EF4-FFF2-40B4-BE49-F238E27FC236}">
                <a16:creationId xmlns:a16="http://schemas.microsoft.com/office/drawing/2014/main" id="{38A0512D-3069-4CDB-98DE-12B37D8F9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48" name="Picture 1">
            <a:extLst>
              <a:ext uri="{FF2B5EF4-FFF2-40B4-BE49-F238E27FC236}">
                <a16:creationId xmlns:a16="http://schemas.microsoft.com/office/drawing/2014/main" id="{E2F27D6B-6DAA-4337-B9A5-C2DD6E4709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2047"/>
            <a:ext cx="3636963" cy="299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2">
            <a:extLst>
              <a:ext uri="{FF2B5EF4-FFF2-40B4-BE49-F238E27FC236}">
                <a16:creationId xmlns:a16="http://schemas.microsoft.com/office/drawing/2014/main" id="{2238A801-5398-406D-882A-BC884AF75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63" y="2709863"/>
            <a:ext cx="3270250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12">
            <a:extLst>
              <a:ext uri="{FF2B5EF4-FFF2-40B4-BE49-F238E27FC236}">
                <a16:creationId xmlns:a16="http://schemas.microsoft.com/office/drawing/2014/main" id="{39F09186-5699-4D42-8266-B49A0C6DD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1382286"/>
            <a:ext cx="876300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Written in JavaScript, HTML, CSS.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No local installation/updates (they occur on the server)</a:t>
            </a:r>
          </a:p>
          <a:p>
            <a:pPr lvl="4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easier to manage application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Application interface runs within a web browser</a:t>
            </a:r>
          </a:p>
          <a:p>
            <a:pPr lvl="4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no local computer application installation, etc.</a:t>
            </a:r>
          </a:p>
          <a:p>
            <a:pPr lvl="4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must be coded to run within a browser (</a:t>
            </a:r>
            <a:r>
              <a:rPr lang="en-US" altLang="en-US" dirty="0" err="1">
                <a:solidFill>
                  <a:srgbClr val="000099"/>
                </a:solidFill>
              </a:rPr>
              <a:t>javascript</a:t>
            </a:r>
            <a:r>
              <a:rPr lang="en-US" altLang="en-US" dirty="0">
                <a:solidFill>
                  <a:srgbClr val="000099"/>
                </a:solidFill>
              </a:rPr>
              <a:t>, </a:t>
            </a:r>
            <a:r>
              <a:rPr lang="en-US" altLang="en-US" dirty="0" err="1">
                <a:solidFill>
                  <a:srgbClr val="000099"/>
                </a:solidFill>
              </a:rPr>
              <a:t>etc</a:t>
            </a:r>
            <a:r>
              <a:rPr lang="en-US" altLang="en-US" dirty="0">
                <a:solidFill>
                  <a:srgbClr val="000099"/>
                </a:solidFill>
              </a:rPr>
              <a:t>)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Remote (server) execution of application</a:t>
            </a:r>
          </a:p>
          <a:p>
            <a:pPr lvl="4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reduces local computer “power” required to run application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Data required is accessed by the server not local computer</a:t>
            </a:r>
          </a:p>
          <a:p>
            <a:pPr lvl="4"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no data requirements for local computer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Requires internet access to run application</a:t>
            </a:r>
          </a:p>
          <a:p>
            <a:pPr lvl="4">
              <a:spcBef>
                <a:spcPct val="0"/>
              </a:spcBef>
            </a:pPr>
            <a:r>
              <a:rPr lang="en-US" altLang="en-US" sz="1600" dirty="0">
                <a:solidFill>
                  <a:srgbClr val="000099"/>
                </a:solidFill>
              </a:rPr>
              <a:t>Input data and results passed between server and browser interface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Able to run on many devices and operating </a:t>
            </a:r>
            <a:r>
              <a:rPr lang="en-US" altLang="en-US" sz="2400" dirty="0" smtClean="0">
                <a:solidFill>
                  <a:srgbClr val="000099"/>
                </a:solidFill>
              </a:rPr>
              <a:t>systems</a:t>
            </a:r>
          </a:p>
          <a:p>
            <a:pPr lvl="4">
              <a:spcBef>
                <a:spcPct val="0"/>
              </a:spcBef>
            </a:pPr>
            <a:r>
              <a:rPr lang="en-US" altLang="en-US" sz="1600" dirty="0" smtClean="0">
                <a:solidFill>
                  <a:srgbClr val="000099"/>
                </a:solidFill>
              </a:rPr>
              <a:t>tablet</a:t>
            </a:r>
            <a:r>
              <a:rPr lang="en-US" altLang="en-US" sz="1600" dirty="0">
                <a:solidFill>
                  <a:srgbClr val="000099"/>
                </a:solidFill>
              </a:rPr>
              <a:t>, laptop, phone, Windows, </a:t>
            </a:r>
            <a:r>
              <a:rPr lang="en-US" altLang="en-US" sz="1600" dirty="0" smtClean="0">
                <a:solidFill>
                  <a:srgbClr val="000099"/>
                </a:solidFill>
              </a:rPr>
              <a:t>IOS</a:t>
            </a:r>
            <a:r>
              <a:rPr lang="en-US" altLang="en-US" sz="1600" dirty="0" smtClean="0">
                <a:solidFill>
                  <a:srgbClr val="000099"/>
                </a:solidFill>
              </a:rPr>
              <a:t>, Android</a:t>
            </a:r>
            <a:endParaRPr lang="en-US" altLang="en-US" sz="1600" dirty="0">
              <a:solidFill>
                <a:srgbClr val="000099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Small subset of WEPP functions available in interface</a:t>
            </a:r>
            <a:endParaRPr lang="en-US" altLang="en-US" sz="1600" dirty="0">
              <a:solidFill>
                <a:srgbClr val="000099"/>
              </a:solidFill>
            </a:endParaRPr>
          </a:p>
          <a:p>
            <a:pPr lvl="4">
              <a:spcBef>
                <a:spcPct val="0"/>
              </a:spcBef>
            </a:pPr>
            <a:endParaRPr lang="en-US" altLang="en-US" sz="1600" dirty="0">
              <a:solidFill>
                <a:srgbClr val="000099"/>
              </a:solidFill>
            </a:endParaRPr>
          </a:p>
        </p:txBody>
      </p:sp>
      <p:sp>
        <p:nvSpPr>
          <p:cNvPr id="12294" name="Line 3">
            <a:extLst>
              <a:ext uri="{FF2B5EF4-FFF2-40B4-BE49-F238E27FC236}">
                <a16:creationId xmlns:a16="http://schemas.microsoft.com/office/drawing/2014/main" id="{7FE272F1-AA02-4174-9D44-960AE5BBA50F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A31F8BD3-06D3-437A-BAC0-4882C6BCB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858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Web Browser Interface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5">
            <a:extLst>
              <a:ext uri="{FF2B5EF4-FFF2-40B4-BE49-F238E27FC236}">
                <a16:creationId xmlns:a16="http://schemas.microsoft.com/office/drawing/2014/main" id="{8904B6B7-71C5-4053-A3CF-B83E8EE5F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063" y="6096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WEPP NRCS Browser Application</a:t>
            </a:r>
          </a:p>
        </p:txBody>
      </p:sp>
      <p:sp>
        <p:nvSpPr>
          <p:cNvPr id="14341" name="Line 3">
            <a:extLst>
              <a:ext uri="{FF2B5EF4-FFF2-40B4-BE49-F238E27FC236}">
                <a16:creationId xmlns:a16="http://schemas.microsoft.com/office/drawing/2014/main" id="{5072471C-7E65-4189-B1E7-D45EED7B25F7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3" name="Picture 1">
            <a:extLst>
              <a:ext uri="{FF2B5EF4-FFF2-40B4-BE49-F238E27FC236}">
                <a16:creationId xmlns:a16="http://schemas.microsoft.com/office/drawing/2014/main" id="{50D32440-DF0D-4A02-9A3D-886322FFC6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3800"/>
            <a:ext cx="4479925" cy="419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D8D9D35-E1F1-4919-87F8-267B57A3A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928" y="3254583"/>
            <a:ext cx="6174479" cy="293604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5">
            <a:extLst>
              <a:ext uri="{FF2B5EF4-FFF2-40B4-BE49-F238E27FC236}">
                <a16:creationId xmlns:a16="http://schemas.microsoft.com/office/drawing/2014/main" id="{E972D81B-5E04-4657-847E-22406354A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500" y="609600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WEPS Java </a:t>
            </a:r>
            <a:r>
              <a:rPr lang="en-US" altLang="en-US" dirty="0" err="1"/>
              <a:t>WebStart</a:t>
            </a:r>
            <a:r>
              <a:rPr lang="en-US" altLang="en-US" dirty="0"/>
              <a:t> Application</a:t>
            </a:r>
          </a:p>
        </p:txBody>
      </p:sp>
      <p:sp>
        <p:nvSpPr>
          <p:cNvPr id="16388" name="Text Box 12">
            <a:extLst>
              <a:ext uri="{FF2B5EF4-FFF2-40B4-BE49-F238E27FC236}">
                <a16:creationId xmlns:a16="http://schemas.microsoft.com/office/drawing/2014/main" id="{4E22D8A7-602F-458E-A4C0-93C271A54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631757"/>
            <a:ext cx="8763000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99"/>
                </a:solidFill>
              </a:rPr>
              <a:t>Java </a:t>
            </a:r>
            <a:r>
              <a:rPr lang="en-US" altLang="en-US" dirty="0" err="1">
                <a:solidFill>
                  <a:srgbClr val="000099"/>
                </a:solidFill>
              </a:rPr>
              <a:t>WebStart</a:t>
            </a:r>
            <a:r>
              <a:rPr lang="en-US" altLang="en-US" dirty="0">
                <a:solidFill>
                  <a:srgbClr val="000099"/>
                </a:solidFill>
              </a:rPr>
              <a:t> Application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Replaces conventional “MSI” installations</a:t>
            </a:r>
          </a:p>
          <a:p>
            <a:pPr lvl="4">
              <a:spcBef>
                <a:spcPct val="0"/>
              </a:spcBef>
            </a:pPr>
            <a:r>
              <a:rPr lang="en-US" altLang="en-US" sz="1600" dirty="0">
                <a:solidFill>
                  <a:srgbClr val="000099"/>
                </a:solidFill>
              </a:rPr>
              <a:t>done from a web link (URL)</a:t>
            </a:r>
          </a:p>
          <a:p>
            <a:pPr lvl="2"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Application </a:t>
            </a:r>
            <a:r>
              <a:rPr lang="en-US" altLang="en-US" sz="2000" dirty="0" smtClean="0">
                <a:solidFill>
                  <a:srgbClr val="000099"/>
                </a:solidFill>
              </a:rPr>
              <a:t>interface still </a:t>
            </a:r>
            <a:r>
              <a:rPr lang="en-US" altLang="en-US" sz="2000" dirty="0">
                <a:solidFill>
                  <a:srgbClr val="000099"/>
                </a:solidFill>
              </a:rPr>
              <a:t>runs locally on the computer</a:t>
            </a:r>
          </a:p>
          <a:p>
            <a:pPr lvl="4">
              <a:spcBef>
                <a:spcPct val="0"/>
              </a:spcBef>
            </a:pPr>
            <a:r>
              <a:rPr lang="en-US" altLang="en-US" sz="1600" dirty="0">
                <a:solidFill>
                  <a:srgbClr val="000099"/>
                </a:solidFill>
              </a:rPr>
              <a:t>application can still be run without internet access (offline)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Provides automated updating features</a:t>
            </a:r>
          </a:p>
          <a:p>
            <a:pPr lvl="2"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Reduces management of installation/updating applications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Provides additional security</a:t>
            </a:r>
          </a:p>
          <a:p>
            <a:pPr lvl="2"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Requires code to be signed with certificate to install/run</a:t>
            </a:r>
          </a:p>
          <a:p>
            <a:pPr lvl="4">
              <a:spcBef>
                <a:spcPct val="0"/>
              </a:spcBef>
            </a:pPr>
            <a:endParaRPr lang="en-US" altLang="en-US" dirty="0">
              <a:solidFill>
                <a:srgbClr val="000099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Can provide remote access to data</a:t>
            </a:r>
          </a:p>
          <a:p>
            <a:pPr lvl="1">
              <a:spcBef>
                <a:spcPct val="0"/>
              </a:spcBef>
            </a:pPr>
            <a:r>
              <a:rPr lang="en-US" altLang="en-US" sz="2400" dirty="0">
                <a:solidFill>
                  <a:srgbClr val="000099"/>
                </a:solidFill>
              </a:rPr>
              <a:t>Can provide remote (server) execution of executables</a:t>
            </a:r>
            <a:endParaRPr lang="en-US" altLang="en-US" sz="1600" dirty="0">
              <a:solidFill>
                <a:srgbClr val="000099"/>
              </a:solidFill>
            </a:endParaRPr>
          </a:p>
          <a:p>
            <a:pPr lvl="4">
              <a:spcBef>
                <a:spcPct val="0"/>
              </a:spcBef>
            </a:pPr>
            <a:r>
              <a:rPr lang="en-US" altLang="en-US" sz="1600" dirty="0">
                <a:solidFill>
                  <a:srgbClr val="000099"/>
                </a:solidFill>
              </a:rPr>
              <a:t>requires internet access for both options though</a:t>
            </a:r>
          </a:p>
        </p:txBody>
      </p:sp>
      <p:sp>
        <p:nvSpPr>
          <p:cNvPr id="16390" name="Line 3">
            <a:extLst>
              <a:ext uri="{FF2B5EF4-FFF2-40B4-BE49-F238E27FC236}">
                <a16:creationId xmlns:a16="http://schemas.microsoft.com/office/drawing/2014/main" id="{71531DE5-965A-41C5-8380-0D8891F6C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5">
            <a:extLst>
              <a:ext uri="{FF2B5EF4-FFF2-40B4-BE49-F238E27FC236}">
                <a16:creationId xmlns:a16="http://schemas.microsoft.com/office/drawing/2014/main" id="{A4C15EF8-03A2-4C56-AABE-354E8576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" y="520701"/>
            <a:ext cx="739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Java </a:t>
            </a:r>
            <a:r>
              <a:rPr lang="en-US" altLang="en-US" dirty="0" err="1"/>
              <a:t>WebStart</a:t>
            </a:r>
            <a:r>
              <a:rPr lang="en-US" altLang="en-US" dirty="0"/>
              <a:t> WEPS</a:t>
            </a:r>
          </a:p>
        </p:txBody>
      </p:sp>
      <p:sp>
        <p:nvSpPr>
          <p:cNvPr id="18436" name="Text Box 12">
            <a:extLst>
              <a:ext uri="{FF2B5EF4-FFF2-40B4-BE49-F238E27FC236}">
                <a16:creationId xmlns:a16="http://schemas.microsoft.com/office/drawing/2014/main" id="{AFE7D06D-5C4B-4774-8E46-3BE72004F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406525"/>
            <a:ext cx="8877300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00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Allows access to WEPS application via a web browser link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>
                <a:solidFill>
                  <a:srgbClr val="000099"/>
                </a:solidFill>
              </a:rPr>
              <a:t>Optional desktop icon and/or Start Menu </a:t>
            </a:r>
            <a:r>
              <a:rPr lang="en-US" altLang="en-US" sz="1800" dirty="0" smtClean="0">
                <a:solidFill>
                  <a:srgbClr val="000099"/>
                </a:solidFill>
              </a:rPr>
              <a:t>links</a:t>
            </a:r>
          </a:p>
          <a:p>
            <a:pPr lvl="2">
              <a:spcBef>
                <a:spcPct val="0"/>
              </a:spcBef>
            </a:pPr>
            <a:r>
              <a:rPr lang="en-US" altLang="en-US" sz="1400" dirty="0" smtClean="0">
                <a:solidFill>
                  <a:srgbClr val="000099"/>
                </a:solidFill>
              </a:rPr>
              <a:t>Currently blocked by NRCS IT though</a:t>
            </a:r>
            <a:endParaRPr lang="en-US" altLang="en-US" sz="1400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Provides remote and/or local access to data</a:t>
            </a: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Provides local and/or remote (server) execution of WEPS runs</a:t>
            </a: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Retains all current </a:t>
            </a:r>
            <a:r>
              <a:rPr lang="en-US" altLang="en-US" sz="2000" dirty="0" smtClean="0">
                <a:solidFill>
                  <a:srgbClr val="000099"/>
                </a:solidFill>
              </a:rPr>
              <a:t>(full) WEPS </a:t>
            </a:r>
            <a:r>
              <a:rPr lang="en-US" altLang="en-US" sz="2000" dirty="0">
                <a:solidFill>
                  <a:srgbClr val="000099"/>
                </a:solidFill>
              </a:rPr>
              <a:t>interface </a:t>
            </a:r>
            <a:r>
              <a:rPr lang="en-US" altLang="en-US" sz="2000" dirty="0" smtClean="0">
                <a:solidFill>
                  <a:srgbClr val="000099"/>
                </a:solidFill>
              </a:rPr>
              <a:t>functionality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 smtClean="0">
                <a:solidFill>
                  <a:srgbClr val="000099"/>
                </a:solidFill>
              </a:rPr>
              <a:t>Can be configured for level/type of user and/or Agency (NRCS) mandated restrictions</a:t>
            </a:r>
            <a:endParaRPr lang="en-US" altLang="en-US" sz="1600" dirty="0">
              <a:solidFill>
                <a:srgbClr val="000099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Provides automated updates to WEPS users</a:t>
            </a: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rgbClr val="000099"/>
                </a:solidFill>
              </a:rPr>
              <a:t>Can still be run locally (offline) if no remote (data) access required</a:t>
            </a:r>
          </a:p>
        </p:txBody>
      </p:sp>
      <p:sp>
        <p:nvSpPr>
          <p:cNvPr id="18438" name="Line 3">
            <a:extLst>
              <a:ext uri="{FF2B5EF4-FFF2-40B4-BE49-F238E27FC236}">
                <a16:creationId xmlns:a16="http://schemas.microsoft.com/office/drawing/2014/main" id="{6E2C67AB-92DF-4729-8690-0130A6F4575D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553200"/>
            <a:ext cx="7086600" cy="0"/>
          </a:xfrm>
          <a:prstGeom prst="line">
            <a:avLst/>
          </a:prstGeom>
          <a:noFill/>
          <a:ln w="57150">
            <a:solidFill>
              <a:srgbClr val="E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440" name="Picture 1">
            <a:extLst>
              <a:ext uri="{FF2B5EF4-FFF2-40B4-BE49-F238E27FC236}">
                <a16:creationId xmlns:a16="http://schemas.microsoft.com/office/drawing/2014/main" id="{1860CB62-E66D-4200-B7E6-B393024D60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386878"/>
            <a:ext cx="41148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2">
            <a:extLst>
              <a:ext uri="{FF2B5EF4-FFF2-40B4-BE49-F238E27FC236}">
                <a16:creationId xmlns:a16="http://schemas.microsoft.com/office/drawing/2014/main" id="{DC8657F4-F5A0-4A44-A8CF-E58CBE79864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39240"/>
            <a:ext cx="2601912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200" b="1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200" b="1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39045</TotalTime>
  <Words>1713</Words>
  <Application>Microsoft Office PowerPoint</Application>
  <PresentationFormat>On-screen Show (4:3)</PresentationFormat>
  <Paragraphs>406</Paragraphs>
  <Slides>29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Wind Erosion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USDA</dc:creator>
  <cp:lastModifiedBy>Wagner, Larry</cp:lastModifiedBy>
  <cp:revision>267</cp:revision>
  <dcterms:created xsi:type="dcterms:W3CDTF">2002-09-17T18:34:34Z</dcterms:created>
  <dcterms:modified xsi:type="dcterms:W3CDTF">2019-03-06T22:06:18Z</dcterms:modified>
</cp:coreProperties>
</file>