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9" r:id="rId3"/>
    <p:sldId id="282" r:id="rId4"/>
    <p:sldId id="260" r:id="rId5"/>
    <p:sldId id="261" r:id="rId6"/>
    <p:sldId id="264" r:id="rId7"/>
    <p:sldId id="278" r:id="rId8"/>
    <p:sldId id="263" r:id="rId9"/>
    <p:sldId id="257" r:id="rId10"/>
    <p:sldId id="272" r:id="rId11"/>
    <p:sldId id="273" r:id="rId12"/>
    <p:sldId id="274" r:id="rId13"/>
    <p:sldId id="275" r:id="rId14"/>
    <p:sldId id="276" r:id="rId15"/>
    <p:sldId id="277" r:id="rId16"/>
    <p:sldId id="283" r:id="rId17"/>
    <p:sldId id="258" r:id="rId18"/>
    <p:sldId id="267" r:id="rId19"/>
    <p:sldId id="281" r:id="rId20"/>
    <p:sldId id="266" r:id="rId21"/>
    <p:sldId id="26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FFCC99"/>
    <a:srgbClr val="FFFF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00" autoAdjust="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B3E7BB-D4C4-4D17-9BF5-964115C446FD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90F187-019F-4FF4-BAA4-05A31F5E8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0F187-019F-4FF4-BAA4-05A31F5E850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F15A127-8411-4DC9-A386-AB8CB418DCE1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4714DBD-D3AF-4201-9D29-2B9B54EE6B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15A127-8411-4DC9-A386-AB8CB418DCE1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714DBD-D3AF-4201-9D29-2B9B54EE6B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15A127-8411-4DC9-A386-AB8CB418DCE1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714DBD-D3AF-4201-9D29-2B9B54EE6B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15A127-8411-4DC9-A386-AB8CB418DCE1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714DBD-D3AF-4201-9D29-2B9B54EE6B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15A127-8411-4DC9-A386-AB8CB418DCE1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714DBD-D3AF-4201-9D29-2B9B54EE6B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15A127-8411-4DC9-A386-AB8CB418DCE1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714DBD-D3AF-4201-9D29-2B9B54EE6B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15A127-8411-4DC9-A386-AB8CB418DCE1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714DBD-D3AF-4201-9D29-2B9B54EE6B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15A127-8411-4DC9-A386-AB8CB418DCE1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714DBD-D3AF-4201-9D29-2B9B54EE6B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15A127-8411-4DC9-A386-AB8CB418DCE1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714DBD-D3AF-4201-9D29-2B9B54EE6B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F15A127-8411-4DC9-A386-AB8CB418DCE1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714DBD-D3AF-4201-9D29-2B9B54EE6B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F15A127-8411-4DC9-A386-AB8CB418DCE1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4714DBD-D3AF-4201-9D29-2B9B54EE6B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F15A127-8411-4DC9-A386-AB8CB418DCE1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4714DBD-D3AF-4201-9D29-2B9B54EE6B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oms.javaforge.org/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A Conservation Ontology and Knowledge Base to Support Delivery of Technical Assistance to Agricultural Producers in the United States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772400" cy="1493793"/>
          </a:xfrm>
        </p:spPr>
        <p:txBody>
          <a:bodyPr>
            <a:normAutofit fontScale="92500" lnSpcReduction="20000"/>
          </a:bodyPr>
          <a:lstStyle/>
          <a:p>
            <a:endParaRPr lang="en-US" sz="2000" dirty="0" smtClean="0"/>
          </a:p>
          <a:p>
            <a:r>
              <a:rPr lang="en-US" sz="1900" dirty="0" smtClean="0"/>
              <a:t>J. </a:t>
            </a:r>
            <a:r>
              <a:rPr lang="en-US" sz="1900" dirty="0" err="1" smtClean="0"/>
              <a:t>Carlson</a:t>
            </a:r>
            <a:r>
              <a:rPr lang="en-US" sz="1900" baseline="30000" dirty="0" err="1" smtClean="0"/>
              <a:t>a</a:t>
            </a:r>
            <a:r>
              <a:rPr lang="en-US" sz="1900" dirty="0" smtClean="0"/>
              <a:t>, D. </a:t>
            </a:r>
            <a:r>
              <a:rPr lang="en-US" sz="1900" dirty="0" err="1" smtClean="0"/>
              <a:t>Butler</a:t>
            </a:r>
            <a:r>
              <a:rPr lang="en-US" sz="1900" baseline="30000" dirty="0" err="1" smtClean="0"/>
              <a:t>b</a:t>
            </a:r>
            <a:r>
              <a:rPr lang="en-US" sz="1900" dirty="0" smtClean="0"/>
              <a:t>, O. </a:t>
            </a:r>
            <a:r>
              <a:rPr lang="en-US" sz="1900" dirty="0" err="1" smtClean="0"/>
              <a:t>David</a:t>
            </a:r>
            <a:r>
              <a:rPr lang="en-US" sz="1900" baseline="30000" dirty="0" err="1" smtClean="0"/>
              <a:t>a</a:t>
            </a:r>
            <a:r>
              <a:rPr lang="en-US" sz="1900" dirty="0" smtClean="0"/>
              <a:t>, K. </a:t>
            </a:r>
            <a:r>
              <a:rPr lang="en-US" sz="1900" dirty="0" err="1" smtClean="0"/>
              <a:t>Rojas</a:t>
            </a:r>
            <a:r>
              <a:rPr lang="en-US" sz="1900" baseline="30000" dirty="0" err="1" smtClean="0"/>
              <a:t>b</a:t>
            </a:r>
            <a:r>
              <a:rPr lang="en-US" sz="1900" dirty="0" smtClean="0"/>
              <a:t>, J. Ascough </a:t>
            </a:r>
            <a:r>
              <a:rPr lang="en-US" sz="1900" dirty="0" err="1" smtClean="0"/>
              <a:t>II</a:t>
            </a:r>
            <a:r>
              <a:rPr lang="en-US" sz="1900" baseline="30000" dirty="0" err="1" smtClean="0"/>
              <a:t>c</a:t>
            </a:r>
            <a:r>
              <a:rPr lang="en-US" sz="1900" dirty="0" smtClean="0"/>
              <a:t>, </a:t>
            </a:r>
          </a:p>
          <a:p>
            <a:pPr>
              <a:spcAft>
                <a:spcPts val="600"/>
              </a:spcAft>
            </a:pPr>
            <a:r>
              <a:rPr lang="en-US" sz="1900" dirty="0" smtClean="0"/>
              <a:t>G. </a:t>
            </a:r>
            <a:r>
              <a:rPr lang="en-US" sz="1900" dirty="0" err="1" smtClean="0"/>
              <a:t>Leavesley</a:t>
            </a:r>
            <a:r>
              <a:rPr lang="en-US" sz="1900" baseline="30000" dirty="0" err="1" smtClean="0"/>
              <a:t>a</a:t>
            </a:r>
            <a:r>
              <a:rPr lang="en-US" sz="1900" dirty="0" smtClean="0"/>
              <a:t>, W. </a:t>
            </a:r>
            <a:r>
              <a:rPr lang="en-US" sz="1900" dirty="0" err="1" smtClean="0"/>
              <a:t>Oaks</a:t>
            </a:r>
            <a:r>
              <a:rPr lang="en-US" sz="1900" baseline="30000" dirty="0" err="1" smtClean="0"/>
              <a:t>b</a:t>
            </a:r>
            <a:r>
              <a:rPr lang="en-US" sz="1900" dirty="0" smtClean="0"/>
              <a:t>, L. </a:t>
            </a:r>
            <a:r>
              <a:rPr lang="en-US" sz="1900" dirty="0" err="1" smtClean="0"/>
              <a:t>Price</a:t>
            </a:r>
            <a:r>
              <a:rPr lang="en-US" sz="1900" baseline="30000" dirty="0" err="1" smtClean="0"/>
              <a:t>b</a:t>
            </a:r>
            <a:r>
              <a:rPr lang="en-US" sz="1900" dirty="0" smtClean="0"/>
              <a:t>, and L. </a:t>
            </a:r>
            <a:r>
              <a:rPr lang="en-US" sz="1900" dirty="0" err="1" smtClean="0"/>
              <a:t>Ahuja</a:t>
            </a:r>
            <a:r>
              <a:rPr lang="en-US" sz="1900" baseline="30000" dirty="0" err="1" smtClean="0"/>
              <a:t>c</a:t>
            </a:r>
            <a:endParaRPr lang="en-US" sz="1900" baseline="30000" dirty="0" smtClean="0"/>
          </a:p>
          <a:p>
            <a:r>
              <a:rPr lang="en-US" sz="1700" baseline="30000" dirty="0" err="1" smtClean="0"/>
              <a:t>a</a:t>
            </a:r>
            <a:r>
              <a:rPr lang="en-US" sz="1700" dirty="0" err="1" smtClean="0"/>
              <a:t>Colorado</a:t>
            </a:r>
            <a:r>
              <a:rPr lang="en-US" sz="1700" dirty="0" smtClean="0"/>
              <a:t> State University, </a:t>
            </a:r>
            <a:r>
              <a:rPr lang="en-US" sz="1700" baseline="30000" dirty="0" err="1" smtClean="0"/>
              <a:t>b</a:t>
            </a:r>
            <a:r>
              <a:rPr lang="en-US" sz="1700" dirty="0" err="1" smtClean="0"/>
              <a:t>USDA</a:t>
            </a:r>
            <a:r>
              <a:rPr lang="en-US" sz="1700" dirty="0" smtClean="0"/>
              <a:t>-NRCS, </a:t>
            </a:r>
            <a:r>
              <a:rPr lang="en-US" sz="1700" baseline="30000" dirty="0" err="1" smtClean="0"/>
              <a:t>c</a:t>
            </a:r>
            <a:r>
              <a:rPr lang="en-US" sz="1700" dirty="0" err="1" smtClean="0"/>
              <a:t>USDA</a:t>
            </a:r>
            <a:r>
              <a:rPr lang="en-US" sz="1700" dirty="0" smtClean="0"/>
              <a:t>-ARS</a:t>
            </a:r>
          </a:p>
          <a:p>
            <a:r>
              <a:rPr lang="en-US" sz="1700" dirty="0" smtClean="0"/>
              <a:t>Fort Collins, Colorado and Raleigh, North Carolina, USA</a:t>
            </a:r>
            <a:endParaRPr lang="en-US" sz="1700" dirty="0"/>
          </a:p>
        </p:txBody>
      </p:sp>
      <p:grpSp>
        <p:nvGrpSpPr>
          <p:cNvPr id="5" name="Group 492"/>
          <p:cNvGrpSpPr>
            <a:grpSpLocks/>
          </p:cNvGrpSpPr>
          <p:nvPr/>
        </p:nvGrpSpPr>
        <p:grpSpPr bwMode="auto">
          <a:xfrm>
            <a:off x="381000" y="6096000"/>
            <a:ext cx="1752600" cy="609600"/>
            <a:chOff x="1152" y="1248"/>
            <a:chExt cx="3194" cy="1358"/>
          </a:xfrm>
        </p:grpSpPr>
        <p:sp>
          <p:nvSpPr>
            <p:cNvPr id="6" name="Freeform 493"/>
            <p:cNvSpPr>
              <a:spLocks noEditPoints="1"/>
            </p:cNvSpPr>
            <p:nvPr/>
          </p:nvSpPr>
          <p:spPr bwMode="auto">
            <a:xfrm>
              <a:off x="2926" y="1750"/>
              <a:ext cx="676" cy="546"/>
            </a:xfrm>
            <a:custGeom>
              <a:avLst/>
              <a:gdLst>
                <a:gd name="T0" fmla="*/ 642 w 676"/>
                <a:gd name="T1" fmla="*/ 434 h 546"/>
                <a:gd name="T2" fmla="*/ 580 w 676"/>
                <a:gd name="T3" fmla="*/ 482 h 546"/>
                <a:gd name="T4" fmla="*/ 524 w 676"/>
                <a:gd name="T5" fmla="*/ 492 h 546"/>
                <a:gd name="T6" fmla="*/ 480 w 676"/>
                <a:gd name="T7" fmla="*/ 488 h 546"/>
                <a:gd name="T8" fmla="*/ 460 w 676"/>
                <a:gd name="T9" fmla="*/ 478 h 546"/>
                <a:gd name="T10" fmla="*/ 416 w 676"/>
                <a:gd name="T11" fmla="*/ 438 h 546"/>
                <a:gd name="T12" fmla="*/ 388 w 676"/>
                <a:gd name="T13" fmla="*/ 376 h 546"/>
                <a:gd name="T14" fmla="*/ 460 w 676"/>
                <a:gd name="T15" fmla="*/ 330 h 546"/>
                <a:gd name="T16" fmla="*/ 654 w 676"/>
                <a:gd name="T17" fmla="*/ 294 h 546"/>
                <a:gd name="T18" fmla="*/ 638 w 676"/>
                <a:gd name="T19" fmla="*/ 248 h 546"/>
                <a:gd name="T20" fmla="*/ 612 w 676"/>
                <a:gd name="T21" fmla="*/ 210 h 546"/>
                <a:gd name="T22" fmla="*/ 572 w 676"/>
                <a:gd name="T23" fmla="*/ 182 h 546"/>
                <a:gd name="T24" fmla="*/ 522 w 676"/>
                <a:gd name="T25" fmla="*/ 166 h 546"/>
                <a:gd name="T26" fmla="*/ 480 w 676"/>
                <a:gd name="T27" fmla="*/ 164 h 546"/>
                <a:gd name="T28" fmla="*/ 460 w 676"/>
                <a:gd name="T29" fmla="*/ 166 h 546"/>
                <a:gd name="T30" fmla="*/ 396 w 676"/>
                <a:gd name="T31" fmla="*/ 178 h 546"/>
                <a:gd name="T32" fmla="*/ 342 w 676"/>
                <a:gd name="T33" fmla="*/ 200 h 546"/>
                <a:gd name="T34" fmla="*/ 298 w 676"/>
                <a:gd name="T35" fmla="*/ 236 h 546"/>
                <a:gd name="T36" fmla="*/ 268 w 676"/>
                <a:gd name="T37" fmla="*/ 284 h 546"/>
                <a:gd name="T38" fmla="*/ 256 w 676"/>
                <a:gd name="T39" fmla="*/ 344 h 546"/>
                <a:gd name="T40" fmla="*/ 258 w 676"/>
                <a:gd name="T41" fmla="*/ 392 h 546"/>
                <a:gd name="T42" fmla="*/ 282 w 676"/>
                <a:gd name="T43" fmla="*/ 456 h 546"/>
                <a:gd name="T44" fmla="*/ 248 w 676"/>
                <a:gd name="T45" fmla="*/ 478 h 546"/>
                <a:gd name="T46" fmla="*/ 222 w 676"/>
                <a:gd name="T47" fmla="*/ 480 h 546"/>
                <a:gd name="T48" fmla="*/ 202 w 676"/>
                <a:gd name="T49" fmla="*/ 470 h 546"/>
                <a:gd name="T50" fmla="*/ 186 w 676"/>
                <a:gd name="T51" fmla="*/ 448 h 546"/>
                <a:gd name="T52" fmla="*/ 182 w 676"/>
                <a:gd name="T53" fmla="*/ 412 h 546"/>
                <a:gd name="T54" fmla="*/ 296 w 676"/>
                <a:gd name="T55" fmla="*/ 170 h 546"/>
                <a:gd name="T56" fmla="*/ 166 w 676"/>
                <a:gd name="T57" fmla="*/ 0 h 546"/>
                <a:gd name="T58" fmla="*/ 156 w 676"/>
                <a:gd name="T59" fmla="*/ 36 h 546"/>
                <a:gd name="T60" fmla="*/ 136 w 676"/>
                <a:gd name="T61" fmla="*/ 84 h 546"/>
                <a:gd name="T62" fmla="*/ 106 w 676"/>
                <a:gd name="T63" fmla="*/ 120 h 546"/>
                <a:gd name="T64" fmla="*/ 32 w 676"/>
                <a:gd name="T65" fmla="*/ 170 h 546"/>
                <a:gd name="T66" fmla="*/ 52 w 676"/>
                <a:gd name="T67" fmla="*/ 206 h 546"/>
                <a:gd name="T68" fmla="*/ 54 w 676"/>
                <a:gd name="T69" fmla="*/ 448 h 546"/>
                <a:gd name="T70" fmla="*/ 74 w 676"/>
                <a:gd name="T71" fmla="*/ 496 h 546"/>
                <a:gd name="T72" fmla="*/ 112 w 676"/>
                <a:gd name="T73" fmla="*/ 528 h 546"/>
                <a:gd name="T74" fmla="*/ 152 w 676"/>
                <a:gd name="T75" fmla="*/ 542 h 546"/>
                <a:gd name="T76" fmla="*/ 224 w 676"/>
                <a:gd name="T77" fmla="*/ 536 h 546"/>
                <a:gd name="T78" fmla="*/ 282 w 676"/>
                <a:gd name="T79" fmla="*/ 496 h 546"/>
                <a:gd name="T80" fmla="*/ 314 w 676"/>
                <a:gd name="T81" fmla="*/ 492 h 546"/>
                <a:gd name="T82" fmla="*/ 374 w 676"/>
                <a:gd name="T83" fmla="*/ 528 h 546"/>
                <a:gd name="T84" fmla="*/ 440 w 676"/>
                <a:gd name="T85" fmla="*/ 544 h 546"/>
                <a:gd name="T86" fmla="*/ 474 w 676"/>
                <a:gd name="T87" fmla="*/ 546 h 546"/>
                <a:gd name="T88" fmla="*/ 516 w 676"/>
                <a:gd name="T89" fmla="*/ 544 h 546"/>
                <a:gd name="T90" fmla="*/ 570 w 676"/>
                <a:gd name="T91" fmla="*/ 530 h 546"/>
                <a:gd name="T92" fmla="*/ 612 w 676"/>
                <a:gd name="T93" fmla="*/ 508 h 546"/>
                <a:gd name="T94" fmla="*/ 652 w 676"/>
                <a:gd name="T95" fmla="*/ 466 h 546"/>
                <a:gd name="T96" fmla="*/ 664 w 676"/>
                <a:gd name="T97" fmla="*/ 406 h 546"/>
                <a:gd name="T98" fmla="*/ 466 w 676"/>
                <a:gd name="T99" fmla="*/ 198 h 546"/>
                <a:gd name="T100" fmla="*/ 492 w 676"/>
                <a:gd name="T101" fmla="*/ 206 h 546"/>
                <a:gd name="T102" fmla="*/ 522 w 676"/>
                <a:gd name="T103" fmla="*/ 240 h 546"/>
                <a:gd name="T104" fmla="*/ 532 w 676"/>
                <a:gd name="T105" fmla="*/ 292 h 546"/>
                <a:gd name="T106" fmla="*/ 388 w 676"/>
                <a:gd name="T107" fmla="*/ 292 h 546"/>
                <a:gd name="T108" fmla="*/ 404 w 676"/>
                <a:gd name="T109" fmla="*/ 240 h 546"/>
                <a:gd name="T110" fmla="*/ 434 w 676"/>
                <a:gd name="T111" fmla="*/ 206 h 546"/>
                <a:gd name="T112" fmla="*/ 460 w 676"/>
                <a:gd name="T113" fmla="*/ 198 h 54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76"/>
                <a:gd name="T172" fmla="*/ 0 h 546"/>
                <a:gd name="T173" fmla="*/ 676 w 676"/>
                <a:gd name="T174" fmla="*/ 546 h 54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76" h="546">
                  <a:moveTo>
                    <a:pt x="664" y="406"/>
                  </a:moveTo>
                  <a:lnTo>
                    <a:pt x="664" y="406"/>
                  </a:lnTo>
                  <a:lnTo>
                    <a:pt x="642" y="434"/>
                  </a:lnTo>
                  <a:lnTo>
                    <a:pt x="620" y="456"/>
                  </a:lnTo>
                  <a:lnTo>
                    <a:pt x="600" y="472"/>
                  </a:lnTo>
                  <a:lnTo>
                    <a:pt x="580" y="482"/>
                  </a:lnTo>
                  <a:lnTo>
                    <a:pt x="562" y="488"/>
                  </a:lnTo>
                  <a:lnTo>
                    <a:pt x="542" y="492"/>
                  </a:lnTo>
                  <a:lnTo>
                    <a:pt x="524" y="492"/>
                  </a:lnTo>
                  <a:lnTo>
                    <a:pt x="504" y="492"/>
                  </a:lnTo>
                  <a:lnTo>
                    <a:pt x="480" y="488"/>
                  </a:lnTo>
                  <a:lnTo>
                    <a:pt x="470" y="484"/>
                  </a:lnTo>
                  <a:lnTo>
                    <a:pt x="460" y="478"/>
                  </a:lnTo>
                  <a:lnTo>
                    <a:pt x="444" y="468"/>
                  </a:lnTo>
                  <a:lnTo>
                    <a:pt x="430" y="454"/>
                  </a:lnTo>
                  <a:lnTo>
                    <a:pt x="416" y="438"/>
                  </a:lnTo>
                  <a:lnTo>
                    <a:pt x="404" y="418"/>
                  </a:lnTo>
                  <a:lnTo>
                    <a:pt x="396" y="398"/>
                  </a:lnTo>
                  <a:lnTo>
                    <a:pt x="388" y="376"/>
                  </a:lnTo>
                  <a:lnTo>
                    <a:pt x="384" y="354"/>
                  </a:lnTo>
                  <a:lnTo>
                    <a:pt x="384" y="330"/>
                  </a:lnTo>
                  <a:lnTo>
                    <a:pt x="460" y="330"/>
                  </a:lnTo>
                  <a:lnTo>
                    <a:pt x="660" y="330"/>
                  </a:lnTo>
                  <a:lnTo>
                    <a:pt x="654" y="294"/>
                  </a:lnTo>
                  <a:lnTo>
                    <a:pt x="650" y="278"/>
                  </a:lnTo>
                  <a:lnTo>
                    <a:pt x="644" y="264"/>
                  </a:lnTo>
                  <a:lnTo>
                    <a:pt x="638" y="248"/>
                  </a:lnTo>
                  <a:lnTo>
                    <a:pt x="630" y="234"/>
                  </a:lnTo>
                  <a:lnTo>
                    <a:pt x="622" y="222"/>
                  </a:lnTo>
                  <a:lnTo>
                    <a:pt x="612" y="210"/>
                  </a:lnTo>
                  <a:lnTo>
                    <a:pt x="600" y="200"/>
                  </a:lnTo>
                  <a:lnTo>
                    <a:pt x="586" y="190"/>
                  </a:lnTo>
                  <a:lnTo>
                    <a:pt x="572" y="182"/>
                  </a:lnTo>
                  <a:lnTo>
                    <a:pt x="556" y="176"/>
                  </a:lnTo>
                  <a:lnTo>
                    <a:pt x="540" y="170"/>
                  </a:lnTo>
                  <a:lnTo>
                    <a:pt x="522" y="166"/>
                  </a:lnTo>
                  <a:lnTo>
                    <a:pt x="502" y="164"/>
                  </a:lnTo>
                  <a:lnTo>
                    <a:pt x="480" y="164"/>
                  </a:lnTo>
                  <a:lnTo>
                    <a:pt x="470" y="164"/>
                  </a:lnTo>
                  <a:lnTo>
                    <a:pt x="460" y="166"/>
                  </a:lnTo>
                  <a:lnTo>
                    <a:pt x="438" y="168"/>
                  </a:lnTo>
                  <a:lnTo>
                    <a:pt x="416" y="172"/>
                  </a:lnTo>
                  <a:lnTo>
                    <a:pt x="396" y="178"/>
                  </a:lnTo>
                  <a:lnTo>
                    <a:pt x="376" y="184"/>
                  </a:lnTo>
                  <a:lnTo>
                    <a:pt x="358" y="192"/>
                  </a:lnTo>
                  <a:lnTo>
                    <a:pt x="342" y="200"/>
                  </a:lnTo>
                  <a:lnTo>
                    <a:pt x="326" y="212"/>
                  </a:lnTo>
                  <a:lnTo>
                    <a:pt x="310" y="224"/>
                  </a:lnTo>
                  <a:lnTo>
                    <a:pt x="298" y="236"/>
                  </a:lnTo>
                  <a:lnTo>
                    <a:pt x="286" y="252"/>
                  </a:lnTo>
                  <a:lnTo>
                    <a:pt x="276" y="268"/>
                  </a:lnTo>
                  <a:lnTo>
                    <a:pt x="268" y="284"/>
                  </a:lnTo>
                  <a:lnTo>
                    <a:pt x="262" y="304"/>
                  </a:lnTo>
                  <a:lnTo>
                    <a:pt x="258" y="324"/>
                  </a:lnTo>
                  <a:lnTo>
                    <a:pt x="256" y="344"/>
                  </a:lnTo>
                  <a:lnTo>
                    <a:pt x="254" y="368"/>
                  </a:lnTo>
                  <a:lnTo>
                    <a:pt x="258" y="392"/>
                  </a:lnTo>
                  <a:lnTo>
                    <a:pt x="262" y="416"/>
                  </a:lnTo>
                  <a:lnTo>
                    <a:pt x="272" y="438"/>
                  </a:lnTo>
                  <a:lnTo>
                    <a:pt x="282" y="456"/>
                  </a:lnTo>
                  <a:lnTo>
                    <a:pt x="264" y="470"/>
                  </a:lnTo>
                  <a:lnTo>
                    <a:pt x="248" y="478"/>
                  </a:lnTo>
                  <a:lnTo>
                    <a:pt x="238" y="480"/>
                  </a:lnTo>
                  <a:lnTo>
                    <a:pt x="230" y="480"/>
                  </a:lnTo>
                  <a:lnTo>
                    <a:pt x="222" y="480"/>
                  </a:lnTo>
                  <a:lnTo>
                    <a:pt x="214" y="478"/>
                  </a:lnTo>
                  <a:lnTo>
                    <a:pt x="208" y="474"/>
                  </a:lnTo>
                  <a:lnTo>
                    <a:pt x="202" y="470"/>
                  </a:lnTo>
                  <a:lnTo>
                    <a:pt x="196" y="464"/>
                  </a:lnTo>
                  <a:lnTo>
                    <a:pt x="190" y="456"/>
                  </a:lnTo>
                  <a:lnTo>
                    <a:pt x="186" y="448"/>
                  </a:lnTo>
                  <a:lnTo>
                    <a:pt x="184" y="438"/>
                  </a:lnTo>
                  <a:lnTo>
                    <a:pt x="182" y="426"/>
                  </a:lnTo>
                  <a:lnTo>
                    <a:pt x="182" y="412"/>
                  </a:lnTo>
                  <a:lnTo>
                    <a:pt x="180" y="206"/>
                  </a:lnTo>
                  <a:lnTo>
                    <a:pt x="296" y="206"/>
                  </a:lnTo>
                  <a:lnTo>
                    <a:pt x="296" y="170"/>
                  </a:lnTo>
                  <a:lnTo>
                    <a:pt x="180" y="170"/>
                  </a:lnTo>
                  <a:lnTo>
                    <a:pt x="180" y="6"/>
                  </a:lnTo>
                  <a:lnTo>
                    <a:pt x="166" y="0"/>
                  </a:lnTo>
                  <a:lnTo>
                    <a:pt x="162" y="18"/>
                  </a:lnTo>
                  <a:lnTo>
                    <a:pt x="156" y="36"/>
                  </a:lnTo>
                  <a:lnTo>
                    <a:pt x="150" y="54"/>
                  </a:lnTo>
                  <a:lnTo>
                    <a:pt x="144" y="68"/>
                  </a:lnTo>
                  <a:lnTo>
                    <a:pt x="136" y="84"/>
                  </a:lnTo>
                  <a:lnTo>
                    <a:pt x="126" y="96"/>
                  </a:lnTo>
                  <a:lnTo>
                    <a:pt x="118" y="110"/>
                  </a:lnTo>
                  <a:lnTo>
                    <a:pt x="106" y="120"/>
                  </a:lnTo>
                  <a:lnTo>
                    <a:pt x="84" y="140"/>
                  </a:lnTo>
                  <a:lnTo>
                    <a:pt x="58" y="156"/>
                  </a:lnTo>
                  <a:lnTo>
                    <a:pt x="32" y="170"/>
                  </a:lnTo>
                  <a:lnTo>
                    <a:pt x="2" y="178"/>
                  </a:lnTo>
                  <a:lnTo>
                    <a:pt x="0" y="206"/>
                  </a:lnTo>
                  <a:lnTo>
                    <a:pt x="52" y="206"/>
                  </a:lnTo>
                  <a:lnTo>
                    <a:pt x="52" y="426"/>
                  </a:lnTo>
                  <a:lnTo>
                    <a:pt x="54" y="448"/>
                  </a:lnTo>
                  <a:lnTo>
                    <a:pt x="58" y="466"/>
                  </a:lnTo>
                  <a:lnTo>
                    <a:pt x="66" y="482"/>
                  </a:lnTo>
                  <a:lnTo>
                    <a:pt x="74" y="496"/>
                  </a:lnTo>
                  <a:lnTo>
                    <a:pt x="86" y="508"/>
                  </a:lnTo>
                  <a:lnTo>
                    <a:pt x="98" y="518"/>
                  </a:lnTo>
                  <a:lnTo>
                    <a:pt x="112" y="528"/>
                  </a:lnTo>
                  <a:lnTo>
                    <a:pt x="126" y="534"/>
                  </a:lnTo>
                  <a:lnTo>
                    <a:pt x="152" y="542"/>
                  </a:lnTo>
                  <a:lnTo>
                    <a:pt x="176" y="544"/>
                  </a:lnTo>
                  <a:lnTo>
                    <a:pt x="200" y="542"/>
                  </a:lnTo>
                  <a:lnTo>
                    <a:pt x="224" y="536"/>
                  </a:lnTo>
                  <a:lnTo>
                    <a:pt x="244" y="526"/>
                  </a:lnTo>
                  <a:lnTo>
                    <a:pt x="264" y="514"/>
                  </a:lnTo>
                  <a:lnTo>
                    <a:pt x="282" y="496"/>
                  </a:lnTo>
                  <a:lnTo>
                    <a:pt x="298" y="476"/>
                  </a:lnTo>
                  <a:lnTo>
                    <a:pt x="314" y="492"/>
                  </a:lnTo>
                  <a:lnTo>
                    <a:pt x="334" y="506"/>
                  </a:lnTo>
                  <a:lnTo>
                    <a:pt x="354" y="518"/>
                  </a:lnTo>
                  <a:lnTo>
                    <a:pt x="374" y="528"/>
                  </a:lnTo>
                  <a:lnTo>
                    <a:pt x="396" y="534"/>
                  </a:lnTo>
                  <a:lnTo>
                    <a:pt x="418" y="540"/>
                  </a:lnTo>
                  <a:lnTo>
                    <a:pt x="440" y="544"/>
                  </a:lnTo>
                  <a:lnTo>
                    <a:pt x="460" y="546"/>
                  </a:lnTo>
                  <a:lnTo>
                    <a:pt x="474" y="546"/>
                  </a:lnTo>
                  <a:lnTo>
                    <a:pt x="496" y="546"/>
                  </a:lnTo>
                  <a:lnTo>
                    <a:pt x="516" y="544"/>
                  </a:lnTo>
                  <a:lnTo>
                    <a:pt x="534" y="540"/>
                  </a:lnTo>
                  <a:lnTo>
                    <a:pt x="552" y="536"/>
                  </a:lnTo>
                  <a:lnTo>
                    <a:pt x="570" y="530"/>
                  </a:lnTo>
                  <a:lnTo>
                    <a:pt x="584" y="524"/>
                  </a:lnTo>
                  <a:lnTo>
                    <a:pt x="598" y="516"/>
                  </a:lnTo>
                  <a:lnTo>
                    <a:pt x="612" y="508"/>
                  </a:lnTo>
                  <a:lnTo>
                    <a:pt x="624" y="498"/>
                  </a:lnTo>
                  <a:lnTo>
                    <a:pt x="634" y="488"/>
                  </a:lnTo>
                  <a:lnTo>
                    <a:pt x="652" y="466"/>
                  </a:lnTo>
                  <a:lnTo>
                    <a:pt x="666" y="444"/>
                  </a:lnTo>
                  <a:lnTo>
                    <a:pt x="676" y="418"/>
                  </a:lnTo>
                  <a:lnTo>
                    <a:pt x="664" y="406"/>
                  </a:lnTo>
                  <a:close/>
                  <a:moveTo>
                    <a:pt x="460" y="198"/>
                  </a:moveTo>
                  <a:lnTo>
                    <a:pt x="460" y="198"/>
                  </a:lnTo>
                  <a:lnTo>
                    <a:pt x="466" y="198"/>
                  </a:lnTo>
                  <a:lnTo>
                    <a:pt x="478" y="200"/>
                  </a:lnTo>
                  <a:lnTo>
                    <a:pt x="492" y="206"/>
                  </a:lnTo>
                  <a:lnTo>
                    <a:pt x="504" y="214"/>
                  </a:lnTo>
                  <a:lnTo>
                    <a:pt x="514" y="226"/>
                  </a:lnTo>
                  <a:lnTo>
                    <a:pt x="522" y="240"/>
                  </a:lnTo>
                  <a:lnTo>
                    <a:pt x="528" y="256"/>
                  </a:lnTo>
                  <a:lnTo>
                    <a:pt x="532" y="272"/>
                  </a:lnTo>
                  <a:lnTo>
                    <a:pt x="532" y="292"/>
                  </a:lnTo>
                  <a:lnTo>
                    <a:pt x="460" y="292"/>
                  </a:lnTo>
                  <a:lnTo>
                    <a:pt x="388" y="292"/>
                  </a:lnTo>
                  <a:lnTo>
                    <a:pt x="390" y="272"/>
                  </a:lnTo>
                  <a:lnTo>
                    <a:pt x="396" y="254"/>
                  </a:lnTo>
                  <a:lnTo>
                    <a:pt x="404" y="240"/>
                  </a:lnTo>
                  <a:lnTo>
                    <a:pt x="412" y="226"/>
                  </a:lnTo>
                  <a:lnTo>
                    <a:pt x="424" y="216"/>
                  </a:lnTo>
                  <a:lnTo>
                    <a:pt x="434" y="206"/>
                  </a:lnTo>
                  <a:lnTo>
                    <a:pt x="448" y="202"/>
                  </a:lnTo>
                  <a:lnTo>
                    <a:pt x="460" y="19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494"/>
            <p:cNvSpPr>
              <a:spLocks noEditPoints="1"/>
            </p:cNvSpPr>
            <p:nvPr/>
          </p:nvSpPr>
          <p:spPr bwMode="auto">
            <a:xfrm>
              <a:off x="1152" y="1254"/>
              <a:ext cx="958" cy="522"/>
            </a:xfrm>
            <a:custGeom>
              <a:avLst/>
              <a:gdLst>
                <a:gd name="T0" fmla="*/ 666 w 958"/>
                <a:gd name="T1" fmla="*/ 108 h 522"/>
                <a:gd name="T2" fmla="*/ 578 w 958"/>
                <a:gd name="T3" fmla="*/ 140 h 522"/>
                <a:gd name="T4" fmla="*/ 514 w 958"/>
                <a:gd name="T5" fmla="*/ 196 h 522"/>
                <a:gd name="T6" fmla="*/ 476 w 958"/>
                <a:gd name="T7" fmla="*/ 270 h 522"/>
                <a:gd name="T8" fmla="*/ 472 w 958"/>
                <a:gd name="T9" fmla="*/ 332 h 522"/>
                <a:gd name="T10" fmla="*/ 488 w 958"/>
                <a:gd name="T11" fmla="*/ 386 h 522"/>
                <a:gd name="T12" fmla="*/ 396 w 958"/>
                <a:gd name="T13" fmla="*/ 448 h 522"/>
                <a:gd name="T14" fmla="*/ 314 w 958"/>
                <a:gd name="T15" fmla="*/ 464 h 522"/>
                <a:gd name="T16" fmla="*/ 256 w 958"/>
                <a:gd name="T17" fmla="*/ 450 h 522"/>
                <a:gd name="T18" fmla="*/ 198 w 958"/>
                <a:gd name="T19" fmla="*/ 406 h 522"/>
                <a:gd name="T20" fmla="*/ 162 w 958"/>
                <a:gd name="T21" fmla="*/ 340 h 522"/>
                <a:gd name="T22" fmla="*/ 146 w 958"/>
                <a:gd name="T23" fmla="*/ 264 h 522"/>
                <a:gd name="T24" fmla="*/ 152 w 958"/>
                <a:gd name="T25" fmla="*/ 186 h 522"/>
                <a:gd name="T26" fmla="*/ 178 w 958"/>
                <a:gd name="T27" fmla="*/ 114 h 522"/>
                <a:gd name="T28" fmla="*/ 228 w 958"/>
                <a:gd name="T29" fmla="*/ 62 h 522"/>
                <a:gd name="T30" fmla="*/ 300 w 958"/>
                <a:gd name="T31" fmla="*/ 36 h 522"/>
                <a:gd name="T32" fmla="*/ 366 w 958"/>
                <a:gd name="T33" fmla="*/ 42 h 522"/>
                <a:gd name="T34" fmla="*/ 428 w 958"/>
                <a:gd name="T35" fmla="*/ 74 h 522"/>
                <a:gd name="T36" fmla="*/ 462 w 958"/>
                <a:gd name="T37" fmla="*/ 122 h 522"/>
                <a:gd name="T38" fmla="*/ 502 w 958"/>
                <a:gd name="T39" fmla="*/ 186 h 522"/>
                <a:gd name="T40" fmla="*/ 480 w 958"/>
                <a:gd name="T41" fmla="*/ 14 h 522"/>
                <a:gd name="T42" fmla="*/ 454 w 958"/>
                <a:gd name="T43" fmla="*/ 30 h 522"/>
                <a:gd name="T44" fmla="*/ 342 w 958"/>
                <a:gd name="T45" fmla="*/ 4 h 522"/>
                <a:gd name="T46" fmla="*/ 252 w 958"/>
                <a:gd name="T47" fmla="*/ 4 h 522"/>
                <a:gd name="T48" fmla="*/ 160 w 958"/>
                <a:gd name="T49" fmla="*/ 28 h 522"/>
                <a:gd name="T50" fmla="*/ 70 w 958"/>
                <a:gd name="T51" fmla="*/ 88 h 522"/>
                <a:gd name="T52" fmla="*/ 10 w 958"/>
                <a:gd name="T53" fmla="*/ 188 h 522"/>
                <a:gd name="T54" fmla="*/ 2 w 958"/>
                <a:gd name="T55" fmla="*/ 296 h 522"/>
                <a:gd name="T56" fmla="*/ 42 w 958"/>
                <a:gd name="T57" fmla="*/ 410 h 522"/>
                <a:gd name="T58" fmla="*/ 120 w 958"/>
                <a:gd name="T59" fmla="*/ 482 h 522"/>
                <a:gd name="T60" fmla="*/ 216 w 958"/>
                <a:gd name="T61" fmla="*/ 516 h 522"/>
                <a:gd name="T62" fmla="*/ 282 w 958"/>
                <a:gd name="T63" fmla="*/ 522 h 522"/>
                <a:gd name="T64" fmla="*/ 384 w 958"/>
                <a:gd name="T65" fmla="*/ 500 h 522"/>
                <a:gd name="T66" fmla="*/ 484 w 958"/>
                <a:gd name="T67" fmla="*/ 432 h 522"/>
                <a:gd name="T68" fmla="*/ 540 w 958"/>
                <a:gd name="T69" fmla="*/ 456 h 522"/>
                <a:gd name="T70" fmla="*/ 648 w 958"/>
                <a:gd name="T71" fmla="*/ 510 h 522"/>
                <a:gd name="T72" fmla="*/ 740 w 958"/>
                <a:gd name="T73" fmla="*/ 518 h 522"/>
                <a:gd name="T74" fmla="*/ 830 w 958"/>
                <a:gd name="T75" fmla="*/ 494 h 522"/>
                <a:gd name="T76" fmla="*/ 902 w 958"/>
                <a:gd name="T77" fmla="*/ 444 h 522"/>
                <a:gd name="T78" fmla="*/ 948 w 958"/>
                <a:gd name="T79" fmla="*/ 374 h 522"/>
                <a:gd name="T80" fmla="*/ 958 w 958"/>
                <a:gd name="T81" fmla="*/ 312 h 522"/>
                <a:gd name="T82" fmla="*/ 940 w 958"/>
                <a:gd name="T83" fmla="*/ 230 h 522"/>
                <a:gd name="T84" fmla="*/ 888 w 958"/>
                <a:gd name="T85" fmla="*/ 164 h 522"/>
                <a:gd name="T86" fmla="*/ 810 w 958"/>
                <a:gd name="T87" fmla="*/ 120 h 522"/>
                <a:gd name="T88" fmla="*/ 714 w 958"/>
                <a:gd name="T89" fmla="*/ 104 h 522"/>
                <a:gd name="T90" fmla="*/ 702 w 958"/>
                <a:gd name="T91" fmla="*/ 480 h 522"/>
                <a:gd name="T92" fmla="*/ 656 w 958"/>
                <a:gd name="T93" fmla="*/ 460 h 522"/>
                <a:gd name="T94" fmla="*/ 620 w 958"/>
                <a:gd name="T95" fmla="*/ 418 h 522"/>
                <a:gd name="T96" fmla="*/ 598 w 958"/>
                <a:gd name="T97" fmla="*/ 360 h 522"/>
                <a:gd name="T98" fmla="*/ 592 w 958"/>
                <a:gd name="T99" fmla="*/ 310 h 522"/>
                <a:gd name="T100" fmla="*/ 602 w 958"/>
                <a:gd name="T101" fmla="*/ 242 h 522"/>
                <a:gd name="T102" fmla="*/ 628 w 958"/>
                <a:gd name="T103" fmla="*/ 188 h 522"/>
                <a:gd name="T104" fmla="*/ 666 w 958"/>
                <a:gd name="T105" fmla="*/ 150 h 522"/>
                <a:gd name="T106" fmla="*/ 714 w 958"/>
                <a:gd name="T107" fmla="*/ 138 h 522"/>
                <a:gd name="T108" fmla="*/ 750 w 958"/>
                <a:gd name="T109" fmla="*/ 146 h 522"/>
                <a:gd name="T110" fmla="*/ 790 w 958"/>
                <a:gd name="T111" fmla="*/ 176 h 522"/>
                <a:gd name="T112" fmla="*/ 818 w 958"/>
                <a:gd name="T113" fmla="*/ 228 h 522"/>
                <a:gd name="T114" fmla="*/ 832 w 958"/>
                <a:gd name="T115" fmla="*/ 292 h 522"/>
                <a:gd name="T116" fmla="*/ 830 w 958"/>
                <a:gd name="T117" fmla="*/ 344 h 522"/>
                <a:gd name="T118" fmla="*/ 806 w 958"/>
                <a:gd name="T119" fmla="*/ 418 h 522"/>
                <a:gd name="T120" fmla="*/ 770 w 958"/>
                <a:gd name="T121" fmla="*/ 460 h 522"/>
                <a:gd name="T122" fmla="*/ 726 w 958"/>
                <a:gd name="T123" fmla="*/ 480 h 52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958"/>
                <a:gd name="T187" fmla="*/ 0 h 522"/>
                <a:gd name="T188" fmla="*/ 958 w 958"/>
                <a:gd name="T189" fmla="*/ 522 h 52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958" h="522">
                  <a:moveTo>
                    <a:pt x="714" y="104"/>
                  </a:moveTo>
                  <a:lnTo>
                    <a:pt x="714" y="104"/>
                  </a:lnTo>
                  <a:lnTo>
                    <a:pt x="690" y="104"/>
                  </a:lnTo>
                  <a:lnTo>
                    <a:pt x="666" y="108"/>
                  </a:lnTo>
                  <a:lnTo>
                    <a:pt x="642" y="112"/>
                  </a:lnTo>
                  <a:lnTo>
                    <a:pt x="620" y="120"/>
                  </a:lnTo>
                  <a:lnTo>
                    <a:pt x="598" y="128"/>
                  </a:lnTo>
                  <a:lnTo>
                    <a:pt x="578" y="140"/>
                  </a:lnTo>
                  <a:lnTo>
                    <a:pt x="560" y="152"/>
                  </a:lnTo>
                  <a:lnTo>
                    <a:pt x="542" y="164"/>
                  </a:lnTo>
                  <a:lnTo>
                    <a:pt x="528" y="180"/>
                  </a:lnTo>
                  <a:lnTo>
                    <a:pt x="514" y="196"/>
                  </a:lnTo>
                  <a:lnTo>
                    <a:pt x="500" y="212"/>
                  </a:lnTo>
                  <a:lnTo>
                    <a:pt x="490" y="230"/>
                  </a:lnTo>
                  <a:lnTo>
                    <a:pt x="482" y="250"/>
                  </a:lnTo>
                  <a:lnTo>
                    <a:pt x="476" y="270"/>
                  </a:lnTo>
                  <a:lnTo>
                    <a:pt x="472" y="290"/>
                  </a:lnTo>
                  <a:lnTo>
                    <a:pt x="472" y="312"/>
                  </a:lnTo>
                  <a:lnTo>
                    <a:pt x="472" y="332"/>
                  </a:lnTo>
                  <a:lnTo>
                    <a:pt x="476" y="350"/>
                  </a:lnTo>
                  <a:lnTo>
                    <a:pt x="480" y="368"/>
                  </a:lnTo>
                  <a:lnTo>
                    <a:pt x="488" y="386"/>
                  </a:lnTo>
                  <a:lnTo>
                    <a:pt x="466" y="406"/>
                  </a:lnTo>
                  <a:lnTo>
                    <a:pt x="442" y="424"/>
                  </a:lnTo>
                  <a:lnTo>
                    <a:pt x="420" y="436"/>
                  </a:lnTo>
                  <a:lnTo>
                    <a:pt x="396" y="448"/>
                  </a:lnTo>
                  <a:lnTo>
                    <a:pt x="374" y="456"/>
                  </a:lnTo>
                  <a:lnTo>
                    <a:pt x="352" y="460"/>
                  </a:lnTo>
                  <a:lnTo>
                    <a:pt x="332" y="464"/>
                  </a:lnTo>
                  <a:lnTo>
                    <a:pt x="314" y="464"/>
                  </a:lnTo>
                  <a:lnTo>
                    <a:pt x="294" y="460"/>
                  </a:lnTo>
                  <a:lnTo>
                    <a:pt x="274" y="456"/>
                  </a:lnTo>
                  <a:lnTo>
                    <a:pt x="256" y="450"/>
                  </a:lnTo>
                  <a:lnTo>
                    <a:pt x="240" y="440"/>
                  </a:lnTo>
                  <a:lnTo>
                    <a:pt x="224" y="430"/>
                  </a:lnTo>
                  <a:lnTo>
                    <a:pt x="210" y="418"/>
                  </a:lnTo>
                  <a:lnTo>
                    <a:pt x="198" y="406"/>
                  </a:lnTo>
                  <a:lnTo>
                    <a:pt x="186" y="390"/>
                  </a:lnTo>
                  <a:lnTo>
                    <a:pt x="176" y="374"/>
                  </a:lnTo>
                  <a:lnTo>
                    <a:pt x="168" y="358"/>
                  </a:lnTo>
                  <a:lnTo>
                    <a:pt x="162" y="340"/>
                  </a:lnTo>
                  <a:lnTo>
                    <a:pt x="156" y="322"/>
                  </a:lnTo>
                  <a:lnTo>
                    <a:pt x="150" y="302"/>
                  </a:lnTo>
                  <a:lnTo>
                    <a:pt x="148" y="284"/>
                  </a:lnTo>
                  <a:lnTo>
                    <a:pt x="146" y="264"/>
                  </a:lnTo>
                  <a:lnTo>
                    <a:pt x="144" y="244"/>
                  </a:lnTo>
                  <a:lnTo>
                    <a:pt x="146" y="224"/>
                  </a:lnTo>
                  <a:lnTo>
                    <a:pt x="148" y="204"/>
                  </a:lnTo>
                  <a:lnTo>
                    <a:pt x="152" y="186"/>
                  </a:lnTo>
                  <a:lnTo>
                    <a:pt x="156" y="166"/>
                  </a:lnTo>
                  <a:lnTo>
                    <a:pt x="162" y="148"/>
                  </a:lnTo>
                  <a:lnTo>
                    <a:pt x="170" y="132"/>
                  </a:lnTo>
                  <a:lnTo>
                    <a:pt x="178" y="114"/>
                  </a:lnTo>
                  <a:lnTo>
                    <a:pt x="190" y="100"/>
                  </a:lnTo>
                  <a:lnTo>
                    <a:pt x="200" y="86"/>
                  </a:lnTo>
                  <a:lnTo>
                    <a:pt x="214" y="74"/>
                  </a:lnTo>
                  <a:lnTo>
                    <a:pt x="228" y="62"/>
                  </a:lnTo>
                  <a:lnTo>
                    <a:pt x="244" y="54"/>
                  </a:lnTo>
                  <a:lnTo>
                    <a:pt x="260" y="46"/>
                  </a:lnTo>
                  <a:lnTo>
                    <a:pt x="280" y="40"/>
                  </a:lnTo>
                  <a:lnTo>
                    <a:pt x="300" y="36"/>
                  </a:lnTo>
                  <a:lnTo>
                    <a:pt x="320" y="36"/>
                  </a:lnTo>
                  <a:lnTo>
                    <a:pt x="344" y="38"/>
                  </a:lnTo>
                  <a:lnTo>
                    <a:pt x="366" y="42"/>
                  </a:lnTo>
                  <a:lnTo>
                    <a:pt x="384" y="46"/>
                  </a:lnTo>
                  <a:lnTo>
                    <a:pt x="402" y="54"/>
                  </a:lnTo>
                  <a:lnTo>
                    <a:pt x="416" y="64"/>
                  </a:lnTo>
                  <a:lnTo>
                    <a:pt x="428" y="74"/>
                  </a:lnTo>
                  <a:lnTo>
                    <a:pt x="438" y="84"/>
                  </a:lnTo>
                  <a:lnTo>
                    <a:pt x="448" y="96"/>
                  </a:lnTo>
                  <a:lnTo>
                    <a:pt x="456" y="108"/>
                  </a:lnTo>
                  <a:lnTo>
                    <a:pt x="462" y="122"/>
                  </a:lnTo>
                  <a:lnTo>
                    <a:pt x="470" y="148"/>
                  </a:lnTo>
                  <a:lnTo>
                    <a:pt x="478" y="172"/>
                  </a:lnTo>
                  <a:lnTo>
                    <a:pt x="482" y="192"/>
                  </a:lnTo>
                  <a:lnTo>
                    <a:pt x="502" y="186"/>
                  </a:lnTo>
                  <a:lnTo>
                    <a:pt x="500" y="6"/>
                  </a:lnTo>
                  <a:lnTo>
                    <a:pt x="484" y="6"/>
                  </a:lnTo>
                  <a:lnTo>
                    <a:pt x="480" y="14"/>
                  </a:lnTo>
                  <a:lnTo>
                    <a:pt x="474" y="22"/>
                  </a:lnTo>
                  <a:lnTo>
                    <a:pt x="466" y="28"/>
                  </a:lnTo>
                  <a:lnTo>
                    <a:pt x="454" y="30"/>
                  </a:lnTo>
                  <a:lnTo>
                    <a:pt x="434" y="24"/>
                  </a:lnTo>
                  <a:lnTo>
                    <a:pt x="392" y="12"/>
                  </a:lnTo>
                  <a:lnTo>
                    <a:pt x="368" y="8"/>
                  </a:lnTo>
                  <a:lnTo>
                    <a:pt x="342" y="4"/>
                  </a:lnTo>
                  <a:lnTo>
                    <a:pt x="314" y="0"/>
                  </a:lnTo>
                  <a:lnTo>
                    <a:pt x="288" y="0"/>
                  </a:lnTo>
                  <a:lnTo>
                    <a:pt x="252" y="4"/>
                  </a:lnTo>
                  <a:lnTo>
                    <a:pt x="230" y="8"/>
                  </a:lnTo>
                  <a:lnTo>
                    <a:pt x="206" y="12"/>
                  </a:lnTo>
                  <a:lnTo>
                    <a:pt x="184" y="20"/>
                  </a:lnTo>
                  <a:lnTo>
                    <a:pt x="160" y="28"/>
                  </a:lnTo>
                  <a:lnTo>
                    <a:pt x="136" y="40"/>
                  </a:lnTo>
                  <a:lnTo>
                    <a:pt x="112" y="54"/>
                  </a:lnTo>
                  <a:lnTo>
                    <a:pt x="90" y="68"/>
                  </a:lnTo>
                  <a:lnTo>
                    <a:pt x="70" y="88"/>
                  </a:lnTo>
                  <a:lnTo>
                    <a:pt x="52" y="108"/>
                  </a:lnTo>
                  <a:lnTo>
                    <a:pt x="34" y="132"/>
                  </a:lnTo>
                  <a:lnTo>
                    <a:pt x="20" y="158"/>
                  </a:lnTo>
                  <a:lnTo>
                    <a:pt x="10" y="188"/>
                  </a:lnTo>
                  <a:lnTo>
                    <a:pt x="2" y="222"/>
                  </a:lnTo>
                  <a:lnTo>
                    <a:pt x="0" y="258"/>
                  </a:lnTo>
                  <a:lnTo>
                    <a:pt x="2" y="296"/>
                  </a:lnTo>
                  <a:lnTo>
                    <a:pt x="6" y="328"/>
                  </a:lnTo>
                  <a:lnTo>
                    <a:pt x="16" y="360"/>
                  </a:lnTo>
                  <a:lnTo>
                    <a:pt x="28" y="386"/>
                  </a:lnTo>
                  <a:lnTo>
                    <a:pt x="42" y="410"/>
                  </a:lnTo>
                  <a:lnTo>
                    <a:pt x="58" y="432"/>
                  </a:lnTo>
                  <a:lnTo>
                    <a:pt x="78" y="452"/>
                  </a:lnTo>
                  <a:lnTo>
                    <a:pt x="98" y="468"/>
                  </a:lnTo>
                  <a:lnTo>
                    <a:pt x="120" y="482"/>
                  </a:lnTo>
                  <a:lnTo>
                    <a:pt x="144" y="492"/>
                  </a:lnTo>
                  <a:lnTo>
                    <a:pt x="168" y="502"/>
                  </a:lnTo>
                  <a:lnTo>
                    <a:pt x="192" y="510"/>
                  </a:lnTo>
                  <a:lnTo>
                    <a:pt x="216" y="516"/>
                  </a:lnTo>
                  <a:lnTo>
                    <a:pt x="238" y="518"/>
                  </a:lnTo>
                  <a:lnTo>
                    <a:pt x="262" y="520"/>
                  </a:lnTo>
                  <a:lnTo>
                    <a:pt x="282" y="522"/>
                  </a:lnTo>
                  <a:lnTo>
                    <a:pt x="302" y="520"/>
                  </a:lnTo>
                  <a:lnTo>
                    <a:pt x="320" y="518"/>
                  </a:lnTo>
                  <a:lnTo>
                    <a:pt x="354" y="510"/>
                  </a:lnTo>
                  <a:lnTo>
                    <a:pt x="384" y="500"/>
                  </a:lnTo>
                  <a:lnTo>
                    <a:pt x="414" y="484"/>
                  </a:lnTo>
                  <a:lnTo>
                    <a:pt x="438" y="468"/>
                  </a:lnTo>
                  <a:lnTo>
                    <a:pt x="462" y="450"/>
                  </a:lnTo>
                  <a:lnTo>
                    <a:pt x="484" y="432"/>
                  </a:lnTo>
                  <a:lnTo>
                    <a:pt x="502" y="412"/>
                  </a:lnTo>
                  <a:lnTo>
                    <a:pt x="520" y="436"/>
                  </a:lnTo>
                  <a:lnTo>
                    <a:pt x="540" y="456"/>
                  </a:lnTo>
                  <a:lnTo>
                    <a:pt x="564" y="474"/>
                  </a:lnTo>
                  <a:lnTo>
                    <a:pt x="590" y="488"/>
                  </a:lnTo>
                  <a:lnTo>
                    <a:pt x="618" y="502"/>
                  </a:lnTo>
                  <a:lnTo>
                    <a:pt x="648" y="510"/>
                  </a:lnTo>
                  <a:lnTo>
                    <a:pt x="680" y="516"/>
                  </a:lnTo>
                  <a:lnTo>
                    <a:pt x="714" y="520"/>
                  </a:lnTo>
                  <a:lnTo>
                    <a:pt x="740" y="518"/>
                  </a:lnTo>
                  <a:lnTo>
                    <a:pt x="764" y="514"/>
                  </a:lnTo>
                  <a:lnTo>
                    <a:pt x="786" y="510"/>
                  </a:lnTo>
                  <a:lnTo>
                    <a:pt x="810" y="502"/>
                  </a:lnTo>
                  <a:lnTo>
                    <a:pt x="830" y="494"/>
                  </a:lnTo>
                  <a:lnTo>
                    <a:pt x="850" y="484"/>
                  </a:lnTo>
                  <a:lnTo>
                    <a:pt x="870" y="472"/>
                  </a:lnTo>
                  <a:lnTo>
                    <a:pt x="888" y="458"/>
                  </a:lnTo>
                  <a:lnTo>
                    <a:pt x="902" y="444"/>
                  </a:lnTo>
                  <a:lnTo>
                    <a:pt x="916" y="428"/>
                  </a:lnTo>
                  <a:lnTo>
                    <a:pt x="930" y="410"/>
                  </a:lnTo>
                  <a:lnTo>
                    <a:pt x="940" y="392"/>
                  </a:lnTo>
                  <a:lnTo>
                    <a:pt x="948" y="374"/>
                  </a:lnTo>
                  <a:lnTo>
                    <a:pt x="954" y="354"/>
                  </a:lnTo>
                  <a:lnTo>
                    <a:pt x="958" y="334"/>
                  </a:lnTo>
                  <a:lnTo>
                    <a:pt x="958" y="312"/>
                  </a:lnTo>
                  <a:lnTo>
                    <a:pt x="958" y="290"/>
                  </a:lnTo>
                  <a:lnTo>
                    <a:pt x="954" y="270"/>
                  </a:lnTo>
                  <a:lnTo>
                    <a:pt x="948" y="250"/>
                  </a:lnTo>
                  <a:lnTo>
                    <a:pt x="940" y="230"/>
                  </a:lnTo>
                  <a:lnTo>
                    <a:pt x="930" y="212"/>
                  </a:lnTo>
                  <a:lnTo>
                    <a:pt x="916" y="196"/>
                  </a:lnTo>
                  <a:lnTo>
                    <a:pt x="902" y="180"/>
                  </a:lnTo>
                  <a:lnTo>
                    <a:pt x="888" y="164"/>
                  </a:lnTo>
                  <a:lnTo>
                    <a:pt x="870" y="152"/>
                  </a:lnTo>
                  <a:lnTo>
                    <a:pt x="850" y="140"/>
                  </a:lnTo>
                  <a:lnTo>
                    <a:pt x="830" y="128"/>
                  </a:lnTo>
                  <a:lnTo>
                    <a:pt x="810" y="120"/>
                  </a:lnTo>
                  <a:lnTo>
                    <a:pt x="786" y="112"/>
                  </a:lnTo>
                  <a:lnTo>
                    <a:pt x="764" y="108"/>
                  </a:lnTo>
                  <a:lnTo>
                    <a:pt x="740" y="104"/>
                  </a:lnTo>
                  <a:lnTo>
                    <a:pt x="714" y="104"/>
                  </a:lnTo>
                  <a:close/>
                  <a:moveTo>
                    <a:pt x="714" y="482"/>
                  </a:moveTo>
                  <a:lnTo>
                    <a:pt x="714" y="482"/>
                  </a:lnTo>
                  <a:lnTo>
                    <a:pt x="702" y="480"/>
                  </a:lnTo>
                  <a:lnTo>
                    <a:pt x="690" y="478"/>
                  </a:lnTo>
                  <a:lnTo>
                    <a:pt x="678" y="474"/>
                  </a:lnTo>
                  <a:lnTo>
                    <a:pt x="666" y="468"/>
                  </a:lnTo>
                  <a:lnTo>
                    <a:pt x="656" y="460"/>
                  </a:lnTo>
                  <a:lnTo>
                    <a:pt x="646" y="452"/>
                  </a:lnTo>
                  <a:lnTo>
                    <a:pt x="636" y="442"/>
                  </a:lnTo>
                  <a:lnTo>
                    <a:pt x="628" y="430"/>
                  </a:lnTo>
                  <a:lnTo>
                    <a:pt x="620" y="418"/>
                  </a:lnTo>
                  <a:lnTo>
                    <a:pt x="614" y="406"/>
                  </a:lnTo>
                  <a:lnTo>
                    <a:pt x="608" y="392"/>
                  </a:lnTo>
                  <a:lnTo>
                    <a:pt x="602" y="376"/>
                  </a:lnTo>
                  <a:lnTo>
                    <a:pt x="598" y="360"/>
                  </a:lnTo>
                  <a:lnTo>
                    <a:pt x="596" y="344"/>
                  </a:lnTo>
                  <a:lnTo>
                    <a:pt x="594" y="328"/>
                  </a:lnTo>
                  <a:lnTo>
                    <a:pt x="592" y="310"/>
                  </a:lnTo>
                  <a:lnTo>
                    <a:pt x="594" y="292"/>
                  </a:lnTo>
                  <a:lnTo>
                    <a:pt x="596" y="276"/>
                  </a:lnTo>
                  <a:lnTo>
                    <a:pt x="598" y="258"/>
                  </a:lnTo>
                  <a:lnTo>
                    <a:pt x="602" y="242"/>
                  </a:lnTo>
                  <a:lnTo>
                    <a:pt x="608" y="228"/>
                  </a:lnTo>
                  <a:lnTo>
                    <a:pt x="614" y="214"/>
                  </a:lnTo>
                  <a:lnTo>
                    <a:pt x="620" y="200"/>
                  </a:lnTo>
                  <a:lnTo>
                    <a:pt x="628" y="188"/>
                  </a:lnTo>
                  <a:lnTo>
                    <a:pt x="636" y="176"/>
                  </a:lnTo>
                  <a:lnTo>
                    <a:pt x="646" y="166"/>
                  </a:lnTo>
                  <a:lnTo>
                    <a:pt x="656" y="158"/>
                  </a:lnTo>
                  <a:lnTo>
                    <a:pt x="666" y="150"/>
                  </a:lnTo>
                  <a:lnTo>
                    <a:pt x="678" y="146"/>
                  </a:lnTo>
                  <a:lnTo>
                    <a:pt x="690" y="140"/>
                  </a:lnTo>
                  <a:lnTo>
                    <a:pt x="702" y="138"/>
                  </a:lnTo>
                  <a:lnTo>
                    <a:pt x="714" y="138"/>
                  </a:lnTo>
                  <a:lnTo>
                    <a:pt x="726" y="138"/>
                  </a:lnTo>
                  <a:lnTo>
                    <a:pt x="738" y="140"/>
                  </a:lnTo>
                  <a:lnTo>
                    <a:pt x="750" y="146"/>
                  </a:lnTo>
                  <a:lnTo>
                    <a:pt x="760" y="150"/>
                  </a:lnTo>
                  <a:lnTo>
                    <a:pt x="770" y="158"/>
                  </a:lnTo>
                  <a:lnTo>
                    <a:pt x="780" y="166"/>
                  </a:lnTo>
                  <a:lnTo>
                    <a:pt x="790" y="176"/>
                  </a:lnTo>
                  <a:lnTo>
                    <a:pt x="798" y="188"/>
                  </a:lnTo>
                  <a:lnTo>
                    <a:pt x="806" y="200"/>
                  </a:lnTo>
                  <a:lnTo>
                    <a:pt x="812" y="214"/>
                  </a:lnTo>
                  <a:lnTo>
                    <a:pt x="818" y="228"/>
                  </a:lnTo>
                  <a:lnTo>
                    <a:pt x="824" y="242"/>
                  </a:lnTo>
                  <a:lnTo>
                    <a:pt x="828" y="258"/>
                  </a:lnTo>
                  <a:lnTo>
                    <a:pt x="830" y="276"/>
                  </a:lnTo>
                  <a:lnTo>
                    <a:pt x="832" y="292"/>
                  </a:lnTo>
                  <a:lnTo>
                    <a:pt x="834" y="310"/>
                  </a:lnTo>
                  <a:lnTo>
                    <a:pt x="832" y="328"/>
                  </a:lnTo>
                  <a:lnTo>
                    <a:pt x="830" y="344"/>
                  </a:lnTo>
                  <a:lnTo>
                    <a:pt x="828" y="360"/>
                  </a:lnTo>
                  <a:lnTo>
                    <a:pt x="824" y="376"/>
                  </a:lnTo>
                  <a:lnTo>
                    <a:pt x="812" y="406"/>
                  </a:lnTo>
                  <a:lnTo>
                    <a:pt x="806" y="418"/>
                  </a:lnTo>
                  <a:lnTo>
                    <a:pt x="798" y="430"/>
                  </a:lnTo>
                  <a:lnTo>
                    <a:pt x="790" y="442"/>
                  </a:lnTo>
                  <a:lnTo>
                    <a:pt x="780" y="452"/>
                  </a:lnTo>
                  <a:lnTo>
                    <a:pt x="770" y="460"/>
                  </a:lnTo>
                  <a:lnTo>
                    <a:pt x="760" y="468"/>
                  </a:lnTo>
                  <a:lnTo>
                    <a:pt x="750" y="474"/>
                  </a:lnTo>
                  <a:lnTo>
                    <a:pt x="738" y="478"/>
                  </a:lnTo>
                  <a:lnTo>
                    <a:pt x="726" y="480"/>
                  </a:lnTo>
                  <a:lnTo>
                    <a:pt x="714" y="48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495"/>
            <p:cNvSpPr>
              <a:spLocks noEditPoints="1"/>
            </p:cNvSpPr>
            <p:nvPr/>
          </p:nvSpPr>
          <p:spPr bwMode="auto">
            <a:xfrm>
              <a:off x="2266" y="1358"/>
              <a:ext cx="486" cy="416"/>
            </a:xfrm>
            <a:custGeom>
              <a:avLst/>
              <a:gdLst>
                <a:gd name="T0" fmla="*/ 218 w 486"/>
                <a:gd name="T1" fmla="*/ 0 h 416"/>
                <a:gd name="T2" fmla="*/ 148 w 486"/>
                <a:gd name="T3" fmla="*/ 16 h 416"/>
                <a:gd name="T4" fmla="*/ 88 w 486"/>
                <a:gd name="T5" fmla="*/ 48 h 416"/>
                <a:gd name="T6" fmla="*/ 42 w 486"/>
                <a:gd name="T7" fmla="*/ 92 h 416"/>
                <a:gd name="T8" fmla="*/ 10 w 486"/>
                <a:gd name="T9" fmla="*/ 146 h 416"/>
                <a:gd name="T10" fmla="*/ 0 w 486"/>
                <a:gd name="T11" fmla="*/ 208 h 416"/>
                <a:gd name="T12" fmla="*/ 4 w 486"/>
                <a:gd name="T13" fmla="*/ 250 h 416"/>
                <a:gd name="T14" fmla="*/ 30 w 486"/>
                <a:gd name="T15" fmla="*/ 306 h 416"/>
                <a:gd name="T16" fmla="*/ 72 w 486"/>
                <a:gd name="T17" fmla="*/ 354 h 416"/>
                <a:gd name="T18" fmla="*/ 128 w 486"/>
                <a:gd name="T19" fmla="*/ 390 h 416"/>
                <a:gd name="T20" fmla="*/ 194 w 486"/>
                <a:gd name="T21" fmla="*/ 410 h 416"/>
                <a:gd name="T22" fmla="*/ 242 w 486"/>
                <a:gd name="T23" fmla="*/ 416 h 416"/>
                <a:gd name="T24" fmla="*/ 316 w 486"/>
                <a:gd name="T25" fmla="*/ 406 h 416"/>
                <a:gd name="T26" fmla="*/ 378 w 486"/>
                <a:gd name="T27" fmla="*/ 380 h 416"/>
                <a:gd name="T28" fmla="*/ 430 w 486"/>
                <a:gd name="T29" fmla="*/ 340 h 416"/>
                <a:gd name="T30" fmla="*/ 466 w 486"/>
                <a:gd name="T31" fmla="*/ 288 h 416"/>
                <a:gd name="T32" fmla="*/ 484 w 486"/>
                <a:gd name="T33" fmla="*/ 230 h 416"/>
                <a:gd name="T34" fmla="*/ 484 w 486"/>
                <a:gd name="T35" fmla="*/ 186 h 416"/>
                <a:gd name="T36" fmla="*/ 466 w 486"/>
                <a:gd name="T37" fmla="*/ 126 h 416"/>
                <a:gd name="T38" fmla="*/ 430 w 486"/>
                <a:gd name="T39" fmla="*/ 76 h 416"/>
                <a:gd name="T40" fmla="*/ 378 w 486"/>
                <a:gd name="T41" fmla="*/ 36 h 416"/>
                <a:gd name="T42" fmla="*/ 316 w 486"/>
                <a:gd name="T43" fmla="*/ 8 h 416"/>
                <a:gd name="T44" fmla="*/ 242 w 486"/>
                <a:gd name="T45" fmla="*/ 0 h 416"/>
                <a:gd name="T46" fmla="*/ 242 w 486"/>
                <a:gd name="T47" fmla="*/ 378 h 416"/>
                <a:gd name="T48" fmla="*/ 206 w 486"/>
                <a:gd name="T49" fmla="*/ 370 h 416"/>
                <a:gd name="T50" fmla="*/ 174 w 486"/>
                <a:gd name="T51" fmla="*/ 348 h 416"/>
                <a:gd name="T52" fmla="*/ 148 w 486"/>
                <a:gd name="T53" fmla="*/ 314 h 416"/>
                <a:gd name="T54" fmla="*/ 130 w 486"/>
                <a:gd name="T55" fmla="*/ 272 h 416"/>
                <a:gd name="T56" fmla="*/ 122 w 486"/>
                <a:gd name="T57" fmla="*/ 224 h 416"/>
                <a:gd name="T58" fmla="*/ 122 w 486"/>
                <a:gd name="T59" fmla="*/ 188 h 416"/>
                <a:gd name="T60" fmla="*/ 130 w 486"/>
                <a:gd name="T61" fmla="*/ 138 h 416"/>
                <a:gd name="T62" fmla="*/ 148 w 486"/>
                <a:gd name="T63" fmla="*/ 96 h 416"/>
                <a:gd name="T64" fmla="*/ 174 w 486"/>
                <a:gd name="T65" fmla="*/ 62 h 416"/>
                <a:gd name="T66" fmla="*/ 206 w 486"/>
                <a:gd name="T67" fmla="*/ 42 h 416"/>
                <a:gd name="T68" fmla="*/ 242 w 486"/>
                <a:gd name="T69" fmla="*/ 34 h 416"/>
                <a:gd name="T70" fmla="*/ 266 w 486"/>
                <a:gd name="T71" fmla="*/ 36 h 416"/>
                <a:gd name="T72" fmla="*/ 300 w 486"/>
                <a:gd name="T73" fmla="*/ 54 h 416"/>
                <a:gd name="T74" fmla="*/ 326 w 486"/>
                <a:gd name="T75" fmla="*/ 84 h 416"/>
                <a:gd name="T76" fmla="*/ 348 w 486"/>
                <a:gd name="T77" fmla="*/ 124 h 416"/>
                <a:gd name="T78" fmla="*/ 360 w 486"/>
                <a:gd name="T79" fmla="*/ 172 h 416"/>
                <a:gd name="T80" fmla="*/ 362 w 486"/>
                <a:gd name="T81" fmla="*/ 206 h 416"/>
                <a:gd name="T82" fmla="*/ 356 w 486"/>
                <a:gd name="T83" fmla="*/ 256 h 416"/>
                <a:gd name="T84" fmla="*/ 334 w 486"/>
                <a:gd name="T85" fmla="*/ 314 h 416"/>
                <a:gd name="T86" fmla="*/ 310 w 486"/>
                <a:gd name="T87" fmla="*/ 348 h 416"/>
                <a:gd name="T88" fmla="*/ 278 w 486"/>
                <a:gd name="T89" fmla="*/ 370 h 416"/>
                <a:gd name="T90" fmla="*/ 242 w 486"/>
                <a:gd name="T91" fmla="*/ 378 h 41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6"/>
                <a:gd name="T139" fmla="*/ 0 h 416"/>
                <a:gd name="T140" fmla="*/ 486 w 486"/>
                <a:gd name="T141" fmla="*/ 416 h 41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6" h="416">
                  <a:moveTo>
                    <a:pt x="242" y="0"/>
                  </a:moveTo>
                  <a:lnTo>
                    <a:pt x="242" y="0"/>
                  </a:lnTo>
                  <a:lnTo>
                    <a:pt x="218" y="0"/>
                  </a:lnTo>
                  <a:lnTo>
                    <a:pt x="194" y="4"/>
                  </a:lnTo>
                  <a:lnTo>
                    <a:pt x="170" y="8"/>
                  </a:lnTo>
                  <a:lnTo>
                    <a:pt x="148" y="16"/>
                  </a:lnTo>
                  <a:lnTo>
                    <a:pt x="128" y="24"/>
                  </a:lnTo>
                  <a:lnTo>
                    <a:pt x="108" y="36"/>
                  </a:lnTo>
                  <a:lnTo>
                    <a:pt x="88" y="48"/>
                  </a:lnTo>
                  <a:lnTo>
                    <a:pt x="72" y="60"/>
                  </a:lnTo>
                  <a:lnTo>
                    <a:pt x="56" y="76"/>
                  </a:lnTo>
                  <a:lnTo>
                    <a:pt x="42" y="92"/>
                  </a:lnTo>
                  <a:lnTo>
                    <a:pt x="30" y="108"/>
                  </a:lnTo>
                  <a:lnTo>
                    <a:pt x="20" y="126"/>
                  </a:lnTo>
                  <a:lnTo>
                    <a:pt x="10" y="146"/>
                  </a:lnTo>
                  <a:lnTo>
                    <a:pt x="4" y="166"/>
                  </a:lnTo>
                  <a:lnTo>
                    <a:pt x="2" y="186"/>
                  </a:lnTo>
                  <a:lnTo>
                    <a:pt x="0" y="208"/>
                  </a:lnTo>
                  <a:lnTo>
                    <a:pt x="2" y="230"/>
                  </a:lnTo>
                  <a:lnTo>
                    <a:pt x="4" y="250"/>
                  </a:lnTo>
                  <a:lnTo>
                    <a:pt x="10" y="270"/>
                  </a:lnTo>
                  <a:lnTo>
                    <a:pt x="20" y="288"/>
                  </a:lnTo>
                  <a:lnTo>
                    <a:pt x="30" y="306"/>
                  </a:lnTo>
                  <a:lnTo>
                    <a:pt x="42" y="324"/>
                  </a:lnTo>
                  <a:lnTo>
                    <a:pt x="56" y="338"/>
                  </a:lnTo>
                  <a:lnTo>
                    <a:pt x="72" y="354"/>
                  </a:lnTo>
                  <a:lnTo>
                    <a:pt x="88" y="366"/>
                  </a:lnTo>
                  <a:lnTo>
                    <a:pt x="108" y="378"/>
                  </a:lnTo>
                  <a:lnTo>
                    <a:pt x="128" y="390"/>
                  </a:lnTo>
                  <a:lnTo>
                    <a:pt x="148" y="398"/>
                  </a:lnTo>
                  <a:lnTo>
                    <a:pt x="170" y="406"/>
                  </a:lnTo>
                  <a:lnTo>
                    <a:pt x="194" y="410"/>
                  </a:lnTo>
                  <a:lnTo>
                    <a:pt x="218" y="414"/>
                  </a:lnTo>
                  <a:lnTo>
                    <a:pt x="242" y="416"/>
                  </a:lnTo>
                  <a:lnTo>
                    <a:pt x="268" y="414"/>
                  </a:lnTo>
                  <a:lnTo>
                    <a:pt x="292" y="410"/>
                  </a:lnTo>
                  <a:lnTo>
                    <a:pt x="316" y="406"/>
                  </a:lnTo>
                  <a:lnTo>
                    <a:pt x="338" y="398"/>
                  </a:lnTo>
                  <a:lnTo>
                    <a:pt x="358" y="390"/>
                  </a:lnTo>
                  <a:lnTo>
                    <a:pt x="378" y="380"/>
                  </a:lnTo>
                  <a:lnTo>
                    <a:pt x="398" y="368"/>
                  </a:lnTo>
                  <a:lnTo>
                    <a:pt x="414" y="354"/>
                  </a:lnTo>
                  <a:lnTo>
                    <a:pt x="430" y="340"/>
                  </a:lnTo>
                  <a:lnTo>
                    <a:pt x="444" y="324"/>
                  </a:lnTo>
                  <a:lnTo>
                    <a:pt x="456" y="306"/>
                  </a:lnTo>
                  <a:lnTo>
                    <a:pt x="466" y="288"/>
                  </a:lnTo>
                  <a:lnTo>
                    <a:pt x="474" y="270"/>
                  </a:lnTo>
                  <a:lnTo>
                    <a:pt x="480" y="250"/>
                  </a:lnTo>
                  <a:lnTo>
                    <a:pt x="484" y="230"/>
                  </a:lnTo>
                  <a:lnTo>
                    <a:pt x="486" y="208"/>
                  </a:lnTo>
                  <a:lnTo>
                    <a:pt x="484" y="186"/>
                  </a:lnTo>
                  <a:lnTo>
                    <a:pt x="480" y="166"/>
                  </a:lnTo>
                  <a:lnTo>
                    <a:pt x="474" y="146"/>
                  </a:lnTo>
                  <a:lnTo>
                    <a:pt x="466" y="126"/>
                  </a:lnTo>
                  <a:lnTo>
                    <a:pt x="456" y="108"/>
                  </a:lnTo>
                  <a:lnTo>
                    <a:pt x="444" y="92"/>
                  </a:lnTo>
                  <a:lnTo>
                    <a:pt x="430" y="76"/>
                  </a:lnTo>
                  <a:lnTo>
                    <a:pt x="414" y="60"/>
                  </a:lnTo>
                  <a:lnTo>
                    <a:pt x="398" y="48"/>
                  </a:lnTo>
                  <a:lnTo>
                    <a:pt x="378" y="36"/>
                  </a:lnTo>
                  <a:lnTo>
                    <a:pt x="358" y="24"/>
                  </a:lnTo>
                  <a:lnTo>
                    <a:pt x="338" y="16"/>
                  </a:lnTo>
                  <a:lnTo>
                    <a:pt x="316" y="8"/>
                  </a:lnTo>
                  <a:lnTo>
                    <a:pt x="292" y="4"/>
                  </a:lnTo>
                  <a:lnTo>
                    <a:pt x="268" y="0"/>
                  </a:lnTo>
                  <a:lnTo>
                    <a:pt x="242" y="0"/>
                  </a:lnTo>
                  <a:close/>
                  <a:moveTo>
                    <a:pt x="242" y="378"/>
                  </a:moveTo>
                  <a:lnTo>
                    <a:pt x="242" y="378"/>
                  </a:lnTo>
                  <a:lnTo>
                    <a:pt x="230" y="376"/>
                  </a:lnTo>
                  <a:lnTo>
                    <a:pt x="218" y="374"/>
                  </a:lnTo>
                  <a:lnTo>
                    <a:pt x="206" y="370"/>
                  </a:lnTo>
                  <a:lnTo>
                    <a:pt x="196" y="364"/>
                  </a:lnTo>
                  <a:lnTo>
                    <a:pt x="184" y="356"/>
                  </a:lnTo>
                  <a:lnTo>
                    <a:pt x="174" y="348"/>
                  </a:lnTo>
                  <a:lnTo>
                    <a:pt x="166" y="338"/>
                  </a:lnTo>
                  <a:lnTo>
                    <a:pt x="156" y="326"/>
                  </a:lnTo>
                  <a:lnTo>
                    <a:pt x="148" y="314"/>
                  </a:lnTo>
                  <a:lnTo>
                    <a:pt x="142" y="302"/>
                  </a:lnTo>
                  <a:lnTo>
                    <a:pt x="136" y="288"/>
                  </a:lnTo>
                  <a:lnTo>
                    <a:pt x="130" y="272"/>
                  </a:lnTo>
                  <a:lnTo>
                    <a:pt x="126" y="256"/>
                  </a:lnTo>
                  <a:lnTo>
                    <a:pt x="124" y="240"/>
                  </a:lnTo>
                  <a:lnTo>
                    <a:pt x="122" y="224"/>
                  </a:lnTo>
                  <a:lnTo>
                    <a:pt x="122" y="206"/>
                  </a:lnTo>
                  <a:lnTo>
                    <a:pt x="122" y="188"/>
                  </a:lnTo>
                  <a:lnTo>
                    <a:pt x="124" y="172"/>
                  </a:lnTo>
                  <a:lnTo>
                    <a:pt x="126" y="154"/>
                  </a:lnTo>
                  <a:lnTo>
                    <a:pt x="130" y="138"/>
                  </a:lnTo>
                  <a:lnTo>
                    <a:pt x="136" y="124"/>
                  </a:lnTo>
                  <a:lnTo>
                    <a:pt x="142" y="110"/>
                  </a:lnTo>
                  <a:lnTo>
                    <a:pt x="148" y="96"/>
                  </a:lnTo>
                  <a:lnTo>
                    <a:pt x="156" y="84"/>
                  </a:lnTo>
                  <a:lnTo>
                    <a:pt x="166" y="72"/>
                  </a:lnTo>
                  <a:lnTo>
                    <a:pt x="174" y="62"/>
                  </a:lnTo>
                  <a:lnTo>
                    <a:pt x="184" y="54"/>
                  </a:lnTo>
                  <a:lnTo>
                    <a:pt x="196" y="46"/>
                  </a:lnTo>
                  <a:lnTo>
                    <a:pt x="206" y="42"/>
                  </a:lnTo>
                  <a:lnTo>
                    <a:pt x="218" y="36"/>
                  </a:lnTo>
                  <a:lnTo>
                    <a:pt x="230" y="34"/>
                  </a:lnTo>
                  <a:lnTo>
                    <a:pt x="242" y="34"/>
                  </a:lnTo>
                  <a:lnTo>
                    <a:pt x="254" y="34"/>
                  </a:lnTo>
                  <a:lnTo>
                    <a:pt x="266" y="36"/>
                  </a:lnTo>
                  <a:lnTo>
                    <a:pt x="278" y="42"/>
                  </a:lnTo>
                  <a:lnTo>
                    <a:pt x="288" y="46"/>
                  </a:lnTo>
                  <a:lnTo>
                    <a:pt x="300" y="54"/>
                  </a:lnTo>
                  <a:lnTo>
                    <a:pt x="310" y="62"/>
                  </a:lnTo>
                  <a:lnTo>
                    <a:pt x="318" y="72"/>
                  </a:lnTo>
                  <a:lnTo>
                    <a:pt x="326" y="84"/>
                  </a:lnTo>
                  <a:lnTo>
                    <a:pt x="334" y="96"/>
                  </a:lnTo>
                  <a:lnTo>
                    <a:pt x="342" y="110"/>
                  </a:lnTo>
                  <a:lnTo>
                    <a:pt x="348" y="124"/>
                  </a:lnTo>
                  <a:lnTo>
                    <a:pt x="352" y="138"/>
                  </a:lnTo>
                  <a:lnTo>
                    <a:pt x="356" y="154"/>
                  </a:lnTo>
                  <a:lnTo>
                    <a:pt x="360" y="172"/>
                  </a:lnTo>
                  <a:lnTo>
                    <a:pt x="362" y="188"/>
                  </a:lnTo>
                  <a:lnTo>
                    <a:pt x="362" y="206"/>
                  </a:lnTo>
                  <a:lnTo>
                    <a:pt x="362" y="224"/>
                  </a:lnTo>
                  <a:lnTo>
                    <a:pt x="360" y="240"/>
                  </a:lnTo>
                  <a:lnTo>
                    <a:pt x="356" y="256"/>
                  </a:lnTo>
                  <a:lnTo>
                    <a:pt x="352" y="272"/>
                  </a:lnTo>
                  <a:lnTo>
                    <a:pt x="342" y="302"/>
                  </a:lnTo>
                  <a:lnTo>
                    <a:pt x="334" y="314"/>
                  </a:lnTo>
                  <a:lnTo>
                    <a:pt x="326" y="326"/>
                  </a:lnTo>
                  <a:lnTo>
                    <a:pt x="318" y="338"/>
                  </a:lnTo>
                  <a:lnTo>
                    <a:pt x="310" y="348"/>
                  </a:lnTo>
                  <a:lnTo>
                    <a:pt x="300" y="356"/>
                  </a:lnTo>
                  <a:lnTo>
                    <a:pt x="288" y="364"/>
                  </a:lnTo>
                  <a:lnTo>
                    <a:pt x="278" y="370"/>
                  </a:lnTo>
                  <a:lnTo>
                    <a:pt x="266" y="374"/>
                  </a:lnTo>
                  <a:lnTo>
                    <a:pt x="254" y="376"/>
                  </a:lnTo>
                  <a:lnTo>
                    <a:pt x="242" y="37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496"/>
            <p:cNvSpPr>
              <a:spLocks noEditPoints="1"/>
            </p:cNvSpPr>
            <p:nvPr/>
          </p:nvSpPr>
          <p:spPr bwMode="auto">
            <a:xfrm>
              <a:off x="3860" y="1358"/>
              <a:ext cx="486" cy="416"/>
            </a:xfrm>
            <a:custGeom>
              <a:avLst/>
              <a:gdLst>
                <a:gd name="T0" fmla="*/ 218 w 486"/>
                <a:gd name="T1" fmla="*/ 0 h 416"/>
                <a:gd name="T2" fmla="*/ 148 w 486"/>
                <a:gd name="T3" fmla="*/ 16 h 416"/>
                <a:gd name="T4" fmla="*/ 88 w 486"/>
                <a:gd name="T5" fmla="*/ 48 h 416"/>
                <a:gd name="T6" fmla="*/ 40 w 486"/>
                <a:gd name="T7" fmla="*/ 92 h 416"/>
                <a:gd name="T8" fmla="*/ 10 w 486"/>
                <a:gd name="T9" fmla="*/ 146 h 416"/>
                <a:gd name="T10" fmla="*/ 0 w 486"/>
                <a:gd name="T11" fmla="*/ 208 h 416"/>
                <a:gd name="T12" fmla="*/ 4 w 486"/>
                <a:gd name="T13" fmla="*/ 250 h 416"/>
                <a:gd name="T14" fmla="*/ 28 w 486"/>
                <a:gd name="T15" fmla="*/ 306 h 416"/>
                <a:gd name="T16" fmla="*/ 70 w 486"/>
                <a:gd name="T17" fmla="*/ 354 h 416"/>
                <a:gd name="T18" fmla="*/ 126 w 486"/>
                <a:gd name="T19" fmla="*/ 390 h 416"/>
                <a:gd name="T20" fmla="*/ 194 w 486"/>
                <a:gd name="T21" fmla="*/ 410 h 416"/>
                <a:gd name="T22" fmla="*/ 242 w 486"/>
                <a:gd name="T23" fmla="*/ 416 h 416"/>
                <a:gd name="T24" fmla="*/ 268 w 486"/>
                <a:gd name="T25" fmla="*/ 414 h 416"/>
                <a:gd name="T26" fmla="*/ 338 w 486"/>
                <a:gd name="T27" fmla="*/ 398 h 416"/>
                <a:gd name="T28" fmla="*/ 398 w 486"/>
                <a:gd name="T29" fmla="*/ 368 h 416"/>
                <a:gd name="T30" fmla="*/ 444 w 486"/>
                <a:gd name="T31" fmla="*/ 324 h 416"/>
                <a:gd name="T32" fmla="*/ 476 w 486"/>
                <a:gd name="T33" fmla="*/ 270 h 416"/>
                <a:gd name="T34" fmla="*/ 486 w 486"/>
                <a:gd name="T35" fmla="*/ 208 h 416"/>
                <a:gd name="T36" fmla="*/ 482 w 486"/>
                <a:gd name="T37" fmla="*/ 166 h 416"/>
                <a:gd name="T38" fmla="*/ 456 w 486"/>
                <a:gd name="T39" fmla="*/ 108 h 416"/>
                <a:gd name="T40" fmla="*/ 414 w 486"/>
                <a:gd name="T41" fmla="*/ 60 h 416"/>
                <a:gd name="T42" fmla="*/ 358 w 486"/>
                <a:gd name="T43" fmla="*/ 24 h 416"/>
                <a:gd name="T44" fmla="*/ 290 w 486"/>
                <a:gd name="T45" fmla="*/ 4 h 416"/>
                <a:gd name="T46" fmla="*/ 242 w 486"/>
                <a:gd name="T47" fmla="*/ 0 h 416"/>
                <a:gd name="T48" fmla="*/ 230 w 486"/>
                <a:gd name="T49" fmla="*/ 376 h 416"/>
                <a:gd name="T50" fmla="*/ 194 w 486"/>
                <a:gd name="T51" fmla="*/ 364 h 416"/>
                <a:gd name="T52" fmla="*/ 164 w 486"/>
                <a:gd name="T53" fmla="*/ 338 h 416"/>
                <a:gd name="T54" fmla="*/ 140 w 486"/>
                <a:gd name="T55" fmla="*/ 302 h 416"/>
                <a:gd name="T56" fmla="*/ 126 w 486"/>
                <a:gd name="T57" fmla="*/ 256 h 416"/>
                <a:gd name="T58" fmla="*/ 120 w 486"/>
                <a:gd name="T59" fmla="*/ 206 h 416"/>
                <a:gd name="T60" fmla="*/ 122 w 486"/>
                <a:gd name="T61" fmla="*/ 172 h 416"/>
                <a:gd name="T62" fmla="*/ 134 w 486"/>
                <a:gd name="T63" fmla="*/ 124 h 416"/>
                <a:gd name="T64" fmla="*/ 156 w 486"/>
                <a:gd name="T65" fmla="*/ 84 h 416"/>
                <a:gd name="T66" fmla="*/ 184 w 486"/>
                <a:gd name="T67" fmla="*/ 54 h 416"/>
                <a:gd name="T68" fmla="*/ 218 w 486"/>
                <a:gd name="T69" fmla="*/ 36 h 416"/>
                <a:gd name="T70" fmla="*/ 242 w 486"/>
                <a:gd name="T71" fmla="*/ 34 h 416"/>
                <a:gd name="T72" fmla="*/ 278 w 486"/>
                <a:gd name="T73" fmla="*/ 42 h 416"/>
                <a:gd name="T74" fmla="*/ 308 w 486"/>
                <a:gd name="T75" fmla="*/ 62 h 416"/>
                <a:gd name="T76" fmla="*/ 334 w 486"/>
                <a:gd name="T77" fmla="*/ 96 h 416"/>
                <a:gd name="T78" fmla="*/ 352 w 486"/>
                <a:gd name="T79" fmla="*/ 138 h 416"/>
                <a:gd name="T80" fmla="*/ 360 w 486"/>
                <a:gd name="T81" fmla="*/ 188 h 416"/>
                <a:gd name="T82" fmla="*/ 360 w 486"/>
                <a:gd name="T83" fmla="*/ 224 h 416"/>
                <a:gd name="T84" fmla="*/ 352 w 486"/>
                <a:gd name="T85" fmla="*/ 272 h 416"/>
                <a:gd name="T86" fmla="*/ 326 w 486"/>
                <a:gd name="T87" fmla="*/ 326 h 416"/>
                <a:gd name="T88" fmla="*/ 298 w 486"/>
                <a:gd name="T89" fmla="*/ 356 h 416"/>
                <a:gd name="T90" fmla="*/ 266 w 486"/>
                <a:gd name="T91" fmla="*/ 374 h 416"/>
                <a:gd name="T92" fmla="*/ 242 w 486"/>
                <a:gd name="T93" fmla="*/ 378 h 41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86"/>
                <a:gd name="T142" fmla="*/ 0 h 416"/>
                <a:gd name="T143" fmla="*/ 486 w 486"/>
                <a:gd name="T144" fmla="*/ 416 h 41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86" h="416">
                  <a:moveTo>
                    <a:pt x="242" y="0"/>
                  </a:moveTo>
                  <a:lnTo>
                    <a:pt x="242" y="0"/>
                  </a:lnTo>
                  <a:lnTo>
                    <a:pt x="218" y="0"/>
                  </a:lnTo>
                  <a:lnTo>
                    <a:pt x="194" y="4"/>
                  </a:lnTo>
                  <a:lnTo>
                    <a:pt x="170" y="10"/>
                  </a:lnTo>
                  <a:lnTo>
                    <a:pt x="148" y="16"/>
                  </a:lnTo>
                  <a:lnTo>
                    <a:pt x="126" y="24"/>
                  </a:lnTo>
                  <a:lnTo>
                    <a:pt x="106" y="36"/>
                  </a:lnTo>
                  <a:lnTo>
                    <a:pt x="88" y="48"/>
                  </a:lnTo>
                  <a:lnTo>
                    <a:pt x="70" y="60"/>
                  </a:lnTo>
                  <a:lnTo>
                    <a:pt x="54" y="76"/>
                  </a:lnTo>
                  <a:lnTo>
                    <a:pt x="40" y="92"/>
                  </a:lnTo>
                  <a:lnTo>
                    <a:pt x="28" y="108"/>
                  </a:lnTo>
                  <a:lnTo>
                    <a:pt x="18" y="126"/>
                  </a:lnTo>
                  <a:lnTo>
                    <a:pt x="10" y="146"/>
                  </a:lnTo>
                  <a:lnTo>
                    <a:pt x="4" y="166"/>
                  </a:lnTo>
                  <a:lnTo>
                    <a:pt x="0" y="186"/>
                  </a:lnTo>
                  <a:lnTo>
                    <a:pt x="0" y="208"/>
                  </a:lnTo>
                  <a:lnTo>
                    <a:pt x="0" y="230"/>
                  </a:lnTo>
                  <a:lnTo>
                    <a:pt x="4" y="250"/>
                  </a:lnTo>
                  <a:lnTo>
                    <a:pt x="10" y="270"/>
                  </a:lnTo>
                  <a:lnTo>
                    <a:pt x="18" y="288"/>
                  </a:lnTo>
                  <a:lnTo>
                    <a:pt x="28" y="306"/>
                  </a:lnTo>
                  <a:lnTo>
                    <a:pt x="40" y="324"/>
                  </a:lnTo>
                  <a:lnTo>
                    <a:pt x="54" y="338"/>
                  </a:lnTo>
                  <a:lnTo>
                    <a:pt x="70" y="354"/>
                  </a:lnTo>
                  <a:lnTo>
                    <a:pt x="88" y="366"/>
                  </a:lnTo>
                  <a:lnTo>
                    <a:pt x="106" y="378"/>
                  </a:lnTo>
                  <a:lnTo>
                    <a:pt x="126" y="390"/>
                  </a:lnTo>
                  <a:lnTo>
                    <a:pt x="148" y="398"/>
                  </a:lnTo>
                  <a:lnTo>
                    <a:pt x="170" y="406"/>
                  </a:lnTo>
                  <a:lnTo>
                    <a:pt x="194" y="410"/>
                  </a:lnTo>
                  <a:lnTo>
                    <a:pt x="218" y="414"/>
                  </a:lnTo>
                  <a:lnTo>
                    <a:pt x="242" y="416"/>
                  </a:lnTo>
                  <a:lnTo>
                    <a:pt x="244" y="416"/>
                  </a:lnTo>
                  <a:lnTo>
                    <a:pt x="268" y="414"/>
                  </a:lnTo>
                  <a:lnTo>
                    <a:pt x="292" y="410"/>
                  </a:lnTo>
                  <a:lnTo>
                    <a:pt x="316" y="406"/>
                  </a:lnTo>
                  <a:lnTo>
                    <a:pt x="338" y="398"/>
                  </a:lnTo>
                  <a:lnTo>
                    <a:pt x="360" y="390"/>
                  </a:lnTo>
                  <a:lnTo>
                    <a:pt x="380" y="380"/>
                  </a:lnTo>
                  <a:lnTo>
                    <a:pt x="398" y="368"/>
                  </a:lnTo>
                  <a:lnTo>
                    <a:pt x="414" y="354"/>
                  </a:lnTo>
                  <a:lnTo>
                    <a:pt x="430" y="340"/>
                  </a:lnTo>
                  <a:lnTo>
                    <a:pt x="444" y="324"/>
                  </a:lnTo>
                  <a:lnTo>
                    <a:pt x="456" y="306"/>
                  </a:lnTo>
                  <a:lnTo>
                    <a:pt x="468" y="288"/>
                  </a:lnTo>
                  <a:lnTo>
                    <a:pt x="476" y="270"/>
                  </a:lnTo>
                  <a:lnTo>
                    <a:pt x="482" y="250"/>
                  </a:lnTo>
                  <a:lnTo>
                    <a:pt x="486" y="230"/>
                  </a:lnTo>
                  <a:lnTo>
                    <a:pt x="486" y="208"/>
                  </a:lnTo>
                  <a:lnTo>
                    <a:pt x="486" y="186"/>
                  </a:lnTo>
                  <a:lnTo>
                    <a:pt x="482" y="166"/>
                  </a:lnTo>
                  <a:lnTo>
                    <a:pt x="476" y="146"/>
                  </a:lnTo>
                  <a:lnTo>
                    <a:pt x="466" y="126"/>
                  </a:lnTo>
                  <a:lnTo>
                    <a:pt x="456" y="108"/>
                  </a:lnTo>
                  <a:lnTo>
                    <a:pt x="444" y="92"/>
                  </a:lnTo>
                  <a:lnTo>
                    <a:pt x="430" y="76"/>
                  </a:lnTo>
                  <a:lnTo>
                    <a:pt x="414" y="60"/>
                  </a:lnTo>
                  <a:lnTo>
                    <a:pt x="396" y="48"/>
                  </a:lnTo>
                  <a:lnTo>
                    <a:pt x="378" y="36"/>
                  </a:lnTo>
                  <a:lnTo>
                    <a:pt x="358" y="24"/>
                  </a:lnTo>
                  <a:lnTo>
                    <a:pt x="336" y="16"/>
                  </a:lnTo>
                  <a:lnTo>
                    <a:pt x="314" y="10"/>
                  </a:lnTo>
                  <a:lnTo>
                    <a:pt x="290" y="4"/>
                  </a:lnTo>
                  <a:lnTo>
                    <a:pt x="266" y="0"/>
                  </a:lnTo>
                  <a:lnTo>
                    <a:pt x="242" y="0"/>
                  </a:lnTo>
                  <a:close/>
                  <a:moveTo>
                    <a:pt x="242" y="378"/>
                  </a:moveTo>
                  <a:lnTo>
                    <a:pt x="242" y="378"/>
                  </a:lnTo>
                  <a:lnTo>
                    <a:pt x="230" y="376"/>
                  </a:lnTo>
                  <a:lnTo>
                    <a:pt x="218" y="374"/>
                  </a:lnTo>
                  <a:lnTo>
                    <a:pt x="206" y="370"/>
                  </a:lnTo>
                  <a:lnTo>
                    <a:pt x="194" y="364"/>
                  </a:lnTo>
                  <a:lnTo>
                    <a:pt x="184" y="356"/>
                  </a:lnTo>
                  <a:lnTo>
                    <a:pt x="174" y="348"/>
                  </a:lnTo>
                  <a:lnTo>
                    <a:pt x="164" y="338"/>
                  </a:lnTo>
                  <a:lnTo>
                    <a:pt x="156" y="326"/>
                  </a:lnTo>
                  <a:lnTo>
                    <a:pt x="148" y="314"/>
                  </a:lnTo>
                  <a:lnTo>
                    <a:pt x="140" y="302"/>
                  </a:lnTo>
                  <a:lnTo>
                    <a:pt x="134" y="288"/>
                  </a:lnTo>
                  <a:lnTo>
                    <a:pt x="130" y="272"/>
                  </a:lnTo>
                  <a:lnTo>
                    <a:pt x="126" y="256"/>
                  </a:lnTo>
                  <a:lnTo>
                    <a:pt x="122" y="240"/>
                  </a:lnTo>
                  <a:lnTo>
                    <a:pt x="120" y="224"/>
                  </a:lnTo>
                  <a:lnTo>
                    <a:pt x="120" y="206"/>
                  </a:lnTo>
                  <a:lnTo>
                    <a:pt x="120" y="188"/>
                  </a:lnTo>
                  <a:lnTo>
                    <a:pt x="122" y="172"/>
                  </a:lnTo>
                  <a:lnTo>
                    <a:pt x="126" y="154"/>
                  </a:lnTo>
                  <a:lnTo>
                    <a:pt x="130" y="138"/>
                  </a:lnTo>
                  <a:lnTo>
                    <a:pt x="134" y="124"/>
                  </a:lnTo>
                  <a:lnTo>
                    <a:pt x="140" y="110"/>
                  </a:lnTo>
                  <a:lnTo>
                    <a:pt x="148" y="96"/>
                  </a:lnTo>
                  <a:lnTo>
                    <a:pt x="156" y="84"/>
                  </a:lnTo>
                  <a:lnTo>
                    <a:pt x="164" y="72"/>
                  </a:lnTo>
                  <a:lnTo>
                    <a:pt x="174" y="62"/>
                  </a:lnTo>
                  <a:lnTo>
                    <a:pt x="184" y="54"/>
                  </a:lnTo>
                  <a:lnTo>
                    <a:pt x="194" y="46"/>
                  </a:lnTo>
                  <a:lnTo>
                    <a:pt x="206" y="42"/>
                  </a:lnTo>
                  <a:lnTo>
                    <a:pt x="218" y="36"/>
                  </a:lnTo>
                  <a:lnTo>
                    <a:pt x="230" y="34"/>
                  </a:lnTo>
                  <a:lnTo>
                    <a:pt x="242" y="34"/>
                  </a:lnTo>
                  <a:lnTo>
                    <a:pt x="254" y="34"/>
                  </a:lnTo>
                  <a:lnTo>
                    <a:pt x="266" y="36"/>
                  </a:lnTo>
                  <a:lnTo>
                    <a:pt x="278" y="42"/>
                  </a:lnTo>
                  <a:lnTo>
                    <a:pt x="288" y="46"/>
                  </a:lnTo>
                  <a:lnTo>
                    <a:pt x="298" y="54"/>
                  </a:lnTo>
                  <a:lnTo>
                    <a:pt x="308" y="62"/>
                  </a:lnTo>
                  <a:lnTo>
                    <a:pt x="318" y="72"/>
                  </a:lnTo>
                  <a:lnTo>
                    <a:pt x="326" y="84"/>
                  </a:lnTo>
                  <a:lnTo>
                    <a:pt x="334" y="96"/>
                  </a:lnTo>
                  <a:lnTo>
                    <a:pt x="340" y="110"/>
                  </a:lnTo>
                  <a:lnTo>
                    <a:pt x="346" y="124"/>
                  </a:lnTo>
                  <a:lnTo>
                    <a:pt x="352" y="138"/>
                  </a:lnTo>
                  <a:lnTo>
                    <a:pt x="356" y="154"/>
                  </a:lnTo>
                  <a:lnTo>
                    <a:pt x="358" y="172"/>
                  </a:lnTo>
                  <a:lnTo>
                    <a:pt x="360" y="188"/>
                  </a:lnTo>
                  <a:lnTo>
                    <a:pt x="362" y="206"/>
                  </a:lnTo>
                  <a:lnTo>
                    <a:pt x="360" y="224"/>
                  </a:lnTo>
                  <a:lnTo>
                    <a:pt x="358" y="240"/>
                  </a:lnTo>
                  <a:lnTo>
                    <a:pt x="356" y="256"/>
                  </a:lnTo>
                  <a:lnTo>
                    <a:pt x="352" y="272"/>
                  </a:lnTo>
                  <a:lnTo>
                    <a:pt x="340" y="302"/>
                  </a:lnTo>
                  <a:lnTo>
                    <a:pt x="334" y="314"/>
                  </a:lnTo>
                  <a:lnTo>
                    <a:pt x="326" y="326"/>
                  </a:lnTo>
                  <a:lnTo>
                    <a:pt x="318" y="338"/>
                  </a:lnTo>
                  <a:lnTo>
                    <a:pt x="308" y="348"/>
                  </a:lnTo>
                  <a:lnTo>
                    <a:pt x="298" y="356"/>
                  </a:lnTo>
                  <a:lnTo>
                    <a:pt x="288" y="364"/>
                  </a:lnTo>
                  <a:lnTo>
                    <a:pt x="278" y="370"/>
                  </a:lnTo>
                  <a:lnTo>
                    <a:pt x="266" y="374"/>
                  </a:lnTo>
                  <a:lnTo>
                    <a:pt x="254" y="376"/>
                  </a:lnTo>
                  <a:lnTo>
                    <a:pt x="242" y="37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497"/>
            <p:cNvSpPr>
              <a:spLocks noEditPoints="1"/>
            </p:cNvSpPr>
            <p:nvPr/>
          </p:nvSpPr>
          <p:spPr bwMode="auto">
            <a:xfrm>
              <a:off x="3044" y="1370"/>
              <a:ext cx="410" cy="402"/>
            </a:xfrm>
            <a:custGeom>
              <a:avLst/>
              <a:gdLst>
                <a:gd name="T0" fmla="*/ 362 w 410"/>
                <a:gd name="T1" fmla="*/ 108 h 402"/>
                <a:gd name="T2" fmla="*/ 354 w 410"/>
                <a:gd name="T3" fmla="*/ 76 h 402"/>
                <a:gd name="T4" fmla="*/ 330 w 410"/>
                <a:gd name="T5" fmla="*/ 46 h 402"/>
                <a:gd name="T6" fmla="*/ 260 w 410"/>
                <a:gd name="T7" fmla="*/ 8 h 402"/>
                <a:gd name="T8" fmla="*/ 204 w 410"/>
                <a:gd name="T9" fmla="*/ 0 h 402"/>
                <a:gd name="T10" fmla="*/ 150 w 410"/>
                <a:gd name="T11" fmla="*/ 6 h 402"/>
                <a:gd name="T12" fmla="*/ 86 w 410"/>
                <a:gd name="T13" fmla="*/ 34 h 402"/>
                <a:gd name="T14" fmla="*/ 56 w 410"/>
                <a:gd name="T15" fmla="*/ 62 h 402"/>
                <a:gd name="T16" fmla="*/ 34 w 410"/>
                <a:gd name="T17" fmla="*/ 98 h 402"/>
                <a:gd name="T18" fmla="*/ 24 w 410"/>
                <a:gd name="T19" fmla="*/ 144 h 402"/>
                <a:gd name="T20" fmla="*/ 56 w 410"/>
                <a:gd name="T21" fmla="*/ 110 h 402"/>
                <a:gd name="T22" fmla="*/ 114 w 410"/>
                <a:gd name="T23" fmla="*/ 80 h 402"/>
                <a:gd name="T24" fmla="*/ 178 w 410"/>
                <a:gd name="T25" fmla="*/ 78 h 402"/>
                <a:gd name="T26" fmla="*/ 198 w 410"/>
                <a:gd name="T27" fmla="*/ 84 h 402"/>
                <a:gd name="T28" fmla="*/ 224 w 410"/>
                <a:gd name="T29" fmla="*/ 104 h 402"/>
                <a:gd name="T30" fmla="*/ 238 w 410"/>
                <a:gd name="T31" fmla="*/ 140 h 402"/>
                <a:gd name="T32" fmla="*/ 224 w 410"/>
                <a:gd name="T33" fmla="*/ 162 h 402"/>
                <a:gd name="T34" fmla="*/ 84 w 410"/>
                <a:gd name="T35" fmla="*/ 202 h 402"/>
                <a:gd name="T36" fmla="*/ 46 w 410"/>
                <a:gd name="T37" fmla="*/ 218 h 402"/>
                <a:gd name="T38" fmla="*/ 10 w 410"/>
                <a:gd name="T39" fmla="*/ 256 h 402"/>
                <a:gd name="T40" fmla="*/ 0 w 410"/>
                <a:gd name="T41" fmla="*/ 304 h 402"/>
                <a:gd name="T42" fmla="*/ 8 w 410"/>
                <a:gd name="T43" fmla="*/ 338 h 402"/>
                <a:gd name="T44" fmla="*/ 42 w 410"/>
                <a:gd name="T45" fmla="*/ 384 h 402"/>
                <a:gd name="T46" fmla="*/ 84 w 410"/>
                <a:gd name="T47" fmla="*/ 400 h 402"/>
                <a:gd name="T48" fmla="*/ 110 w 410"/>
                <a:gd name="T49" fmla="*/ 402 h 402"/>
                <a:gd name="T50" fmla="*/ 178 w 410"/>
                <a:gd name="T51" fmla="*/ 386 h 402"/>
                <a:gd name="T52" fmla="*/ 212 w 410"/>
                <a:gd name="T53" fmla="*/ 368 h 402"/>
                <a:gd name="T54" fmla="*/ 242 w 410"/>
                <a:gd name="T55" fmla="*/ 342 h 402"/>
                <a:gd name="T56" fmla="*/ 268 w 410"/>
                <a:gd name="T57" fmla="*/ 380 h 402"/>
                <a:gd name="T58" fmla="*/ 302 w 410"/>
                <a:gd name="T59" fmla="*/ 398 h 402"/>
                <a:gd name="T60" fmla="*/ 328 w 410"/>
                <a:gd name="T61" fmla="*/ 402 h 402"/>
                <a:gd name="T62" fmla="*/ 364 w 410"/>
                <a:gd name="T63" fmla="*/ 390 h 402"/>
                <a:gd name="T64" fmla="*/ 396 w 410"/>
                <a:gd name="T65" fmla="*/ 362 h 402"/>
                <a:gd name="T66" fmla="*/ 410 w 410"/>
                <a:gd name="T67" fmla="*/ 338 h 402"/>
                <a:gd name="T68" fmla="*/ 380 w 410"/>
                <a:gd name="T69" fmla="*/ 342 h 402"/>
                <a:gd name="T70" fmla="*/ 364 w 410"/>
                <a:gd name="T71" fmla="*/ 326 h 402"/>
                <a:gd name="T72" fmla="*/ 362 w 410"/>
                <a:gd name="T73" fmla="*/ 306 h 402"/>
                <a:gd name="T74" fmla="*/ 240 w 410"/>
                <a:gd name="T75" fmla="*/ 296 h 402"/>
                <a:gd name="T76" fmla="*/ 224 w 410"/>
                <a:gd name="T77" fmla="*/ 328 h 402"/>
                <a:gd name="T78" fmla="*/ 192 w 410"/>
                <a:gd name="T79" fmla="*/ 344 h 402"/>
                <a:gd name="T80" fmla="*/ 164 w 410"/>
                <a:gd name="T81" fmla="*/ 344 h 402"/>
                <a:gd name="T82" fmla="*/ 130 w 410"/>
                <a:gd name="T83" fmla="*/ 324 h 402"/>
                <a:gd name="T84" fmla="*/ 118 w 410"/>
                <a:gd name="T85" fmla="*/ 290 h 402"/>
                <a:gd name="T86" fmla="*/ 120 w 410"/>
                <a:gd name="T87" fmla="*/ 262 h 402"/>
                <a:gd name="T88" fmla="*/ 140 w 410"/>
                <a:gd name="T89" fmla="*/ 232 h 402"/>
                <a:gd name="T90" fmla="*/ 240 w 410"/>
                <a:gd name="T91" fmla="*/ 188 h 40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10"/>
                <a:gd name="T139" fmla="*/ 0 h 402"/>
                <a:gd name="T140" fmla="*/ 410 w 410"/>
                <a:gd name="T141" fmla="*/ 402 h 40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10" h="402">
                  <a:moveTo>
                    <a:pt x="362" y="306"/>
                  </a:moveTo>
                  <a:lnTo>
                    <a:pt x="362" y="108"/>
                  </a:lnTo>
                  <a:lnTo>
                    <a:pt x="360" y="98"/>
                  </a:lnTo>
                  <a:lnTo>
                    <a:pt x="358" y="86"/>
                  </a:lnTo>
                  <a:lnTo>
                    <a:pt x="354" y="76"/>
                  </a:lnTo>
                  <a:lnTo>
                    <a:pt x="348" y="64"/>
                  </a:lnTo>
                  <a:lnTo>
                    <a:pt x="340" y="56"/>
                  </a:lnTo>
                  <a:lnTo>
                    <a:pt x="330" y="46"/>
                  </a:lnTo>
                  <a:lnTo>
                    <a:pt x="310" y="30"/>
                  </a:lnTo>
                  <a:lnTo>
                    <a:pt x="286" y="18"/>
                  </a:lnTo>
                  <a:lnTo>
                    <a:pt x="260" y="8"/>
                  </a:lnTo>
                  <a:lnTo>
                    <a:pt x="232" y="2"/>
                  </a:lnTo>
                  <a:lnTo>
                    <a:pt x="204" y="0"/>
                  </a:lnTo>
                  <a:lnTo>
                    <a:pt x="178" y="2"/>
                  </a:lnTo>
                  <a:lnTo>
                    <a:pt x="150" y="6"/>
                  </a:lnTo>
                  <a:lnTo>
                    <a:pt x="124" y="14"/>
                  </a:lnTo>
                  <a:lnTo>
                    <a:pt x="98" y="26"/>
                  </a:lnTo>
                  <a:lnTo>
                    <a:pt x="86" y="34"/>
                  </a:lnTo>
                  <a:lnTo>
                    <a:pt x="76" y="42"/>
                  </a:lnTo>
                  <a:lnTo>
                    <a:pt x="66" y="50"/>
                  </a:lnTo>
                  <a:lnTo>
                    <a:pt x="56" y="62"/>
                  </a:lnTo>
                  <a:lnTo>
                    <a:pt x="48" y="72"/>
                  </a:lnTo>
                  <a:lnTo>
                    <a:pt x="40" y="84"/>
                  </a:lnTo>
                  <a:lnTo>
                    <a:pt x="34" y="98"/>
                  </a:lnTo>
                  <a:lnTo>
                    <a:pt x="28" y="112"/>
                  </a:lnTo>
                  <a:lnTo>
                    <a:pt x="26" y="128"/>
                  </a:lnTo>
                  <a:lnTo>
                    <a:pt x="24" y="144"/>
                  </a:lnTo>
                  <a:lnTo>
                    <a:pt x="40" y="126"/>
                  </a:lnTo>
                  <a:lnTo>
                    <a:pt x="56" y="110"/>
                  </a:lnTo>
                  <a:lnTo>
                    <a:pt x="74" y="96"/>
                  </a:lnTo>
                  <a:lnTo>
                    <a:pt x="94" y="86"/>
                  </a:lnTo>
                  <a:lnTo>
                    <a:pt x="114" y="80"/>
                  </a:lnTo>
                  <a:lnTo>
                    <a:pt x="134" y="76"/>
                  </a:lnTo>
                  <a:lnTo>
                    <a:pt x="156" y="76"/>
                  </a:lnTo>
                  <a:lnTo>
                    <a:pt x="178" y="78"/>
                  </a:lnTo>
                  <a:lnTo>
                    <a:pt x="192" y="82"/>
                  </a:lnTo>
                  <a:lnTo>
                    <a:pt x="198" y="84"/>
                  </a:lnTo>
                  <a:lnTo>
                    <a:pt x="214" y="94"/>
                  </a:lnTo>
                  <a:lnTo>
                    <a:pt x="224" y="104"/>
                  </a:lnTo>
                  <a:lnTo>
                    <a:pt x="232" y="116"/>
                  </a:lnTo>
                  <a:lnTo>
                    <a:pt x="238" y="128"/>
                  </a:lnTo>
                  <a:lnTo>
                    <a:pt x="238" y="140"/>
                  </a:lnTo>
                  <a:lnTo>
                    <a:pt x="236" y="150"/>
                  </a:lnTo>
                  <a:lnTo>
                    <a:pt x="228" y="158"/>
                  </a:lnTo>
                  <a:lnTo>
                    <a:pt x="224" y="162"/>
                  </a:lnTo>
                  <a:lnTo>
                    <a:pt x="218" y="164"/>
                  </a:lnTo>
                  <a:lnTo>
                    <a:pt x="178" y="176"/>
                  </a:lnTo>
                  <a:lnTo>
                    <a:pt x="84" y="202"/>
                  </a:lnTo>
                  <a:lnTo>
                    <a:pt x="64" y="210"/>
                  </a:lnTo>
                  <a:lnTo>
                    <a:pt x="46" y="218"/>
                  </a:lnTo>
                  <a:lnTo>
                    <a:pt x="32" y="230"/>
                  </a:lnTo>
                  <a:lnTo>
                    <a:pt x="20" y="242"/>
                  </a:lnTo>
                  <a:lnTo>
                    <a:pt x="10" y="256"/>
                  </a:lnTo>
                  <a:lnTo>
                    <a:pt x="4" y="270"/>
                  </a:lnTo>
                  <a:lnTo>
                    <a:pt x="0" y="286"/>
                  </a:lnTo>
                  <a:lnTo>
                    <a:pt x="0" y="304"/>
                  </a:lnTo>
                  <a:lnTo>
                    <a:pt x="2" y="322"/>
                  </a:lnTo>
                  <a:lnTo>
                    <a:pt x="8" y="338"/>
                  </a:lnTo>
                  <a:lnTo>
                    <a:pt x="16" y="356"/>
                  </a:lnTo>
                  <a:lnTo>
                    <a:pt x="28" y="370"/>
                  </a:lnTo>
                  <a:lnTo>
                    <a:pt x="42" y="384"/>
                  </a:lnTo>
                  <a:lnTo>
                    <a:pt x="62" y="394"/>
                  </a:lnTo>
                  <a:lnTo>
                    <a:pt x="72" y="396"/>
                  </a:lnTo>
                  <a:lnTo>
                    <a:pt x="84" y="400"/>
                  </a:lnTo>
                  <a:lnTo>
                    <a:pt x="98" y="400"/>
                  </a:lnTo>
                  <a:lnTo>
                    <a:pt x="110" y="402"/>
                  </a:lnTo>
                  <a:lnTo>
                    <a:pt x="144" y="396"/>
                  </a:lnTo>
                  <a:lnTo>
                    <a:pt x="162" y="392"/>
                  </a:lnTo>
                  <a:lnTo>
                    <a:pt x="178" y="386"/>
                  </a:lnTo>
                  <a:lnTo>
                    <a:pt x="194" y="376"/>
                  </a:lnTo>
                  <a:lnTo>
                    <a:pt x="212" y="368"/>
                  </a:lnTo>
                  <a:lnTo>
                    <a:pt x="226" y="356"/>
                  </a:lnTo>
                  <a:lnTo>
                    <a:pt x="242" y="342"/>
                  </a:lnTo>
                  <a:lnTo>
                    <a:pt x="250" y="356"/>
                  </a:lnTo>
                  <a:lnTo>
                    <a:pt x="258" y="368"/>
                  </a:lnTo>
                  <a:lnTo>
                    <a:pt x="268" y="380"/>
                  </a:lnTo>
                  <a:lnTo>
                    <a:pt x="278" y="388"/>
                  </a:lnTo>
                  <a:lnTo>
                    <a:pt x="290" y="394"/>
                  </a:lnTo>
                  <a:lnTo>
                    <a:pt x="302" y="398"/>
                  </a:lnTo>
                  <a:lnTo>
                    <a:pt x="314" y="400"/>
                  </a:lnTo>
                  <a:lnTo>
                    <a:pt x="328" y="402"/>
                  </a:lnTo>
                  <a:lnTo>
                    <a:pt x="340" y="400"/>
                  </a:lnTo>
                  <a:lnTo>
                    <a:pt x="352" y="396"/>
                  </a:lnTo>
                  <a:lnTo>
                    <a:pt x="364" y="390"/>
                  </a:lnTo>
                  <a:lnTo>
                    <a:pt x="376" y="382"/>
                  </a:lnTo>
                  <a:lnTo>
                    <a:pt x="388" y="374"/>
                  </a:lnTo>
                  <a:lnTo>
                    <a:pt x="396" y="362"/>
                  </a:lnTo>
                  <a:lnTo>
                    <a:pt x="404" y="350"/>
                  </a:lnTo>
                  <a:lnTo>
                    <a:pt x="410" y="338"/>
                  </a:lnTo>
                  <a:lnTo>
                    <a:pt x="398" y="342"/>
                  </a:lnTo>
                  <a:lnTo>
                    <a:pt x="388" y="342"/>
                  </a:lnTo>
                  <a:lnTo>
                    <a:pt x="380" y="342"/>
                  </a:lnTo>
                  <a:lnTo>
                    <a:pt x="374" y="338"/>
                  </a:lnTo>
                  <a:lnTo>
                    <a:pt x="368" y="334"/>
                  </a:lnTo>
                  <a:lnTo>
                    <a:pt x="364" y="326"/>
                  </a:lnTo>
                  <a:lnTo>
                    <a:pt x="362" y="316"/>
                  </a:lnTo>
                  <a:lnTo>
                    <a:pt x="362" y="306"/>
                  </a:lnTo>
                  <a:close/>
                  <a:moveTo>
                    <a:pt x="240" y="282"/>
                  </a:moveTo>
                  <a:lnTo>
                    <a:pt x="240" y="282"/>
                  </a:lnTo>
                  <a:lnTo>
                    <a:pt x="240" y="296"/>
                  </a:lnTo>
                  <a:lnTo>
                    <a:pt x="236" y="308"/>
                  </a:lnTo>
                  <a:lnTo>
                    <a:pt x="232" y="320"/>
                  </a:lnTo>
                  <a:lnTo>
                    <a:pt x="224" y="328"/>
                  </a:lnTo>
                  <a:lnTo>
                    <a:pt x="216" y="336"/>
                  </a:lnTo>
                  <a:lnTo>
                    <a:pt x="204" y="342"/>
                  </a:lnTo>
                  <a:lnTo>
                    <a:pt x="192" y="344"/>
                  </a:lnTo>
                  <a:lnTo>
                    <a:pt x="178" y="346"/>
                  </a:lnTo>
                  <a:lnTo>
                    <a:pt x="164" y="344"/>
                  </a:lnTo>
                  <a:lnTo>
                    <a:pt x="150" y="340"/>
                  </a:lnTo>
                  <a:lnTo>
                    <a:pt x="140" y="332"/>
                  </a:lnTo>
                  <a:lnTo>
                    <a:pt x="130" y="324"/>
                  </a:lnTo>
                  <a:lnTo>
                    <a:pt x="124" y="314"/>
                  </a:lnTo>
                  <a:lnTo>
                    <a:pt x="120" y="302"/>
                  </a:lnTo>
                  <a:lnTo>
                    <a:pt x="118" y="290"/>
                  </a:lnTo>
                  <a:lnTo>
                    <a:pt x="116" y="278"/>
                  </a:lnTo>
                  <a:lnTo>
                    <a:pt x="120" y="262"/>
                  </a:lnTo>
                  <a:lnTo>
                    <a:pt x="126" y="248"/>
                  </a:lnTo>
                  <a:lnTo>
                    <a:pt x="134" y="236"/>
                  </a:lnTo>
                  <a:lnTo>
                    <a:pt x="140" y="232"/>
                  </a:lnTo>
                  <a:lnTo>
                    <a:pt x="146" y="228"/>
                  </a:lnTo>
                  <a:lnTo>
                    <a:pt x="178" y="216"/>
                  </a:lnTo>
                  <a:lnTo>
                    <a:pt x="240" y="188"/>
                  </a:lnTo>
                  <a:lnTo>
                    <a:pt x="240" y="28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498"/>
            <p:cNvSpPr>
              <a:spLocks noEditPoints="1"/>
            </p:cNvSpPr>
            <p:nvPr/>
          </p:nvSpPr>
          <p:spPr bwMode="auto">
            <a:xfrm>
              <a:off x="1908" y="1248"/>
              <a:ext cx="1070" cy="1142"/>
            </a:xfrm>
            <a:custGeom>
              <a:avLst/>
              <a:gdLst>
                <a:gd name="T0" fmla="*/ 1014 w 1070"/>
                <a:gd name="T1" fmla="*/ 718 h 1142"/>
                <a:gd name="T2" fmla="*/ 920 w 1070"/>
                <a:gd name="T3" fmla="*/ 650 h 1142"/>
                <a:gd name="T4" fmla="*/ 840 w 1070"/>
                <a:gd name="T5" fmla="*/ 644 h 1142"/>
                <a:gd name="T6" fmla="*/ 718 w 1070"/>
                <a:gd name="T7" fmla="*/ 704 h 1142"/>
                <a:gd name="T8" fmla="*/ 686 w 1070"/>
                <a:gd name="T9" fmla="*/ 788 h 1142"/>
                <a:gd name="T10" fmla="*/ 774 w 1070"/>
                <a:gd name="T11" fmla="*/ 722 h 1142"/>
                <a:gd name="T12" fmla="*/ 860 w 1070"/>
                <a:gd name="T13" fmla="*/ 728 h 1142"/>
                <a:gd name="T14" fmla="*/ 896 w 1070"/>
                <a:gd name="T15" fmla="*/ 794 h 1142"/>
                <a:gd name="T16" fmla="*/ 746 w 1070"/>
                <a:gd name="T17" fmla="*/ 846 h 1142"/>
                <a:gd name="T18" fmla="*/ 666 w 1070"/>
                <a:gd name="T19" fmla="*/ 914 h 1142"/>
                <a:gd name="T20" fmla="*/ 640 w 1070"/>
                <a:gd name="T21" fmla="*/ 974 h 1142"/>
                <a:gd name="T22" fmla="*/ 590 w 1070"/>
                <a:gd name="T23" fmla="*/ 968 h 1142"/>
                <a:gd name="T24" fmla="*/ 566 w 1070"/>
                <a:gd name="T25" fmla="*/ 708 h 1142"/>
                <a:gd name="T26" fmla="*/ 554 w 1070"/>
                <a:gd name="T27" fmla="*/ 516 h 1142"/>
                <a:gd name="T28" fmla="*/ 472 w 1070"/>
                <a:gd name="T29" fmla="*/ 642 h 1142"/>
                <a:gd name="T30" fmla="*/ 386 w 1070"/>
                <a:gd name="T31" fmla="*/ 502 h 1142"/>
                <a:gd name="T32" fmla="*/ 346 w 1070"/>
                <a:gd name="T33" fmla="*/ 442 h 1142"/>
                <a:gd name="T34" fmla="*/ 180 w 1070"/>
                <a:gd name="T35" fmla="*/ 20 h 1142"/>
                <a:gd name="T36" fmla="*/ 214 w 1070"/>
                <a:gd name="T37" fmla="*/ 70 h 1142"/>
                <a:gd name="T38" fmla="*/ 204 w 1070"/>
                <a:gd name="T39" fmla="*/ 464 h 1142"/>
                <a:gd name="T40" fmla="*/ 116 w 1070"/>
                <a:gd name="T41" fmla="*/ 522 h 1142"/>
                <a:gd name="T42" fmla="*/ 48 w 1070"/>
                <a:gd name="T43" fmla="*/ 586 h 1142"/>
                <a:gd name="T44" fmla="*/ 30 w 1070"/>
                <a:gd name="T45" fmla="*/ 678 h 1142"/>
                <a:gd name="T46" fmla="*/ 84 w 1070"/>
                <a:gd name="T47" fmla="*/ 764 h 1142"/>
                <a:gd name="T48" fmla="*/ 280 w 1070"/>
                <a:gd name="T49" fmla="*/ 940 h 1142"/>
                <a:gd name="T50" fmla="*/ 274 w 1070"/>
                <a:gd name="T51" fmla="*/ 1032 h 1142"/>
                <a:gd name="T52" fmla="*/ 202 w 1070"/>
                <a:gd name="T53" fmla="*/ 1086 h 1142"/>
                <a:gd name="T54" fmla="*/ 120 w 1070"/>
                <a:gd name="T55" fmla="*/ 1082 h 1142"/>
                <a:gd name="T56" fmla="*/ 0 w 1070"/>
                <a:gd name="T57" fmla="*/ 1020 h 1142"/>
                <a:gd name="T58" fmla="*/ 122 w 1070"/>
                <a:gd name="T59" fmla="*/ 1124 h 1142"/>
                <a:gd name="T60" fmla="*/ 278 w 1070"/>
                <a:gd name="T61" fmla="*/ 1132 h 1142"/>
                <a:gd name="T62" fmla="*/ 402 w 1070"/>
                <a:gd name="T63" fmla="*/ 1058 h 1142"/>
                <a:gd name="T64" fmla="*/ 432 w 1070"/>
                <a:gd name="T65" fmla="*/ 984 h 1142"/>
                <a:gd name="T66" fmla="*/ 408 w 1070"/>
                <a:gd name="T67" fmla="*/ 860 h 1142"/>
                <a:gd name="T68" fmla="*/ 170 w 1070"/>
                <a:gd name="T69" fmla="*/ 662 h 1142"/>
                <a:gd name="T70" fmla="*/ 144 w 1070"/>
                <a:gd name="T71" fmla="*/ 604 h 1142"/>
                <a:gd name="T72" fmla="*/ 166 w 1070"/>
                <a:gd name="T73" fmla="*/ 548 h 1142"/>
                <a:gd name="T74" fmla="*/ 248 w 1070"/>
                <a:gd name="T75" fmla="*/ 516 h 1142"/>
                <a:gd name="T76" fmla="*/ 328 w 1070"/>
                <a:gd name="T77" fmla="*/ 548 h 1142"/>
                <a:gd name="T78" fmla="*/ 376 w 1070"/>
                <a:gd name="T79" fmla="*/ 632 h 1142"/>
                <a:gd name="T80" fmla="*/ 444 w 1070"/>
                <a:gd name="T81" fmla="*/ 914 h 1142"/>
                <a:gd name="T82" fmla="*/ 484 w 1070"/>
                <a:gd name="T83" fmla="*/ 1020 h 1142"/>
                <a:gd name="T84" fmla="*/ 546 w 1070"/>
                <a:gd name="T85" fmla="*/ 1042 h 1142"/>
                <a:gd name="T86" fmla="*/ 632 w 1070"/>
                <a:gd name="T87" fmla="*/ 1028 h 1142"/>
                <a:gd name="T88" fmla="*/ 690 w 1070"/>
                <a:gd name="T89" fmla="*/ 1014 h 1142"/>
                <a:gd name="T90" fmla="*/ 772 w 1070"/>
                <a:gd name="T91" fmla="*/ 1044 h 1142"/>
                <a:gd name="T92" fmla="*/ 856 w 1070"/>
                <a:gd name="T93" fmla="*/ 1020 h 1142"/>
                <a:gd name="T94" fmla="*/ 918 w 1070"/>
                <a:gd name="T95" fmla="*/ 1012 h 1142"/>
                <a:gd name="T96" fmla="*/ 988 w 1070"/>
                <a:gd name="T97" fmla="*/ 1044 h 1142"/>
                <a:gd name="T98" fmla="*/ 1048 w 1070"/>
                <a:gd name="T99" fmla="*/ 1016 h 1142"/>
                <a:gd name="T100" fmla="*/ 1050 w 1070"/>
                <a:gd name="T101" fmla="*/ 986 h 1142"/>
                <a:gd name="T102" fmla="*/ 1022 w 1070"/>
                <a:gd name="T103" fmla="*/ 948 h 1142"/>
                <a:gd name="T104" fmla="*/ 892 w 1070"/>
                <a:gd name="T105" fmla="*/ 962 h 1142"/>
                <a:gd name="T106" fmla="*/ 840 w 1070"/>
                <a:gd name="T107" fmla="*/ 988 h 1142"/>
                <a:gd name="T108" fmla="*/ 780 w 1070"/>
                <a:gd name="T109" fmla="*/ 946 h 1142"/>
                <a:gd name="T110" fmla="*/ 796 w 1070"/>
                <a:gd name="T111" fmla="*/ 880 h 114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70"/>
                <a:gd name="T169" fmla="*/ 0 h 1142"/>
                <a:gd name="T170" fmla="*/ 1070 w 1070"/>
                <a:gd name="T171" fmla="*/ 1142 h 114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70" h="1142">
                  <a:moveTo>
                    <a:pt x="1022" y="948"/>
                  </a:moveTo>
                  <a:lnTo>
                    <a:pt x="1022" y="752"/>
                  </a:lnTo>
                  <a:lnTo>
                    <a:pt x="1022" y="740"/>
                  </a:lnTo>
                  <a:lnTo>
                    <a:pt x="1018" y="728"/>
                  </a:lnTo>
                  <a:lnTo>
                    <a:pt x="1014" y="718"/>
                  </a:lnTo>
                  <a:lnTo>
                    <a:pt x="1008" y="708"/>
                  </a:lnTo>
                  <a:lnTo>
                    <a:pt x="1000" y="698"/>
                  </a:lnTo>
                  <a:lnTo>
                    <a:pt x="992" y="690"/>
                  </a:lnTo>
                  <a:lnTo>
                    <a:pt x="970" y="674"/>
                  </a:lnTo>
                  <a:lnTo>
                    <a:pt x="946" y="660"/>
                  </a:lnTo>
                  <a:lnTo>
                    <a:pt x="920" y="650"/>
                  </a:lnTo>
                  <a:lnTo>
                    <a:pt x="892" y="644"/>
                  </a:lnTo>
                  <a:lnTo>
                    <a:pt x="866" y="642"/>
                  </a:lnTo>
                  <a:lnTo>
                    <a:pt x="852" y="642"/>
                  </a:lnTo>
                  <a:lnTo>
                    <a:pt x="840" y="644"/>
                  </a:lnTo>
                  <a:lnTo>
                    <a:pt x="812" y="650"/>
                  </a:lnTo>
                  <a:lnTo>
                    <a:pt x="786" y="658"/>
                  </a:lnTo>
                  <a:lnTo>
                    <a:pt x="760" y="670"/>
                  </a:lnTo>
                  <a:lnTo>
                    <a:pt x="738" y="684"/>
                  </a:lnTo>
                  <a:lnTo>
                    <a:pt x="728" y="694"/>
                  </a:lnTo>
                  <a:lnTo>
                    <a:pt x="718" y="704"/>
                  </a:lnTo>
                  <a:lnTo>
                    <a:pt x="710" y="716"/>
                  </a:lnTo>
                  <a:lnTo>
                    <a:pt x="702" y="728"/>
                  </a:lnTo>
                  <a:lnTo>
                    <a:pt x="696" y="742"/>
                  </a:lnTo>
                  <a:lnTo>
                    <a:pt x="692" y="756"/>
                  </a:lnTo>
                  <a:lnTo>
                    <a:pt x="688" y="772"/>
                  </a:lnTo>
                  <a:lnTo>
                    <a:pt x="686" y="788"/>
                  </a:lnTo>
                  <a:lnTo>
                    <a:pt x="702" y="768"/>
                  </a:lnTo>
                  <a:lnTo>
                    <a:pt x="718" y="752"/>
                  </a:lnTo>
                  <a:lnTo>
                    <a:pt x="736" y="740"/>
                  </a:lnTo>
                  <a:lnTo>
                    <a:pt x="756" y="730"/>
                  </a:lnTo>
                  <a:lnTo>
                    <a:pt x="774" y="722"/>
                  </a:lnTo>
                  <a:lnTo>
                    <a:pt x="796" y="718"/>
                  </a:lnTo>
                  <a:lnTo>
                    <a:pt x="818" y="718"/>
                  </a:lnTo>
                  <a:lnTo>
                    <a:pt x="840" y="722"/>
                  </a:lnTo>
                  <a:lnTo>
                    <a:pt x="860" y="728"/>
                  </a:lnTo>
                  <a:lnTo>
                    <a:pt x="874" y="736"/>
                  </a:lnTo>
                  <a:lnTo>
                    <a:pt x="886" y="746"/>
                  </a:lnTo>
                  <a:lnTo>
                    <a:pt x="894" y="758"/>
                  </a:lnTo>
                  <a:lnTo>
                    <a:pt x="898" y="770"/>
                  </a:lnTo>
                  <a:lnTo>
                    <a:pt x="900" y="782"/>
                  </a:lnTo>
                  <a:lnTo>
                    <a:pt x="896" y="794"/>
                  </a:lnTo>
                  <a:lnTo>
                    <a:pt x="890" y="802"/>
                  </a:lnTo>
                  <a:lnTo>
                    <a:pt x="884" y="806"/>
                  </a:lnTo>
                  <a:lnTo>
                    <a:pt x="878" y="808"/>
                  </a:lnTo>
                  <a:lnTo>
                    <a:pt x="840" y="820"/>
                  </a:lnTo>
                  <a:lnTo>
                    <a:pt x="746" y="846"/>
                  </a:lnTo>
                  <a:lnTo>
                    <a:pt x="726" y="852"/>
                  </a:lnTo>
                  <a:lnTo>
                    <a:pt x="708" y="862"/>
                  </a:lnTo>
                  <a:lnTo>
                    <a:pt x="694" y="872"/>
                  </a:lnTo>
                  <a:lnTo>
                    <a:pt x="682" y="884"/>
                  </a:lnTo>
                  <a:lnTo>
                    <a:pt x="674" y="898"/>
                  </a:lnTo>
                  <a:lnTo>
                    <a:pt x="666" y="914"/>
                  </a:lnTo>
                  <a:lnTo>
                    <a:pt x="662" y="930"/>
                  </a:lnTo>
                  <a:lnTo>
                    <a:pt x="662" y="946"/>
                  </a:lnTo>
                  <a:lnTo>
                    <a:pt x="664" y="966"/>
                  </a:lnTo>
                  <a:lnTo>
                    <a:pt x="640" y="974"/>
                  </a:lnTo>
                  <a:lnTo>
                    <a:pt x="630" y="976"/>
                  </a:lnTo>
                  <a:lnTo>
                    <a:pt x="620" y="976"/>
                  </a:lnTo>
                  <a:lnTo>
                    <a:pt x="612" y="976"/>
                  </a:lnTo>
                  <a:lnTo>
                    <a:pt x="604" y="974"/>
                  </a:lnTo>
                  <a:lnTo>
                    <a:pt x="596" y="972"/>
                  </a:lnTo>
                  <a:lnTo>
                    <a:pt x="590" y="968"/>
                  </a:lnTo>
                  <a:lnTo>
                    <a:pt x="584" y="962"/>
                  </a:lnTo>
                  <a:lnTo>
                    <a:pt x="580" y="956"/>
                  </a:lnTo>
                  <a:lnTo>
                    <a:pt x="572" y="942"/>
                  </a:lnTo>
                  <a:lnTo>
                    <a:pt x="568" y="924"/>
                  </a:lnTo>
                  <a:lnTo>
                    <a:pt x="566" y="904"/>
                  </a:lnTo>
                  <a:lnTo>
                    <a:pt x="566" y="708"/>
                  </a:lnTo>
                  <a:lnTo>
                    <a:pt x="684" y="708"/>
                  </a:lnTo>
                  <a:lnTo>
                    <a:pt x="684" y="672"/>
                  </a:lnTo>
                  <a:lnTo>
                    <a:pt x="566" y="672"/>
                  </a:lnTo>
                  <a:lnTo>
                    <a:pt x="566" y="520"/>
                  </a:lnTo>
                  <a:lnTo>
                    <a:pt x="554" y="516"/>
                  </a:lnTo>
                  <a:lnTo>
                    <a:pt x="546" y="542"/>
                  </a:lnTo>
                  <a:lnTo>
                    <a:pt x="536" y="568"/>
                  </a:lnTo>
                  <a:lnTo>
                    <a:pt x="524" y="588"/>
                  </a:lnTo>
                  <a:lnTo>
                    <a:pt x="510" y="608"/>
                  </a:lnTo>
                  <a:lnTo>
                    <a:pt x="492" y="626"/>
                  </a:lnTo>
                  <a:lnTo>
                    <a:pt x="472" y="642"/>
                  </a:lnTo>
                  <a:lnTo>
                    <a:pt x="446" y="656"/>
                  </a:lnTo>
                  <a:lnTo>
                    <a:pt x="416" y="668"/>
                  </a:lnTo>
                  <a:lnTo>
                    <a:pt x="416" y="508"/>
                  </a:lnTo>
                  <a:lnTo>
                    <a:pt x="400" y="506"/>
                  </a:lnTo>
                  <a:lnTo>
                    <a:pt x="386" y="502"/>
                  </a:lnTo>
                  <a:lnTo>
                    <a:pt x="374" y="498"/>
                  </a:lnTo>
                  <a:lnTo>
                    <a:pt x="366" y="490"/>
                  </a:lnTo>
                  <a:lnTo>
                    <a:pt x="358" y="482"/>
                  </a:lnTo>
                  <a:lnTo>
                    <a:pt x="352" y="470"/>
                  </a:lnTo>
                  <a:lnTo>
                    <a:pt x="348" y="456"/>
                  </a:lnTo>
                  <a:lnTo>
                    <a:pt x="346" y="442"/>
                  </a:lnTo>
                  <a:lnTo>
                    <a:pt x="346" y="0"/>
                  </a:lnTo>
                  <a:lnTo>
                    <a:pt x="148" y="0"/>
                  </a:lnTo>
                  <a:lnTo>
                    <a:pt x="148" y="16"/>
                  </a:lnTo>
                  <a:lnTo>
                    <a:pt x="166" y="18"/>
                  </a:lnTo>
                  <a:lnTo>
                    <a:pt x="180" y="20"/>
                  </a:lnTo>
                  <a:lnTo>
                    <a:pt x="192" y="24"/>
                  </a:lnTo>
                  <a:lnTo>
                    <a:pt x="200" y="28"/>
                  </a:lnTo>
                  <a:lnTo>
                    <a:pt x="206" y="36"/>
                  </a:lnTo>
                  <a:lnTo>
                    <a:pt x="210" y="44"/>
                  </a:lnTo>
                  <a:lnTo>
                    <a:pt x="214" y="56"/>
                  </a:lnTo>
                  <a:lnTo>
                    <a:pt x="214" y="70"/>
                  </a:lnTo>
                  <a:lnTo>
                    <a:pt x="214" y="430"/>
                  </a:lnTo>
                  <a:lnTo>
                    <a:pt x="214" y="440"/>
                  </a:lnTo>
                  <a:lnTo>
                    <a:pt x="212" y="450"/>
                  </a:lnTo>
                  <a:lnTo>
                    <a:pt x="208" y="458"/>
                  </a:lnTo>
                  <a:lnTo>
                    <a:pt x="204" y="464"/>
                  </a:lnTo>
                  <a:lnTo>
                    <a:pt x="192" y="476"/>
                  </a:lnTo>
                  <a:lnTo>
                    <a:pt x="180" y="486"/>
                  </a:lnTo>
                  <a:lnTo>
                    <a:pt x="162" y="498"/>
                  </a:lnTo>
                  <a:lnTo>
                    <a:pt x="140" y="508"/>
                  </a:lnTo>
                  <a:lnTo>
                    <a:pt x="116" y="522"/>
                  </a:lnTo>
                  <a:lnTo>
                    <a:pt x="92" y="538"/>
                  </a:lnTo>
                  <a:lnTo>
                    <a:pt x="78" y="548"/>
                  </a:lnTo>
                  <a:lnTo>
                    <a:pt x="66" y="560"/>
                  </a:lnTo>
                  <a:lnTo>
                    <a:pt x="56" y="572"/>
                  </a:lnTo>
                  <a:lnTo>
                    <a:pt x="48" y="586"/>
                  </a:lnTo>
                  <a:lnTo>
                    <a:pt x="40" y="600"/>
                  </a:lnTo>
                  <a:lnTo>
                    <a:pt x="36" y="614"/>
                  </a:lnTo>
                  <a:lnTo>
                    <a:pt x="32" y="630"/>
                  </a:lnTo>
                  <a:lnTo>
                    <a:pt x="30" y="646"/>
                  </a:lnTo>
                  <a:lnTo>
                    <a:pt x="28" y="662"/>
                  </a:lnTo>
                  <a:lnTo>
                    <a:pt x="30" y="678"/>
                  </a:lnTo>
                  <a:lnTo>
                    <a:pt x="34" y="694"/>
                  </a:lnTo>
                  <a:lnTo>
                    <a:pt x="40" y="708"/>
                  </a:lnTo>
                  <a:lnTo>
                    <a:pt x="46" y="724"/>
                  </a:lnTo>
                  <a:lnTo>
                    <a:pt x="56" y="738"/>
                  </a:lnTo>
                  <a:lnTo>
                    <a:pt x="68" y="752"/>
                  </a:lnTo>
                  <a:lnTo>
                    <a:pt x="84" y="764"/>
                  </a:lnTo>
                  <a:lnTo>
                    <a:pt x="238" y="884"/>
                  </a:lnTo>
                  <a:lnTo>
                    <a:pt x="254" y="896"/>
                  </a:lnTo>
                  <a:lnTo>
                    <a:pt x="264" y="910"/>
                  </a:lnTo>
                  <a:lnTo>
                    <a:pt x="274" y="924"/>
                  </a:lnTo>
                  <a:lnTo>
                    <a:pt x="280" y="940"/>
                  </a:lnTo>
                  <a:lnTo>
                    <a:pt x="284" y="956"/>
                  </a:lnTo>
                  <a:lnTo>
                    <a:pt x="286" y="972"/>
                  </a:lnTo>
                  <a:lnTo>
                    <a:pt x="286" y="988"/>
                  </a:lnTo>
                  <a:lnTo>
                    <a:pt x="284" y="1002"/>
                  </a:lnTo>
                  <a:lnTo>
                    <a:pt x="280" y="1018"/>
                  </a:lnTo>
                  <a:lnTo>
                    <a:pt x="274" y="1032"/>
                  </a:lnTo>
                  <a:lnTo>
                    <a:pt x="266" y="1044"/>
                  </a:lnTo>
                  <a:lnTo>
                    <a:pt x="256" y="1056"/>
                  </a:lnTo>
                  <a:lnTo>
                    <a:pt x="244" y="1066"/>
                  </a:lnTo>
                  <a:lnTo>
                    <a:pt x="232" y="1074"/>
                  </a:lnTo>
                  <a:lnTo>
                    <a:pt x="218" y="1082"/>
                  </a:lnTo>
                  <a:lnTo>
                    <a:pt x="202" y="1086"/>
                  </a:lnTo>
                  <a:lnTo>
                    <a:pt x="188" y="1088"/>
                  </a:lnTo>
                  <a:lnTo>
                    <a:pt x="174" y="1090"/>
                  </a:lnTo>
                  <a:lnTo>
                    <a:pt x="160" y="1090"/>
                  </a:lnTo>
                  <a:lnTo>
                    <a:pt x="148" y="1088"/>
                  </a:lnTo>
                  <a:lnTo>
                    <a:pt x="120" y="1082"/>
                  </a:lnTo>
                  <a:lnTo>
                    <a:pt x="96" y="1072"/>
                  </a:lnTo>
                  <a:lnTo>
                    <a:pt x="74" y="1060"/>
                  </a:lnTo>
                  <a:lnTo>
                    <a:pt x="52" y="1044"/>
                  </a:lnTo>
                  <a:lnTo>
                    <a:pt x="36" y="1026"/>
                  </a:lnTo>
                  <a:lnTo>
                    <a:pt x="22" y="1008"/>
                  </a:lnTo>
                  <a:lnTo>
                    <a:pt x="0" y="1020"/>
                  </a:lnTo>
                  <a:lnTo>
                    <a:pt x="18" y="1048"/>
                  </a:lnTo>
                  <a:lnTo>
                    <a:pt x="40" y="1072"/>
                  </a:lnTo>
                  <a:lnTo>
                    <a:pt x="66" y="1092"/>
                  </a:lnTo>
                  <a:lnTo>
                    <a:pt x="92" y="1110"/>
                  </a:lnTo>
                  <a:lnTo>
                    <a:pt x="122" y="1124"/>
                  </a:lnTo>
                  <a:lnTo>
                    <a:pt x="152" y="1134"/>
                  </a:lnTo>
                  <a:lnTo>
                    <a:pt x="182" y="1140"/>
                  </a:lnTo>
                  <a:lnTo>
                    <a:pt x="214" y="1142"/>
                  </a:lnTo>
                  <a:lnTo>
                    <a:pt x="246" y="1138"/>
                  </a:lnTo>
                  <a:lnTo>
                    <a:pt x="278" y="1132"/>
                  </a:lnTo>
                  <a:lnTo>
                    <a:pt x="310" y="1120"/>
                  </a:lnTo>
                  <a:lnTo>
                    <a:pt x="340" y="1106"/>
                  </a:lnTo>
                  <a:lnTo>
                    <a:pt x="368" y="1090"/>
                  </a:lnTo>
                  <a:lnTo>
                    <a:pt x="380" y="1080"/>
                  </a:lnTo>
                  <a:lnTo>
                    <a:pt x="392" y="1068"/>
                  </a:lnTo>
                  <a:lnTo>
                    <a:pt x="402" y="1058"/>
                  </a:lnTo>
                  <a:lnTo>
                    <a:pt x="410" y="1046"/>
                  </a:lnTo>
                  <a:lnTo>
                    <a:pt x="418" y="1032"/>
                  </a:lnTo>
                  <a:lnTo>
                    <a:pt x="424" y="1018"/>
                  </a:lnTo>
                  <a:lnTo>
                    <a:pt x="428" y="1000"/>
                  </a:lnTo>
                  <a:lnTo>
                    <a:pt x="432" y="984"/>
                  </a:lnTo>
                  <a:lnTo>
                    <a:pt x="432" y="966"/>
                  </a:lnTo>
                  <a:lnTo>
                    <a:pt x="432" y="950"/>
                  </a:lnTo>
                  <a:lnTo>
                    <a:pt x="430" y="934"/>
                  </a:lnTo>
                  <a:lnTo>
                    <a:pt x="428" y="918"/>
                  </a:lnTo>
                  <a:lnTo>
                    <a:pt x="420" y="888"/>
                  </a:lnTo>
                  <a:lnTo>
                    <a:pt x="408" y="860"/>
                  </a:lnTo>
                  <a:lnTo>
                    <a:pt x="392" y="838"/>
                  </a:lnTo>
                  <a:lnTo>
                    <a:pt x="376" y="818"/>
                  </a:lnTo>
                  <a:lnTo>
                    <a:pt x="360" y="804"/>
                  </a:lnTo>
                  <a:lnTo>
                    <a:pt x="180" y="670"/>
                  </a:lnTo>
                  <a:lnTo>
                    <a:pt x="170" y="662"/>
                  </a:lnTo>
                  <a:lnTo>
                    <a:pt x="162" y="654"/>
                  </a:lnTo>
                  <a:lnTo>
                    <a:pt x="156" y="646"/>
                  </a:lnTo>
                  <a:lnTo>
                    <a:pt x="150" y="638"/>
                  </a:lnTo>
                  <a:lnTo>
                    <a:pt x="148" y="630"/>
                  </a:lnTo>
                  <a:lnTo>
                    <a:pt x="144" y="622"/>
                  </a:lnTo>
                  <a:lnTo>
                    <a:pt x="144" y="604"/>
                  </a:lnTo>
                  <a:lnTo>
                    <a:pt x="144" y="594"/>
                  </a:lnTo>
                  <a:lnTo>
                    <a:pt x="146" y="582"/>
                  </a:lnTo>
                  <a:lnTo>
                    <a:pt x="150" y="572"/>
                  </a:lnTo>
                  <a:lnTo>
                    <a:pt x="154" y="564"/>
                  </a:lnTo>
                  <a:lnTo>
                    <a:pt x="166" y="548"/>
                  </a:lnTo>
                  <a:lnTo>
                    <a:pt x="180" y="536"/>
                  </a:lnTo>
                  <a:lnTo>
                    <a:pt x="198" y="528"/>
                  </a:lnTo>
                  <a:lnTo>
                    <a:pt x="214" y="522"/>
                  </a:lnTo>
                  <a:lnTo>
                    <a:pt x="232" y="516"/>
                  </a:lnTo>
                  <a:lnTo>
                    <a:pt x="248" y="516"/>
                  </a:lnTo>
                  <a:lnTo>
                    <a:pt x="264" y="516"/>
                  </a:lnTo>
                  <a:lnTo>
                    <a:pt x="278" y="520"/>
                  </a:lnTo>
                  <a:lnTo>
                    <a:pt x="292" y="524"/>
                  </a:lnTo>
                  <a:lnTo>
                    <a:pt x="304" y="530"/>
                  </a:lnTo>
                  <a:lnTo>
                    <a:pt x="316" y="538"/>
                  </a:lnTo>
                  <a:lnTo>
                    <a:pt x="328" y="548"/>
                  </a:lnTo>
                  <a:lnTo>
                    <a:pt x="338" y="558"/>
                  </a:lnTo>
                  <a:lnTo>
                    <a:pt x="348" y="572"/>
                  </a:lnTo>
                  <a:lnTo>
                    <a:pt x="356" y="586"/>
                  </a:lnTo>
                  <a:lnTo>
                    <a:pt x="364" y="600"/>
                  </a:lnTo>
                  <a:lnTo>
                    <a:pt x="370" y="616"/>
                  </a:lnTo>
                  <a:lnTo>
                    <a:pt x="376" y="632"/>
                  </a:lnTo>
                  <a:lnTo>
                    <a:pt x="380" y="650"/>
                  </a:lnTo>
                  <a:lnTo>
                    <a:pt x="382" y="668"/>
                  </a:lnTo>
                  <a:lnTo>
                    <a:pt x="386" y="708"/>
                  </a:lnTo>
                  <a:lnTo>
                    <a:pt x="444" y="708"/>
                  </a:lnTo>
                  <a:lnTo>
                    <a:pt x="444" y="914"/>
                  </a:lnTo>
                  <a:lnTo>
                    <a:pt x="444" y="942"/>
                  </a:lnTo>
                  <a:lnTo>
                    <a:pt x="450" y="966"/>
                  </a:lnTo>
                  <a:lnTo>
                    <a:pt x="458" y="988"/>
                  </a:lnTo>
                  <a:lnTo>
                    <a:pt x="468" y="1006"/>
                  </a:lnTo>
                  <a:lnTo>
                    <a:pt x="476" y="1014"/>
                  </a:lnTo>
                  <a:lnTo>
                    <a:pt x="484" y="1020"/>
                  </a:lnTo>
                  <a:lnTo>
                    <a:pt x="492" y="1026"/>
                  </a:lnTo>
                  <a:lnTo>
                    <a:pt x="502" y="1032"/>
                  </a:lnTo>
                  <a:lnTo>
                    <a:pt x="512" y="1036"/>
                  </a:lnTo>
                  <a:lnTo>
                    <a:pt x="522" y="1040"/>
                  </a:lnTo>
                  <a:lnTo>
                    <a:pt x="534" y="1042"/>
                  </a:lnTo>
                  <a:lnTo>
                    <a:pt x="546" y="1042"/>
                  </a:lnTo>
                  <a:lnTo>
                    <a:pt x="562" y="1042"/>
                  </a:lnTo>
                  <a:lnTo>
                    <a:pt x="580" y="1042"/>
                  </a:lnTo>
                  <a:lnTo>
                    <a:pt x="596" y="1040"/>
                  </a:lnTo>
                  <a:lnTo>
                    <a:pt x="614" y="1034"/>
                  </a:lnTo>
                  <a:lnTo>
                    <a:pt x="632" y="1028"/>
                  </a:lnTo>
                  <a:lnTo>
                    <a:pt x="648" y="1018"/>
                  </a:lnTo>
                  <a:lnTo>
                    <a:pt x="664" y="1008"/>
                  </a:lnTo>
                  <a:lnTo>
                    <a:pt x="676" y="994"/>
                  </a:lnTo>
                  <a:lnTo>
                    <a:pt x="682" y="1004"/>
                  </a:lnTo>
                  <a:lnTo>
                    <a:pt x="690" y="1014"/>
                  </a:lnTo>
                  <a:lnTo>
                    <a:pt x="700" y="1022"/>
                  </a:lnTo>
                  <a:lnTo>
                    <a:pt x="712" y="1030"/>
                  </a:lnTo>
                  <a:lnTo>
                    <a:pt x="724" y="1036"/>
                  </a:lnTo>
                  <a:lnTo>
                    <a:pt x="738" y="1040"/>
                  </a:lnTo>
                  <a:lnTo>
                    <a:pt x="754" y="1044"/>
                  </a:lnTo>
                  <a:lnTo>
                    <a:pt x="772" y="1044"/>
                  </a:lnTo>
                  <a:lnTo>
                    <a:pt x="806" y="1040"/>
                  </a:lnTo>
                  <a:lnTo>
                    <a:pt x="822" y="1034"/>
                  </a:lnTo>
                  <a:lnTo>
                    <a:pt x="840" y="1028"/>
                  </a:lnTo>
                  <a:lnTo>
                    <a:pt x="856" y="1020"/>
                  </a:lnTo>
                  <a:lnTo>
                    <a:pt x="872" y="1010"/>
                  </a:lnTo>
                  <a:lnTo>
                    <a:pt x="888" y="998"/>
                  </a:lnTo>
                  <a:lnTo>
                    <a:pt x="902" y="984"/>
                  </a:lnTo>
                  <a:lnTo>
                    <a:pt x="910" y="1000"/>
                  </a:lnTo>
                  <a:lnTo>
                    <a:pt x="918" y="1012"/>
                  </a:lnTo>
                  <a:lnTo>
                    <a:pt x="928" y="1022"/>
                  </a:lnTo>
                  <a:lnTo>
                    <a:pt x="938" y="1030"/>
                  </a:lnTo>
                  <a:lnTo>
                    <a:pt x="950" y="1038"/>
                  </a:lnTo>
                  <a:lnTo>
                    <a:pt x="962" y="1042"/>
                  </a:lnTo>
                  <a:lnTo>
                    <a:pt x="976" y="1044"/>
                  </a:lnTo>
                  <a:lnTo>
                    <a:pt x="988" y="1044"/>
                  </a:lnTo>
                  <a:lnTo>
                    <a:pt x="1000" y="1042"/>
                  </a:lnTo>
                  <a:lnTo>
                    <a:pt x="1014" y="1040"/>
                  </a:lnTo>
                  <a:lnTo>
                    <a:pt x="1026" y="1034"/>
                  </a:lnTo>
                  <a:lnTo>
                    <a:pt x="1038" y="1026"/>
                  </a:lnTo>
                  <a:lnTo>
                    <a:pt x="1048" y="1016"/>
                  </a:lnTo>
                  <a:lnTo>
                    <a:pt x="1058" y="1006"/>
                  </a:lnTo>
                  <a:lnTo>
                    <a:pt x="1064" y="994"/>
                  </a:lnTo>
                  <a:lnTo>
                    <a:pt x="1070" y="980"/>
                  </a:lnTo>
                  <a:lnTo>
                    <a:pt x="1058" y="984"/>
                  </a:lnTo>
                  <a:lnTo>
                    <a:pt x="1050" y="986"/>
                  </a:lnTo>
                  <a:lnTo>
                    <a:pt x="1040" y="986"/>
                  </a:lnTo>
                  <a:lnTo>
                    <a:pt x="1034" y="982"/>
                  </a:lnTo>
                  <a:lnTo>
                    <a:pt x="1028" y="976"/>
                  </a:lnTo>
                  <a:lnTo>
                    <a:pt x="1026" y="970"/>
                  </a:lnTo>
                  <a:lnTo>
                    <a:pt x="1022" y="960"/>
                  </a:lnTo>
                  <a:lnTo>
                    <a:pt x="1022" y="948"/>
                  </a:lnTo>
                  <a:close/>
                  <a:moveTo>
                    <a:pt x="900" y="924"/>
                  </a:moveTo>
                  <a:lnTo>
                    <a:pt x="900" y="924"/>
                  </a:lnTo>
                  <a:lnTo>
                    <a:pt x="900" y="940"/>
                  </a:lnTo>
                  <a:lnTo>
                    <a:pt x="896" y="952"/>
                  </a:lnTo>
                  <a:lnTo>
                    <a:pt x="892" y="962"/>
                  </a:lnTo>
                  <a:lnTo>
                    <a:pt x="884" y="972"/>
                  </a:lnTo>
                  <a:lnTo>
                    <a:pt x="876" y="978"/>
                  </a:lnTo>
                  <a:lnTo>
                    <a:pt x="866" y="984"/>
                  </a:lnTo>
                  <a:lnTo>
                    <a:pt x="854" y="988"/>
                  </a:lnTo>
                  <a:lnTo>
                    <a:pt x="840" y="988"/>
                  </a:lnTo>
                  <a:lnTo>
                    <a:pt x="824" y="988"/>
                  </a:lnTo>
                  <a:lnTo>
                    <a:pt x="810" y="982"/>
                  </a:lnTo>
                  <a:lnTo>
                    <a:pt x="800" y="976"/>
                  </a:lnTo>
                  <a:lnTo>
                    <a:pt x="792" y="968"/>
                  </a:lnTo>
                  <a:lnTo>
                    <a:pt x="784" y="958"/>
                  </a:lnTo>
                  <a:lnTo>
                    <a:pt x="780" y="946"/>
                  </a:lnTo>
                  <a:lnTo>
                    <a:pt x="778" y="934"/>
                  </a:lnTo>
                  <a:lnTo>
                    <a:pt x="778" y="920"/>
                  </a:lnTo>
                  <a:lnTo>
                    <a:pt x="780" y="906"/>
                  </a:lnTo>
                  <a:lnTo>
                    <a:pt x="786" y="890"/>
                  </a:lnTo>
                  <a:lnTo>
                    <a:pt x="796" y="880"/>
                  </a:lnTo>
                  <a:lnTo>
                    <a:pt x="800" y="874"/>
                  </a:lnTo>
                  <a:lnTo>
                    <a:pt x="808" y="872"/>
                  </a:lnTo>
                  <a:lnTo>
                    <a:pt x="840" y="860"/>
                  </a:lnTo>
                  <a:lnTo>
                    <a:pt x="900" y="832"/>
                  </a:lnTo>
                  <a:lnTo>
                    <a:pt x="900" y="9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499"/>
            <p:cNvSpPr>
              <a:spLocks/>
            </p:cNvSpPr>
            <p:nvPr/>
          </p:nvSpPr>
          <p:spPr bwMode="auto">
            <a:xfrm>
              <a:off x="2702" y="1368"/>
              <a:ext cx="378" cy="396"/>
            </a:xfrm>
            <a:custGeom>
              <a:avLst/>
              <a:gdLst>
                <a:gd name="T0" fmla="*/ 184 w 378"/>
                <a:gd name="T1" fmla="*/ 8 h 396"/>
                <a:gd name="T2" fmla="*/ 260 w 378"/>
                <a:gd name="T3" fmla="*/ 18 h 396"/>
                <a:gd name="T4" fmla="*/ 268 w 378"/>
                <a:gd name="T5" fmla="*/ 10 h 396"/>
                <a:gd name="T6" fmla="*/ 292 w 378"/>
                <a:gd name="T7" fmla="*/ 0 h 396"/>
                <a:gd name="T8" fmla="*/ 324 w 378"/>
                <a:gd name="T9" fmla="*/ 2 h 396"/>
                <a:gd name="T10" fmla="*/ 358 w 378"/>
                <a:gd name="T11" fmla="*/ 14 h 396"/>
                <a:gd name="T12" fmla="*/ 350 w 378"/>
                <a:gd name="T13" fmla="*/ 172 h 396"/>
                <a:gd name="T14" fmla="*/ 338 w 378"/>
                <a:gd name="T15" fmla="*/ 158 h 396"/>
                <a:gd name="T16" fmla="*/ 314 w 378"/>
                <a:gd name="T17" fmla="*/ 136 h 396"/>
                <a:gd name="T18" fmla="*/ 290 w 378"/>
                <a:gd name="T19" fmla="*/ 120 h 396"/>
                <a:gd name="T20" fmla="*/ 262 w 378"/>
                <a:gd name="T21" fmla="*/ 112 h 396"/>
                <a:gd name="T22" fmla="*/ 250 w 378"/>
                <a:gd name="T23" fmla="*/ 110 h 396"/>
                <a:gd name="T24" fmla="*/ 226 w 378"/>
                <a:gd name="T25" fmla="*/ 114 h 396"/>
                <a:gd name="T26" fmla="*/ 204 w 378"/>
                <a:gd name="T27" fmla="*/ 128 h 396"/>
                <a:gd name="T28" fmla="*/ 190 w 378"/>
                <a:gd name="T29" fmla="*/ 150 h 396"/>
                <a:gd name="T30" fmla="*/ 184 w 378"/>
                <a:gd name="T31" fmla="*/ 182 h 396"/>
                <a:gd name="T32" fmla="*/ 184 w 378"/>
                <a:gd name="T33" fmla="*/ 314 h 396"/>
                <a:gd name="T34" fmla="*/ 188 w 378"/>
                <a:gd name="T35" fmla="*/ 342 h 396"/>
                <a:gd name="T36" fmla="*/ 198 w 378"/>
                <a:gd name="T37" fmla="*/ 362 h 396"/>
                <a:gd name="T38" fmla="*/ 216 w 378"/>
                <a:gd name="T39" fmla="*/ 372 h 396"/>
                <a:gd name="T40" fmla="*/ 246 w 378"/>
                <a:gd name="T41" fmla="*/ 378 h 396"/>
                <a:gd name="T42" fmla="*/ 2 w 378"/>
                <a:gd name="T43" fmla="*/ 396 h 396"/>
                <a:gd name="T44" fmla="*/ 2 w 378"/>
                <a:gd name="T45" fmla="*/ 378 h 396"/>
                <a:gd name="T46" fmla="*/ 32 w 378"/>
                <a:gd name="T47" fmla="*/ 374 h 396"/>
                <a:gd name="T48" fmla="*/ 50 w 378"/>
                <a:gd name="T49" fmla="*/ 362 h 396"/>
                <a:gd name="T50" fmla="*/ 60 w 378"/>
                <a:gd name="T51" fmla="*/ 344 h 396"/>
                <a:gd name="T52" fmla="*/ 64 w 378"/>
                <a:gd name="T53" fmla="*/ 314 h 396"/>
                <a:gd name="T54" fmla="*/ 64 w 378"/>
                <a:gd name="T55" fmla="*/ 80 h 396"/>
                <a:gd name="T56" fmla="*/ 60 w 378"/>
                <a:gd name="T57" fmla="*/ 52 h 396"/>
                <a:gd name="T58" fmla="*/ 48 w 378"/>
                <a:gd name="T59" fmla="*/ 36 h 396"/>
                <a:gd name="T60" fmla="*/ 28 w 378"/>
                <a:gd name="T61" fmla="*/ 26 h 396"/>
                <a:gd name="T62" fmla="*/ 0 w 378"/>
                <a:gd name="T63" fmla="*/ 24 h 39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8"/>
                <a:gd name="T97" fmla="*/ 0 h 396"/>
                <a:gd name="T98" fmla="*/ 378 w 378"/>
                <a:gd name="T99" fmla="*/ 396 h 39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8" h="396">
                  <a:moveTo>
                    <a:pt x="0" y="8"/>
                  </a:moveTo>
                  <a:lnTo>
                    <a:pt x="184" y="8"/>
                  </a:lnTo>
                  <a:lnTo>
                    <a:pt x="184" y="108"/>
                  </a:lnTo>
                  <a:lnTo>
                    <a:pt x="260" y="18"/>
                  </a:lnTo>
                  <a:lnTo>
                    <a:pt x="268" y="10"/>
                  </a:lnTo>
                  <a:lnTo>
                    <a:pt x="280" y="4"/>
                  </a:lnTo>
                  <a:lnTo>
                    <a:pt x="292" y="0"/>
                  </a:lnTo>
                  <a:lnTo>
                    <a:pt x="308" y="0"/>
                  </a:lnTo>
                  <a:lnTo>
                    <a:pt x="324" y="2"/>
                  </a:lnTo>
                  <a:lnTo>
                    <a:pt x="340" y="6"/>
                  </a:lnTo>
                  <a:lnTo>
                    <a:pt x="358" y="14"/>
                  </a:lnTo>
                  <a:lnTo>
                    <a:pt x="378" y="28"/>
                  </a:lnTo>
                  <a:lnTo>
                    <a:pt x="350" y="172"/>
                  </a:lnTo>
                  <a:lnTo>
                    <a:pt x="338" y="158"/>
                  </a:lnTo>
                  <a:lnTo>
                    <a:pt x="326" y="146"/>
                  </a:lnTo>
                  <a:lnTo>
                    <a:pt x="314" y="136"/>
                  </a:lnTo>
                  <a:lnTo>
                    <a:pt x="302" y="126"/>
                  </a:lnTo>
                  <a:lnTo>
                    <a:pt x="290" y="120"/>
                  </a:lnTo>
                  <a:lnTo>
                    <a:pt x="276" y="114"/>
                  </a:lnTo>
                  <a:lnTo>
                    <a:pt x="262" y="112"/>
                  </a:lnTo>
                  <a:lnTo>
                    <a:pt x="250" y="110"/>
                  </a:lnTo>
                  <a:lnTo>
                    <a:pt x="238" y="112"/>
                  </a:lnTo>
                  <a:lnTo>
                    <a:pt x="226" y="114"/>
                  </a:lnTo>
                  <a:lnTo>
                    <a:pt x="214" y="120"/>
                  </a:lnTo>
                  <a:lnTo>
                    <a:pt x="204" y="128"/>
                  </a:lnTo>
                  <a:lnTo>
                    <a:pt x="196" y="138"/>
                  </a:lnTo>
                  <a:lnTo>
                    <a:pt x="190" y="150"/>
                  </a:lnTo>
                  <a:lnTo>
                    <a:pt x="186" y="164"/>
                  </a:lnTo>
                  <a:lnTo>
                    <a:pt x="184" y="182"/>
                  </a:lnTo>
                  <a:lnTo>
                    <a:pt x="184" y="314"/>
                  </a:lnTo>
                  <a:lnTo>
                    <a:pt x="186" y="330"/>
                  </a:lnTo>
                  <a:lnTo>
                    <a:pt x="188" y="342"/>
                  </a:lnTo>
                  <a:lnTo>
                    <a:pt x="192" y="354"/>
                  </a:lnTo>
                  <a:lnTo>
                    <a:pt x="198" y="362"/>
                  </a:lnTo>
                  <a:lnTo>
                    <a:pt x="206" y="368"/>
                  </a:lnTo>
                  <a:lnTo>
                    <a:pt x="216" y="372"/>
                  </a:lnTo>
                  <a:lnTo>
                    <a:pt x="230" y="376"/>
                  </a:lnTo>
                  <a:lnTo>
                    <a:pt x="246" y="378"/>
                  </a:lnTo>
                  <a:lnTo>
                    <a:pt x="246" y="396"/>
                  </a:lnTo>
                  <a:lnTo>
                    <a:pt x="2" y="396"/>
                  </a:lnTo>
                  <a:lnTo>
                    <a:pt x="2" y="378"/>
                  </a:lnTo>
                  <a:lnTo>
                    <a:pt x="18" y="376"/>
                  </a:lnTo>
                  <a:lnTo>
                    <a:pt x="32" y="374"/>
                  </a:lnTo>
                  <a:lnTo>
                    <a:pt x="42" y="368"/>
                  </a:lnTo>
                  <a:lnTo>
                    <a:pt x="50" y="362"/>
                  </a:lnTo>
                  <a:lnTo>
                    <a:pt x="56" y="354"/>
                  </a:lnTo>
                  <a:lnTo>
                    <a:pt x="60" y="344"/>
                  </a:lnTo>
                  <a:lnTo>
                    <a:pt x="62" y="330"/>
                  </a:lnTo>
                  <a:lnTo>
                    <a:pt x="64" y="314"/>
                  </a:lnTo>
                  <a:lnTo>
                    <a:pt x="64" y="80"/>
                  </a:lnTo>
                  <a:lnTo>
                    <a:pt x="62" y="66"/>
                  </a:lnTo>
                  <a:lnTo>
                    <a:pt x="60" y="52"/>
                  </a:lnTo>
                  <a:lnTo>
                    <a:pt x="56" y="44"/>
                  </a:lnTo>
                  <a:lnTo>
                    <a:pt x="48" y="36"/>
                  </a:lnTo>
                  <a:lnTo>
                    <a:pt x="40" y="30"/>
                  </a:lnTo>
                  <a:lnTo>
                    <a:pt x="28" y="26"/>
                  </a:lnTo>
                  <a:lnTo>
                    <a:pt x="16" y="24"/>
                  </a:lnTo>
                  <a:lnTo>
                    <a:pt x="0" y="2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00"/>
            <p:cNvSpPr>
              <a:spLocks/>
            </p:cNvSpPr>
            <p:nvPr/>
          </p:nvSpPr>
          <p:spPr bwMode="auto">
            <a:xfrm>
              <a:off x="3430" y="2408"/>
              <a:ext cx="168" cy="198"/>
            </a:xfrm>
            <a:custGeom>
              <a:avLst/>
              <a:gdLst>
                <a:gd name="T0" fmla="*/ 94 w 168"/>
                <a:gd name="T1" fmla="*/ 116 h 198"/>
                <a:gd name="T2" fmla="*/ 128 w 168"/>
                <a:gd name="T3" fmla="*/ 32 h 198"/>
                <a:gd name="T4" fmla="*/ 128 w 168"/>
                <a:gd name="T5" fmla="*/ 32 h 198"/>
                <a:gd name="T6" fmla="*/ 132 w 168"/>
                <a:gd name="T7" fmla="*/ 22 h 198"/>
                <a:gd name="T8" fmla="*/ 132 w 168"/>
                <a:gd name="T9" fmla="*/ 16 h 198"/>
                <a:gd name="T10" fmla="*/ 130 w 168"/>
                <a:gd name="T11" fmla="*/ 12 h 198"/>
                <a:gd name="T12" fmla="*/ 126 w 168"/>
                <a:gd name="T13" fmla="*/ 8 h 198"/>
                <a:gd name="T14" fmla="*/ 122 w 168"/>
                <a:gd name="T15" fmla="*/ 6 h 198"/>
                <a:gd name="T16" fmla="*/ 116 w 168"/>
                <a:gd name="T17" fmla="*/ 4 h 198"/>
                <a:gd name="T18" fmla="*/ 104 w 168"/>
                <a:gd name="T19" fmla="*/ 4 h 198"/>
                <a:gd name="T20" fmla="*/ 104 w 168"/>
                <a:gd name="T21" fmla="*/ 0 h 198"/>
                <a:gd name="T22" fmla="*/ 168 w 168"/>
                <a:gd name="T23" fmla="*/ 0 h 198"/>
                <a:gd name="T24" fmla="*/ 168 w 168"/>
                <a:gd name="T25" fmla="*/ 4 h 198"/>
                <a:gd name="T26" fmla="*/ 168 w 168"/>
                <a:gd name="T27" fmla="*/ 4 h 198"/>
                <a:gd name="T28" fmla="*/ 162 w 168"/>
                <a:gd name="T29" fmla="*/ 6 h 198"/>
                <a:gd name="T30" fmla="*/ 154 w 168"/>
                <a:gd name="T31" fmla="*/ 10 h 198"/>
                <a:gd name="T32" fmla="*/ 146 w 168"/>
                <a:gd name="T33" fmla="*/ 16 h 198"/>
                <a:gd name="T34" fmla="*/ 138 w 168"/>
                <a:gd name="T35" fmla="*/ 30 h 198"/>
                <a:gd name="T36" fmla="*/ 84 w 168"/>
                <a:gd name="T37" fmla="*/ 158 h 198"/>
                <a:gd name="T38" fmla="*/ 84 w 168"/>
                <a:gd name="T39" fmla="*/ 158 h 198"/>
                <a:gd name="T40" fmla="*/ 76 w 168"/>
                <a:gd name="T41" fmla="*/ 178 h 198"/>
                <a:gd name="T42" fmla="*/ 66 w 168"/>
                <a:gd name="T43" fmla="*/ 190 h 198"/>
                <a:gd name="T44" fmla="*/ 56 w 168"/>
                <a:gd name="T45" fmla="*/ 196 h 198"/>
                <a:gd name="T46" fmla="*/ 46 w 168"/>
                <a:gd name="T47" fmla="*/ 198 h 198"/>
                <a:gd name="T48" fmla="*/ 38 w 168"/>
                <a:gd name="T49" fmla="*/ 194 h 198"/>
                <a:gd name="T50" fmla="*/ 32 w 168"/>
                <a:gd name="T51" fmla="*/ 188 h 198"/>
                <a:gd name="T52" fmla="*/ 28 w 168"/>
                <a:gd name="T53" fmla="*/ 182 h 198"/>
                <a:gd name="T54" fmla="*/ 28 w 168"/>
                <a:gd name="T55" fmla="*/ 172 h 198"/>
                <a:gd name="T56" fmla="*/ 28 w 168"/>
                <a:gd name="T57" fmla="*/ 172 h 198"/>
                <a:gd name="T58" fmla="*/ 28 w 168"/>
                <a:gd name="T59" fmla="*/ 168 h 198"/>
                <a:gd name="T60" fmla="*/ 30 w 168"/>
                <a:gd name="T61" fmla="*/ 162 h 198"/>
                <a:gd name="T62" fmla="*/ 32 w 168"/>
                <a:gd name="T63" fmla="*/ 160 h 198"/>
                <a:gd name="T64" fmla="*/ 36 w 168"/>
                <a:gd name="T65" fmla="*/ 156 h 198"/>
                <a:gd name="T66" fmla="*/ 44 w 168"/>
                <a:gd name="T67" fmla="*/ 154 h 198"/>
                <a:gd name="T68" fmla="*/ 52 w 168"/>
                <a:gd name="T69" fmla="*/ 156 h 198"/>
                <a:gd name="T70" fmla="*/ 52 w 168"/>
                <a:gd name="T71" fmla="*/ 156 h 198"/>
                <a:gd name="T72" fmla="*/ 56 w 168"/>
                <a:gd name="T73" fmla="*/ 160 h 198"/>
                <a:gd name="T74" fmla="*/ 58 w 168"/>
                <a:gd name="T75" fmla="*/ 166 h 198"/>
                <a:gd name="T76" fmla="*/ 64 w 168"/>
                <a:gd name="T77" fmla="*/ 172 h 198"/>
                <a:gd name="T78" fmla="*/ 66 w 168"/>
                <a:gd name="T79" fmla="*/ 174 h 198"/>
                <a:gd name="T80" fmla="*/ 70 w 168"/>
                <a:gd name="T81" fmla="*/ 172 h 198"/>
                <a:gd name="T82" fmla="*/ 74 w 168"/>
                <a:gd name="T83" fmla="*/ 166 h 198"/>
                <a:gd name="T84" fmla="*/ 78 w 168"/>
                <a:gd name="T85" fmla="*/ 154 h 198"/>
                <a:gd name="T86" fmla="*/ 22 w 168"/>
                <a:gd name="T87" fmla="*/ 30 h 198"/>
                <a:gd name="T88" fmla="*/ 22 w 168"/>
                <a:gd name="T89" fmla="*/ 30 h 198"/>
                <a:gd name="T90" fmla="*/ 18 w 168"/>
                <a:gd name="T91" fmla="*/ 22 h 198"/>
                <a:gd name="T92" fmla="*/ 14 w 168"/>
                <a:gd name="T93" fmla="*/ 14 h 198"/>
                <a:gd name="T94" fmla="*/ 8 w 168"/>
                <a:gd name="T95" fmla="*/ 8 h 198"/>
                <a:gd name="T96" fmla="*/ 4 w 168"/>
                <a:gd name="T97" fmla="*/ 4 h 198"/>
                <a:gd name="T98" fmla="*/ 0 w 168"/>
                <a:gd name="T99" fmla="*/ 4 h 198"/>
                <a:gd name="T100" fmla="*/ 0 w 168"/>
                <a:gd name="T101" fmla="*/ 0 h 198"/>
                <a:gd name="T102" fmla="*/ 76 w 168"/>
                <a:gd name="T103" fmla="*/ 0 h 198"/>
                <a:gd name="T104" fmla="*/ 76 w 168"/>
                <a:gd name="T105" fmla="*/ 4 h 198"/>
                <a:gd name="T106" fmla="*/ 76 w 168"/>
                <a:gd name="T107" fmla="*/ 4 h 198"/>
                <a:gd name="T108" fmla="*/ 70 w 168"/>
                <a:gd name="T109" fmla="*/ 4 h 198"/>
                <a:gd name="T110" fmla="*/ 62 w 168"/>
                <a:gd name="T111" fmla="*/ 6 h 198"/>
                <a:gd name="T112" fmla="*/ 58 w 168"/>
                <a:gd name="T113" fmla="*/ 8 h 198"/>
                <a:gd name="T114" fmla="*/ 56 w 168"/>
                <a:gd name="T115" fmla="*/ 12 h 198"/>
                <a:gd name="T116" fmla="*/ 56 w 168"/>
                <a:gd name="T117" fmla="*/ 18 h 198"/>
                <a:gd name="T118" fmla="*/ 58 w 168"/>
                <a:gd name="T119" fmla="*/ 26 h 198"/>
                <a:gd name="T120" fmla="*/ 94 w 168"/>
                <a:gd name="T121" fmla="*/ 116 h 19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68"/>
                <a:gd name="T184" fmla="*/ 0 h 198"/>
                <a:gd name="T185" fmla="*/ 168 w 168"/>
                <a:gd name="T186" fmla="*/ 198 h 19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68" h="198">
                  <a:moveTo>
                    <a:pt x="94" y="116"/>
                  </a:moveTo>
                  <a:lnTo>
                    <a:pt x="128" y="32"/>
                  </a:lnTo>
                  <a:lnTo>
                    <a:pt x="132" y="22"/>
                  </a:lnTo>
                  <a:lnTo>
                    <a:pt x="132" y="16"/>
                  </a:lnTo>
                  <a:lnTo>
                    <a:pt x="130" y="12"/>
                  </a:lnTo>
                  <a:lnTo>
                    <a:pt x="126" y="8"/>
                  </a:lnTo>
                  <a:lnTo>
                    <a:pt x="122" y="6"/>
                  </a:lnTo>
                  <a:lnTo>
                    <a:pt x="116" y="4"/>
                  </a:lnTo>
                  <a:lnTo>
                    <a:pt x="104" y="4"/>
                  </a:lnTo>
                  <a:lnTo>
                    <a:pt x="104" y="0"/>
                  </a:lnTo>
                  <a:lnTo>
                    <a:pt x="168" y="0"/>
                  </a:lnTo>
                  <a:lnTo>
                    <a:pt x="168" y="4"/>
                  </a:lnTo>
                  <a:lnTo>
                    <a:pt x="162" y="6"/>
                  </a:lnTo>
                  <a:lnTo>
                    <a:pt x="154" y="10"/>
                  </a:lnTo>
                  <a:lnTo>
                    <a:pt x="146" y="16"/>
                  </a:lnTo>
                  <a:lnTo>
                    <a:pt x="138" y="30"/>
                  </a:lnTo>
                  <a:lnTo>
                    <a:pt x="84" y="158"/>
                  </a:lnTo>
                  <a:lnTo>
                    <a:pt x="76" y="178"/>
                  </a:lnTo>
                  <a:lnTo>
                    <a:pt x="66" y="190"/>
                  </a:lnTo>
                  <a:lnTo>
                    <a:pt x="56" y="196"/>
                  </a:lnTo>
                  <a:lnTo>
                    <a:pt x="46" y="198"/>
                  </a:lnTo>
                  <a:lnTo>
                    <a:pt x="38" y="194"/>
                  </a:lnTo>
                  <a:lnTo>
                    <a:pt x="32" y="188"/>
                  </a:lnTo>
                  <a:lnTo>
                    <a:pt x="28" y="182"/>
                  </a:lnTo>
                  <a:lnTo>
                    <a:pt x="28" y="172"/>
                  </a:lnTo>
                  <a:lnTo>
                    <a:pt x="28" y="168"/>
                  </a:lnTo>
                  <a:lnTo>
                    <a:pt x="30" y="162"/>
                  </a:lnTo>
                  <a:lnTo>
                    <a:pt x="32" y="160"/>
                  </a:lnTo>
                  <a:lnTo>
                    <a:pt x="36" y="156"/>
                  </a:lnTo>
                  <a:lnTo>
                    <a:pt x="44" y="154"/>
                  </a:lnTo>
                  <a:lnTo>
                    <a:pt x="52" y="156"/>
                  </a:lnTo>
                  <a:lnTo>
                    <a:pt x="56" y="160"/>
                  </a:lnTo>
                  <a:lnTo>
                    <a:pt x="58" y="166"/>
                  </a:lnTo>
                  <a:lnTo>
                    <a:pt x="64" y="172"/>
                  </a:lnTo>
                  <a:lnTo>
                    <a:pt x="66" y="174"/>
                  </a:lnTo>
                  <a:lnTo>
                    <a:pt x="70" y="172"/>
                  </a:lnTo>
                  <a:lnTo>
                    <a:pt x="74" y="166"/>
                  </a:lnTo>
                  <a:lnTo>
                    <a:pt x="78" y="154"/>
                  </a:lnTo>
                  <a:lnTo>
                    <a:pt x="22" y="30"/>
                  </a:lnTo>
                  <a:lnTo>
                    <a:pt x="18" y="22"/>
                  </a:lnTo>
                  <a:lnTo>
                    <a:pt x="14" y="14"/>
                  </a:lnTo>
                  <a:lnTo>
                    <a:pt x="8" y="8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76" y="0"/>
                  </a:lnTo>
                  <a:lnTo>
                    <a:pt x="76" y="4"/>
                  </a:lnTo>
                  <a:lnTo>
                    <a:pt x="70" y="4"/>
                  </a:lnTo>
                  <a:lnTo>
                    <a:pt x="62" y="6"/>
                  </a:lnTo>
                  <a:lnTo>
                    <a:pt x="58" y="8"/>
                  </a:lnTo>
                  <a:lnTo>
                    <a:pt x="56" y="12"/>
                  </a:lnTo>
                  <a:lnTo>
                    <a:pt x="56" y="18"/>
                  </a:lnTo>
                  <a:lnTo>
                    <a:pt x="58" y="26"/>
                  </a:lnTo>
                  <a:lnTo>
                    <a:pt x="94" y="1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01"/>
            <p:cNvSpPr>
              <a:spLocks/>
            </p:cNvSpPr>
            <p:nvPr/>
          </p:nvSpPr>
          <p:spPr bwMode="auto">
            <a:xfrm>
              <a:off x="3334" y="2372"/>
              <a:ext cx="104" cy="186"/>
            </a:xfrm>
            <a:custGeom>
              <a:avLst/>
              <a:gdLst>
                <a:gd name="T0" fmla="*/ 0 w 104"/>
                <a:gd name="T1" fmla="*/ 50 h 186"/>
                <a:gd name="T2" fmla="*/ 50 w 104"/>
                <a:gd name="T3" fmla="*/ 0 h 186"/>
                <a:gd name="T4" fmla="*/ 50 w 104"/>
                <a:gd name="T5" fmla="*/ 34 h 186"/>
                <a:gd name="T6" fmla="*/ 96 w 104"/>
                <a:gd name="T7" fmla="*/ 34 h 186"/>
                <a:gd name="T8" fmla="*/ 94 w 104"/>
                <a:gd name="T9" fmla="*/ 50 h 186"/>
                <a:gd name="T10" fmla="*/ 50 w 104"/>
                <a:gd name="T11" fmla="*/ 50 h 186"/>
                <a:gd name="T12" fmla="*/ 50 w 104"/>
                <a:gd name="T13" fmla="*/ 142 h 186"/>
                <a:gd name="T14" fmla="*/ 50 w 104"/>
                <a:gd name="T15" fmla="*/ 142 h 186"/>
                <a:gd name="T16" fmla="*/ 50 w 104"/>
                <a:gd name="T17" fmla="*/ 152 h 186"/>
                <a:gd name="T18" fmla="*/ 54 w 104"/>
                <a:gd name="T19" fmla="*/ 158 h 186"/>
                <a:gd name="T20" fmla="*/ 58 w 104"/>
                <a:gd name="T21" fmla="*/ 164 h 186"/>
                <a:gd name="T22" fmla="*/ 66 w 104"/>
                <a:gd name="T23" fmla="*/ 168 h 186"/>
                <a:gd name="T24" fmla="*/ 72 w 104"/>
                <a:gd name="T25" fmla="*/ 168 h 186"/>
                <a:gd name="T26" fmla="*/ 82 w 104"/>
                <a:gd name="T27" fmla="*/ 168 h 186"/>
                <a:gd name="T28" fmla="*/ 92 w 104"/>
                <a:gd name="T29" fmla="*/ 162 h 186"/>
                <a:gd name="T30" fmla="*/ 102 w 104"/>
                <a:gd name="T31" fmla="*/ 154 h 186"/>
                <a:gd name="T32" fmla="*/ 104 w 104"/>
                <a:gd name="T33" fmla="*/ 160 h 186"/>
                <a:gd name="T34" fmla="*/ 104 w 104"/>
                <a:gd name="T35" fmla="*/ 160 h 186"/>
                <a:gd name="T36" fmla="*/ 98 w 104"/>
                <a:gd name="T37" fmla="*/ 168 h 186"/>
                <a:gd name="T38" fmla="*/ 92 w 104"/>
                <a:gd name="T39" fmla="*/ 174 h 186"/>
                <a:gd name="T40" fmla="*/ 78 w 104"/>
                <a:gd name="T41" fmla="*/ 182 h 186"/>
                <a:gd name="T42" fmla="*/ 64 w 104"/>
                <a:gd name="T43" fmla="*/ 186 h 186"/>
                <a:gd name="T44" fmla="*/ 50 w 104"/>
                <a:gd name="T45" fmla="*/ 186 h 186"/>
                <a:gd name="T46" fmla="*/ 36 w 104"/>
                <a:gd name="T47" fmla="*/ 184 h 186"/>
                <a:gd name="T48" fmla="*/ 26 w 104"/>
                <a:gd name="T49" fmla="*/ 178 h 186"/>
                <a:gd name="T50" fmla="*/ 22 w 104"/>
                <a:gd name="T51" fmla="*/ 174 h 186"/>
                <a:gd name="T52" fmla="*/ 18 w 104"/>
                <a:gd name="T53" fmla="*/ 168 h 186"/>
                <a:gd name="T54" fmla="*/ 16 w 104"/>
                <a:gd name="T55" fmla="*/ 162 h 186"/>
                <a:gd name="T56" fmla="*/ 16 w 104"/>
                <a:gd name="T57" fmla="*/ 156 h 186"/>
                <a:gd name="T58" fmla="*/ 16 w 104"/>
                <a:gd name="T59" fmla="*/ 50 h 186"/>
                <a:gd name="T60" fmla="*/ 0 w 104"/>
                <a:gd name="T61" fmla="*/ 50 h 18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04"/>
                <a:gd name="T94" fmla="*/ 0 h 186"/>
                <a:gd name="T95" fmla="*/ 104 w 104"/>
                <a:gd name="T96" fmla="*/ 186 h 18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04" h="186">
                  <a:moveTo>
                    <a:pt x="0" y="50"/>
                  </a:moveTo>
                  <a:lnTo>
                    <a:pt x="50" y="0"/>
                  </a:lnTo>
                  <a:lnTo>
                    <a:pt x="50" y="34"/>
                  </a:lnTo>
                  <a:lnTo>
                    <a:pt x="96" y="34"/>
                  </a:lnTo>
                  <a:lnTo>
                    <a:pt x="94" y="50"/>
                  </a:lnTo>
                  <a:lnTo>
                    <a:pt x="50" y="50"/>
                  </a:lnTo>
                  <a:lnTo>
                    <a:pt x="50" y="142"/>
                  </a:lnTo>
                  <a:lnTo>
                    <a:pt x="50" y="152"/>
                  </a:lnTo>
                  <a:lnTo>
                    <a:pt x="54" y="158"/>
                  </a:lnTo>
                  <a:lnTo>
                    <a:pt x="58" y="164"/>
                  </a:lnTo>
                  <a:lnTo>
                    <a:pt x="66" y="168"/>
                  </a:lnTo>
                  <a:lnTo>
                    <a:pt x="72" y="168"/>
                  </a:lnTo>
                  <a:lnTo>
                    <a:pt x="82" y="168"/>
                  </a:lnTo>
                  <a:lnTo>
                    <a:pt x="92" y="162"/>
                  </a:lnTo>
                  <a:lnTo>
                    <a:pt x="102" y="154"/>
                  </a:lnTo>
                  <a:lnTo>
                    <a:pt x="104" y="160"/>
                  </a:lnTo>
                  <a:lnTo>
                    <a:pt x="98" y="168"/>
                  </a:lnTo>
                  <a:lnTo>
                    <a:pt x="92" y="174"/>
                  </a:lnTo>
                  <a:lnTo>
                    <a:pt x="78" y="182"/>
                  </a:lnTo>
                  <a:lnTo>
                    <a:pt x="64" y="186"/>
                  </a:lnTo>
                  <a:lnTo>
                    <a:pt x="50" y="186"/>
                  </a:lnTo>
                  <a:lnTo>
                    <a:pt x="36" y="184"/>
                  </a:lnTo>
                  <a:lnTo>
                    <a:pt x="26" y="178"/>
                  </a:lnTo>
                  <a:lnTo>
                    <a:pt x="22" y="174"/>
                  </a:lnTo>
                  <a:lnTo>
                    <a:pt x="18" y="168"/>
                  </a:lnTo>
                  <a:lnTo>
                    <a:pt x="16" y="162"/>
                  </a:lnTo>
                  <a:lnTo>
                    <a:pt x="16" y="156"/>
                  </a:lnTo>
                  <a:lnTo>
                    <a:pt x="16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02"/>
            <p:cNvSpPr>
              <a:spLocks/>
            </p:cNvSpPr>
            <p:nvPr/>
          </p:nvSpPr>
          <p:spPr bwMode="auto">
            <a:xfrm>
              <a:off x="3144" y="2402"/>
              <a:ext cx="112" cy="158"/>
            </a:xfrm>
            <a:custGeom>
              <a:avLst/>
              <a:gdLst>
                <a:gd name="T0" fmla="*/ 8 w 112"/>
                <a:gd name="T1" fmla="*/ 102 h 158"/>
                <a:gd name="T2" fmla="*/ 12 w 112"/>
                <a:gd name="T3" fmla="*/ 114 h 158"/>
                <a:gd name="T4" fmla="*/ 18 w 112"/>
                <a:gd name="T5" fmla="*/ 132 h 158"/>
                <a:gd name="T6" fmla="*/ 30 w 112"/>
                <a:gd name="T7" fmla="*/ 144 h 158"/>
                <a:gd name="T8" fmla="*/ 46 w 112"/>
                <a:gd name="T9" fmla="*/ 150 h 158"/>
                <a:gd name="T10" fmla="*/ 56 w 112"/>
                <a:gd name="T11" fmla="*/ 150 h 158"/>
                <a:gd name="T12" fmla="*/ 74 w 112"/>
                <a:gd name="T13" fmla="*/ 144 h 158"/>
                <a:gd name="T14" fmla="*/ 80 w 112"/>
                <a:gd name="T15" fmla="*/ 124 h 158"/>
                <a:gd name="T16" fmla="*/ 78 w 112"/>
                <a:gd name="T17" fmla="*/ 116 h 158"/>
                <a:gd name="T18" fmla="*/ 62 w 112"/>
                <a:gd name="T19" fmla="*/ 102 h 158"/>
                <a:gd name="T20" fmla="*/ 44 w 112"/>
                <a:gd name="T21" fmla="*/ 94 h 158"/>
                <a:gd name="T22" fmla="*/ 16 w 112"/>
                <a:gd name="T23" fmla="*/ 74 h 158"/>
                <a:gd name="T24" fmla="*/ 6 w 112"/>
                <a:gd name="T25" fmla="*/ 60 h 158"/>
                <a:gd name="T26" fmla="*/ 0 w 112"/>
                <a:gd name="T27" fmla="*/ 42 h 158"/>
                <a:gd name="T28" fmla="*/ 2 w 112"/>
                <a:gd name="T29" fmla="*/ 32 h 158"/>
                <a:gd name="T30" fmla="*/ 10 w 112"/>
                <a:gd name="T31" fmla="*/ 16 h 158"/>
                <a:gd name="T32" fmla="*/ 26 w 112"/>
                <a:gd name="T33" fmla="*/ 6 h 158"/>
                <a:gd name="T34" fmla="*/ 42 w 112"/>
                <a:gd name="T35" fmla="*/ 0 h 158"/>
                <a:gd name="T36" fmla="*/ 50 w 112"/>
                <a:gd name="T37" fmla="*/ 0 h 158"/>
                <a:gd name="T38" fmla="*/ 80 w 112"/>
                <a:gd name="T39" fmla="*/ 4 h 158"/>
                <a:gd name="T40" fmla="*/ 102 w 112"/>
                <a:gd name="T41" fmla="*/ 14 h 158"/>
                <a:gd name="T42" fmla="*/ 96 w 112"/>
                <a:gd name="T43" fmla="*/ 52 h 158"/>
                <a:gd name="T44" fmla="*/ 94 w 112"/>
                <a:gd name="T45" fmla="*/ 38 h 158"/>
                <a:gd name="T46" fmla="*/ 84 w 112"/>
                <a:gd name="T47" fmla="*/ 20 h 158"/>
                <a:gd name="T48" fmla="*/ 72 w 112"/>
                <a:gd name="T49" fmla="*/ 10 h 158"/>
                <a:gd name="T50" fmla="*/ 58 w 112"/>
                <a:gd name="T51" fmla="*/ 8 h 158"/>
                <a:gd name="T52" fmla="*/ 52 w 112"/>
                <a:gd name="T53" fmla="*/ 8 h 158"/>
                <a:gd name="T54" fmla="*/ 42 w 112"/>
                <a:gd name="T55" fmla="*/ 10 h 158"/>
                <a:gd name="T56" fmla="*/ 32 w 112"/>
                <a:gd name="T57" fmla="*/ 22 h 158"/>
                <a:gd name="T58" fmla="*/ 28 w 112"/>
                <a:gd name="T59" fmla="*/ 34 h 158"/>
                <a:gd name="T60" fmla="*/ 34 w 112"/>
                <a:gd name="T61" fmla="*/ 42 h 158"/>
                <a:gd name="T62" fmla="*/ 70 w 112"/>
                <a:gd name="T63" fmla="*/ 64 h 158"/>
                <a:gd name="T64" fmla="*/ 82 w 112"/>
                <a:gd name="T65" fmla="*/ 70 h 158"/>
                <a:gd name="T66" fmla="*/ 102 w 112"/>
                <a:gd name="T67" fmla="*/ 88 h 158"/>
                <a:gd name="T68" fmla="*/ 112 w 112"/>
                <a:gd name="T69" fmla="*/ 104 h 158"/>
                <a:gd name="T70" fmla="*/ 112 w 112"/>
                <a:gd name="T71" fmla="*/ 116 h 158"/>
                <a:gd name="T72" fmla="*/ 106 w 112"/>
                <a:gd name="T73" fmla="*/ 136 h 158"/>
                <a:gd name="T74" fmla="*/ 90 w 112"/>
                <a:gd name="T75" fmla="*/ 150 h 158"/>
                <a:gd name="T76" fmla="*/ 72 w 112"/>
                <a:gd name="T77" fmla="*/ 156 h 158"/>
                <a:gd name="T78" fmla="*/ 54 w 112"/>
                <a:gd name="T79" fmla="*/ 158 h 158"/>
                <a:gd name="T80" fmla="*/ 26 w 112"/>
                <a:gd name="T81" fmla="*/ 154 h 158"/>
                <a:gd name="T82" fmla="*/ 0 w 112"/>
                <a:gd name="T83" fmla="*/ 144 h 15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2"/>
                <a:gd name="T127" fmla="*/ 0 h 158"/>
                <a:gd name="T128" fmla="*/ 112 w 112"/>
                <a:gd name="T129" fmla="*/ 158 h 15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2" h="158">
                  <a:moveTo>
                    <a:pt x="0" y="102"/>
                  </a:moveTo>
                  <a:lnTo>
                    <a:pt x="8" y="102"/>
                  </a:lnTo>
                  <a:lnTo>
                    <a:pt x="12" y="114"/>
                  </a:lnTo>
                  <a:lnTo>
                    <a:pt x="14" y="124"/>
                  </a:lnTo>
                  <a:lnTo>
                    <a:pt x="18" y="132"/>
                  </a:lnTo>
                  <a:lnTo>
                    <a:pt x="24" y="138"/>
                  </a:lnTo>
                  <a:lnTo>
                    <a:pt x="30" y="144"/>
                  </a:lnTo>
                  <a:lnTo>
                    <a:pt x="38" y="148"/>
                  </a:lnTo>
                  <a:lnTo>
                    <a:pt x="46" y="150"/>
                  </a:lnTo>
                  <a:lnTo>
                    <a:pt x="56" y="150"/>
                  </a:lnTo>
                  <a:lnTo>
                    <a:pt x="66" y="148"/>
                  </a:lnTo>
                  <a:lnTo>
                    <a:pt x="74" y="144"/>
                  </a:lnTo>
                  <a:lnTo>
                    <a:pt x="78" y="134"/>
                  </a:lnTo>
                  <a:lnTo>
                    <a:pt x="80" y="124"/>
                  </a:lnTo>
                  <a:lnTo>
                    <a:pt x="78" y="116"/>
                  </a:lnTo>
                  <a:lnTo>
                    <a:pt x="74" y="110"/>
                  </a:lnTo>
                  <a:lnTo>
                    <a:pt x="62" y="102"/>
                  </a:lnTo>
                  <a:lnTo>
                    <a:pt x="44" y="94"/>
                  </a:lnTo>
                  <a:lnTo>
                    <a:pt x="30" y="86"/>
                  </a:lnTo>
                  <a:lnTo>
                    <a:pt x="16" y="74"/>
                  </a:lnTo>
                  <a:lnTo>
                    <a:pt x="10" y="68"/>
                  </a:lnTo>
                  <a:lnTo>
                    <a:pt x="6" y="60"/>
                  </a:lnTo>
                  <a:lnTo>
                    <a:pt x="2" y="52"/>
                  </a:lnTo>
                  <a:lnTo>
                    <a:pt x="0" y="42"/>
                  </a:lnTo>
                  <a:lnTo>
                    <a:pt x="2" y="32"/>
                  </a:lnTo>
                  <a:lnTo>
                    <a:pt x="6" y="24"/>
                  </a:lnTo>
                  <a:lnTo>
                    <a:pt x="10" y="16"/>
                  </a:lnTo>
                  <a:lnTo>
                    <a:pt x="18" y="10"/>
                  </a:lnTo>
                  <a:lnTo>
                    <a:pt x="26" y="6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50" y="0"/>
                  </a:lnTo>
                  <a:lnTo>
                    <a:pt x="66" y="0"/>
                  </a:lnTo>
                  <a:lnTo>
                    <a:pt x="80" y="4"/>
                  </a:lnTo>
                  <a:lnTo>
                    <a:pt x="90" y="8"/>
                  </a:lnTo>
                  <a:lnTo>
                    <a:pt x="102" y="14"/>
                  </a:lnTo>
                  <a:lnTo>
                    <a:pt x="104" y="52"/>
                  </a:lnTo>
                  <a:lnTo>
                    <a:pt x="96" y="52"/>
                  </a:lnTo>
                  <a:lnTo>
                    <a:pt x="94" y="38"/>
                  </a:lnTo>
                  <a:lnTo>
                    <a:pt x="90" y="26"/>
                  </a:lnTo>
                  <a:lnTo>
                    <a:pt x="84" y="20"/>
                  </a:lnTo>
                  <a:lnTo>
                    <a:pt x="78" y="14"/>
                  </a:lnTo>
                  <a:lnTo>
                    <a:pt x="72" y="10"/>
                  </a:lnTo>
                  <a:lnTo>
                    <a:pt x="66" y="8"/>
                  </a:lnTo>
                  <a:lnTo>
                    <a:pt x="58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2" y="10"/>
                  </a:lnTo>
                  <a:lnTo>
                    <a:pt x="38" y="14"/>
                  </a:lnTo>
                  <a:lnTo>
                    <a:pt x="32" y="22"/>
                  </a:lnTo>
                  <a:lnTo>
                    <a:pt x="28" y="34"/>
                  </a:lnTo>
                  <a:lnTo>
                    <a:pt x="30" y="38"/>
                  </a:lnTo>
                  <a:lnTo>
                    <a:pt x="34" y="42"/>
                  </a:lnTo>
                  <a:lnTo>
                    <a:pt x="42" y="50"/>
                  </a:lnTo>
                  <a:lnTo>
                    <a:pt x="70" y="64"/>
                  </a:lnTo>
                  <a:lnTo>
                    <a:pt x="82" y="70"/>
                  </a:lnTo>
                  <a:lnTo>
                    <a:pt x="96" y="80"/>
                  </a:lnTo>
                  <a:lnTo>
                    <a:pt x="102" y="88"/>
                  </a:lnTo>
                  <a:lnTo>
                    <a:pt x="108" y="96"/>
                  </a:lnTo>
                  <a:lnTo>
                    <a:pt x="112" y="104"/>
                  </a:lnTo>
                  <a:lnTo>
                    <a:pt x="112" y="116"/>
                  </a:lnTo>
                  <a:lnTo>
                    <a:pt x="110" y="126"/>
                  </a:lnTo>
                  <a:lnTo>
                    <a:pt x="106" y="136"/>
                  </a:lnTo>
                  <a:lnTo>
                    <a:pt x="100" y="144"/>
                  </a:lnTo>
                  <a:lnTo>
                    <a:pt x="90" y="150"/>
                  </a:lnTo>
                  <a:lnTo>
                    <a:pt x="82" y="154"/>
                  </a:lnTo>
                  <a:lnTo>
                    <a:pt x="72" y="156"/>
                  </a:lnTo>
                  <a:lnTo>
                    <a:pt x="54" y="158"/>
                  </a:lnTo>
                  <a:lnTo>
                    <a:pt x="40" y="158"/>
                  </a:lnTo>
                  <a:lnTo>
                    <a:pt x="26" y="154"/>
                  </a:lnTo>
                  <a:lnTo>
                    <a:pt x="12" y="150"/>
                  </a:lnTo>
                  <a:lnTo>
                    <a:pt x="0" y="144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503"/>
            <p:cNvSpPr>
              <a:spLocks/>
            </p:cNvSpPr>
            <p:nvPr/>
          </p:nvSpPr>
          <p:spPr bwMode="auto">
            <a:xfrm>
              <a:off x="3036" y="2402"/>
              <a:ext cx="108" cy="154"/>
            </a:xfrm>
            <a:custGeom>
              <a:avLst/>
              <a:gdLst>
                <a:gd name="T0" fmla="*/ 54 w 108"/>
                <a:gd name="T1" fmla="*/ 32 h 154"/>
                <a:gd name="T2" fmla="*/ 54 w 108"/>
                <a:gd name="T3" fmla="*/ 32 h 154"/>
                <a:gd name="T4" fmla="*/ 60 w 108"/>
                <a:gd name="T5" fmla="*/ 18 h 154"/>
                <a:gd name="T6" fmla="*/ 68 w 108"/>
                <a:gd name="T7" fmla="*/ 8 h 154"/>
                <a:gd name="T8" fmla="*/ 78 w 108"/>
                <a:gd name="T9" fmla="*/ 2 h 154"/>
                <a:gd name="T10" fmla="*/ 88 w 108"/>
                <a:gd name="T11" fmla="*/ 0 h 154"/>
                <a:gd name="T12" fmla="*/ 88 w 108"/>
                <a:gd name="T13" fmla="*/ 0 h 154"/>
                <a:gd name="T14" fmla="*/ 96 w 108"/>
                <a:gd name="T15" fmla="*/ 2 h 154"/>
                <a:gd name="T16" fmla="*/ 104 w 108"/>
                <a:gd name="T17" fmla="*/ 6 h 154"/>
                <a:gd name="T18" fmla="*/ 108 w 108"/>
                <a:gd name="T19" fmla="*/ 14 h 154"/>
                <a:gd name="T20" fmla="*/ 108 w 108"/>
                <a:gd name="T21" fmla="*/ 22 h 154"/>
                <a:gd name="T22" fmla="*/ 108 w 108"/>
                <a:gd name="T23" fmla="*/ 22 h 154"/>
                <a:gd name="T24" fmla="*/ 104 w 108"/>
                <a:gd name="T25" fmla="*/ 30 h 154"/>
                <a:gd name="T26" fmla="*/ 96 w 108"/>
                <a:gd name="T27" fmla="*/ 36 h 154"/>
                <a:gd name="T28" fmla="*/ 92 w 108"/>
                <a:gd name="T29" fmla="*/ 38 h 154"/>
                <a:gd name="T30" fmla="*/ 88 w 108"/>
                <a:gd name="T31" fmla="*/ 38 h 154"/>
                <a:gd name="T32" fmla="*/ 84 w 108"/>
                <a:gd name="T33" fmla="*/ 36 h 154"/>
                <a:gd name="T34" fmla="*/ 82 w 108"/>
                <a:gd name="T35" fmla="*/ 34 h 154"/>
                <a:gd name="T36" fmla="*/ 82 w 108"/>
                <a:gd name="T37" fmla="*/ 34 h 154"/>
                <a:gd name="T38" fmla="*/ 74 w 108"/>
                <a:gd name="T39" fmla="*/ 28 h 154"/>
                <a:gd name="T40" fmla="*/ 68 w 108"/>
                <a:gd name="T41" fmla="*/ 26 h 154"/>
                <a:gd name="T42" fmla="*/ 64 w 108"/>
                <a:gd name="T43" fmla="*/ 28 h 154"/>
                <a:gd name="T44" fmla="*/ 60 w 108"/>
                <a:gd name="T45" fmla="*/ 30 h 154"/>
                <a:gd name="T46" fmla="*/ 56 w 108"/>
                <a:gd name="T47" fmla="*/ 36 h 154"/>
                <a:gd name="T48" fmla="*/ 54 w 108"/>
                <a:gd name="T49" fmla="*/ 40 h 154"/>
                <a:gd name="T50" fmla="*/ 54 w 108"/>
                <a:gd name="T51" fmla="*/ 52 h 154"/>
                <a:gd name="T52" fmla="*/ 54 w 108"/>
                <a:gd name="T53" fmla="*/ 128 h 154"/>
                <a:gd name="T54" fmla="*/ 54 w 108"/>
                <a:gd name="T55" fmla="*/ 128 h 154"/>
                <a:gd name="T56" fmla="*/ 54 w 108"/>
                <a:gd name="T57" fmla="*/ 140 h 154"/>
                <a:gd name="T58" fmla="*/ 58 w 108"/>
                <a:gd name="T59" fmla="*/ 146 h 154"/>
                <a:gd name="T60" fmla="*/ 64 w 108"/>
                <a:gd name="T61" fmla="*/ 150 h 154"/>
                <a:gd name="T62" fmla="*/ 74 w 108"/>
                <a:gd name="T63" fmla="*/ 150 h 154"/>
                <a:gd name="T64" fmla="*/ 74 w 108"/>
                <a:gd name="T65" fmla="*/ 154 h 154"/>
                <a:gd name="T66" fmla="*/ 0 w 108"/>
                <a:gd name="T67" fmla="*/ 154 h 154"/>
                <a:gd name="T68" fmla="*/ 0 w 108"/>
                <a:gd name="T69" fmla="*/ 150 h 154"/>
                <a:gd name="T70" fmla="*/ 0 w 108"/>
                <a:gd name="T71" fmla="*/ 150 h 154"/>
                <a:gd name="T72" fmla="*/ 10 w 108"/>
                <a:gd name="T73" fmla="*/ 150 h 154"/>
                <a:gd name="T74" fmla="*/ 18 w 108"/>
                <a:gd name="T75" fmla="*/ 146 h 154"/>
                <a:gd name="T76" fmla="*/ 22 w 108"/>
                <a:gd name="T77" fmla="*/ 140 h 154"/>
                <a:gd name="T78" fmla="*/ 24 w 108"/>
                <a:gd name="T79" fmla="*/ 128 h 154"/>
                <a:gd name="T80" fmla="*/ 24 w 108"/>
                <a:gd name="T81" fmla="*/ 46 h 154"/>
                <a:gd name="T82" fmla="*/ 24 w 108"/>
                <a:gd name="T83" fmla="*/ 46 h 154"/>
                <a:gd name="T84" fmla="*/ 22 w 108"/>
                <a:gd name="T85" fmla="*/ 36 h 154"/>
                <a:gd name="T86" fmla="*/ 20 w 108"/>
                <a:gd name="T87" fmla="*/ 30 h 154"/>
                <a:gd name="T88" fmla="*/ 14 w 108"/>
                <a:gd name="T89" fmla="*/ 26 h 154"/>
                <a:gd name="T90" fmla="*/ 4 w 108"/>
                <a:gd name="T91" fmla="*/ 24 h 154"/>
                <a:gd name="T92" fmla="*/ 4 w 108"/>
                <a:gd name="T93" fmla="*/ 24 h 154"/>
                <a:gd name="T94" fmla="*/ 30 w 108"/>
                <a:gd name="T95" fmla="*/ 12 h 154"/>
                <a:gd name="T96" fmla="*/ 54 w 108"/>
                <a:gd name="T97" fmla="*/ 0 h 154"/>
                <a:gd name="T98" fmla="*/ 54 w 108"/>
                <a:gd name="T99" fmla="*/ 32 h 15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08"/>
                <a:gd name="T151" fmla="*/ 0 h 154"/>
                <a:gd name="T152" fmla="*/ 108 w 108"/>
                <a:gd name="T153" fmla="*/ 154 h 15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08" h="154">
                  <a:moveTo>
                    <a:pt x="54" y="32"/>
                  </a:moveTo>
                  <a:lnTo>
                    <a:pt x="54" y="32"/>
                  </a:lnTo>
                  <a:lnTo>
                    <a:pt x="60" y="18"/>
                  </a:lnTo>
                  <a:lnTo>
                    <a:pt x="68" y="8"/>
                  </a:lnTo>
                  <a:lnTo>
                    <a:pt x="78" y="2"/>
                  </a:lnTo>
                  <a:lnTo>
                    <a:pt x="88" y="0"/>
                  </a:lnTo>
                  <a:lnTo>
                    <a:pt x="96" y="2"/>
                  </a:lnTo>
                  <a:lnTo>
                    <a:pt x="104" y="6"/>
                  </a:lnTo>
                  <a:lnTo>
                    <a:pt x="108" y="14"/>
                  </a:lnTo>
                  <a:lnTo>
                    <a:pt x="108" y="22"/>
                  </a:lnTo>
                  <a:lnTo>
                    <a:pt x="104" y="30"/>
                  </a:lnTo>
                  <a:lnTo>
                    <a:pt x="96" y="36"/>
                  </a:lnTo>
                  <a:lnTo>
                    <a:pt x="92" y="38"/>
                  </a:lnTo>
                  <a:lnTo>
                    <a:pt x="88" y="38"/>
                  </a:lnTo>
                  <a:lnTo>
                    <a:pt x="84" y="36"/>
                  </a:lnTo>
                  <a:lnTo>
                    <a:pt x="82" y="34"/>
                  </a:lnTo>
                  <a:lnTo>
                    <a:pt x="74" y="28"/>
                  </a:lnTo>
                  <a:lnTo>
                    <a:pt x="68" y="26"/>
                  </a:lnTo>
                  <a:lnTo>
                    <a:pt x="64" y="28"/>
                  </a:lnTo>
                  <a:lnTo>
                    <a:pt x="60" y="30"/>
                  </a:lnTo>
                  <a:lnTo>
                    <a:pt x="56" y="36"/>
                  </a:lnTo>
                  <a:lnTo>
                    <a:pt x="54" y="40"/>
                  </a:lnTo>
                  <a:lnTo>
                    <a:pt x="54" y="52"/>
                  </a:lnTo>
                  <a:lnTo>
                    <a:pt x="54" y="128"/>
                  </a:lnTo>
                  <a:lnTo>
                    <a:pt x="54" y="140"/>
                  </a:lnTo>
                  <a:lnTo>
                    <a:pt x="58" y="146"/>
                  </a:lnTo>
                  <a:lnTo>
                    <a:pt x="64" y="150"/>
                  </a:lnTo>
                  <a:lnTo>
                    <a:pt x="74" y="150"/>
                  </a:lnTo>
                  <a:lnTo>
                    <a:pt x="74" y="154"/>
                  </a:lnTo>
                  <a:lnTo>
                    <a:pt x="0" y="154"/>
                  </a:lnTo>
                  <a:lnTo>
                    <a:pt x="0" y="150"/>
                  </a:lnTo>
                  <a:lnTo>
                    <a:pt x="10" y="150"/>
                  </a:lnTo>
                  <a:lnTo>
                    <a:pt x="18" y="146"/>
                  </a:lnTo>
                  <a:lnTo>
                    <a:pt x="22" y="140"/>
                  </a:lnTo>
                  <a:lnTo>
                    <a:pt x="24" y="128"/>
                  </a:lnTo>
                  <a:lnTo>
                    <a:pt x="24" y="46"/>
                  </a:lnTo>
                  <a:lnTo>
                    <a:pt x="22" y="36"/>
                  </a:lnTo>
                  <a:lnTo>
                    <a:pt x="20" y="30"/>
                  </a:lnTo>
                  <a:lnTo>
                    <a:pt x="14" y="26"/>
                  </a:lnTo>
                  <a:lnTo>
                    <a:pt x="4" y="24"/>
                  </a:lnTo>
                  <a:lnTo>
                    <a:pt x="30" y="12"/>
                  </a:lnTo>
                  <a:lnTo>
                    <a:pt x="54" y="0"/>
                  </a:lnTo>
                  <a:lnTo>
                    <a:pt x="54" y="3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504"/>
            <p:cNvSpPr>
              <a:spLocks noEditPoints="1"/>
            </p:cNvSpPr>
            <p:nvPr/>
          </p:nvSpPr>
          <p:spPr bwMode="auto">
            <a:xfrm>
              <a:off x="2898" y="2404"/>
              <a:ext cx="138" cy="154"/>
            </a:xfrm>
            <a:custGeom>
              <a:avLst/>
              <a:gdLst>
                <a:gd name="T0" fmla="*/ 88 w 138"/>
                <a:gd name="T1" fmla="*/ 132 h 154"/>
                <a:gd name="T2" fmla="*/ 76 w 138"/>
                <a:gd name="T3" fmla="*/ 132 h 154"/>
                <a:gd name="T4" fmla="*/ 66 w 138"/>
                <a:gd name="T5" fmla="*/ 128 h 154"/>
                <a:gd name="T6" fmla="*/ 48 w 138"/>
                <a:gd name="T7" fmla="*/ 118 h 154"/>
                <a:gd name="T8" fmla="*/ 36 w 138"/>
                <a:gd name="T9" fmla="*/ 100 h 154"/>
                <a:gd name="T10" fmla="*/ 30 w 138"/>
                <a:gd name="T11" fmla="*/ 78 h 154"/>
                <a:gd name="T12" fmla="*/ 30 w 138"/>
                <a:gd name="T13" fmla="*/ 56 h 154"/>
                <a:gd name="T14" fmla="*/ 138 w 138"/>
                <a:gd name="T15" fmla="*/ 56 h 154"/>
                <a:gd name="T16" fmla="*/ 136 w 138"/>
                <a:gd name="T17" fmla="*/ 40 h 154"/>
                <a:gd name="T18" fmla="*/ 124 w 138"/>
                <a:gd name="T19" fmla="*/ 20 h 154"/>
                <a:gd name="T20" fmla="*/ 110 w 138"/>
                <a:gd name="T21" fmla="*/ 6 h 154"/>
                <a:gd name="T22" fmla="*/ 90 w 138"/>
                <a:gd name="T23" fmla="*/ 0 h 154"/>
                <a:gd name="T24" fmla="*/ 78 w 138"/>
                <a:gd name="T25" fmla="*/ 0 h 154"/>
                <a:gd name="T26" fmla="*/ 66 w 138"/>
                <a:gd name="T27" fmla="*/ 0 h 154"/>
                <a:gd name="T28" fmla="*/ 38 w 138"/>
                <a:gd name="T29" fmla="*/ 8 h 154"/>
                <a:gd name="T30" fmla="*/ 16 w 138"/>
                <a:gd name="T31" fmla="*/ 26 h 154"/>
                <a:gd name="T32" fmla="*/ 4 w 138"/>
                <a:gd name="T33" fmla="*/ 52 h 154"/>
                <a:gd name="T34" fmla="*/ 0 w 138"/>
                <a:gd name="T35" fmla="*/ 84 h 154"/>
                <a:gd name="T36" fmla="*/ 2 w 138"/>
                <a:gd name="T37" fmla="*/ 100 h 154"/>
                <a:gd name="T38" fmla="*/ 14 w 138"/>
                <a:gd name="T39" fmla="*/ 124 h 154"/>
                <a:gd name="T40" fmla="*/ 30 w 138"/>
                <a:gd name="T41" fmla="*/ 142 h 154"/>
                <a:gd name="T42" fmla="*/ 54 w 138"/>
                <a:gd name="T43" fmla="*/ 152 h 154"/>
                <a:gd name="T44" fmla="*/ 66 w 138"/>
                <a:gd name="T45" fmla="*/ 154 h 154"/>
                <a:gd name="T46" fmla="*/ 72 w 138"/>
                <a:gd name="T47" fmla="*/ 154 h 154"/>
                <a:gd name="T48" fmla="*/ 96 w 138"/>
                <a:gd name="T49" fmla="*/ 150 h 154"/>
                <a:gd name="T50" fmla="*/ 116 w 138"/>
                <a:gd name="T51" fmla="*/ 136 h 154"/>
                <a:gd name="T52" fmla="*/ 130 w 138"/>
                <a:gd name="T53" fmla="*/ 120 h 154"/>
                <a:gd name="T54" fmla="*/ 138 w 138"/>
                <a:gd name="T55" fmla="*/ 106 h 154"/>
                <a:gd name="T56" fmla="*/ 132 w 138"/>
                <a:gd name="T57" fmla="*/ 102 h 154"/>
                <a:gd name="T58" fmla="*/ 114 w 138"/>
                <a:gd name="T59" fmla="*/ 124 h 154"/>
                <a:gd name="T60" fmla="*/ 88 w 138"/>
                <a:gd name="T61" fmla="*/ 132 h 154"/>
                <a:gd name="T62" fmla="*/ 66 w 138"/>
                <a:gd name="T63" fmla="*/ 8 h 154"/>
                <a:gd name="T64" fmla="*/ 74 w 138"/>
                <a:gd name="T65" fmla="*/ 8 h 154"/>
                <a:gd name="T66" fmla="*/ 78 w 138"/>
                <a:gd name="T67" fmla="*/ 8 h 154"/>
                <a:gd name="T68" fmla="*/ 88 w 138"/>
                <a:gd name="T69" fmla="*/ 14 h 154"/>
                <a:gd name="T70" fmla="*/ 96 w 138"/>
                <a:gd name="T71" fmla="*/ 32 h 154"/>
                <a:gd name="T72" fmla="*/ 66 w 138"/>
                <a:gd name="T73" fmla="*/ 48 h 154"/>
                <a:gd name="T74" fmla="*/ 32 w 138"/>
                <a:gd name="T75" fmla="*/ 48 h 154"/>
                <a:gd name="T76" fmla="*/ 36 w 138"/>
                <a:gd name="T77" fmla="*/ 28 h 154"/>
                <a:gd name="T78" fmla="*/ 44 w 138"/>
                <a:gd name="T79" fmla="*/ 18 h 154"/>
                <a:gd name="T80" fmla="*/ 56 w 138"/>
                <a:gd name="T81" fmla="*/ 10 h 154"/>
                <a:gd name="T82" fmla="*/ 66 w 138"/>
                <a:gd name="T83" fmla="*/ 8 h 1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38"/>
                <a:gd name="T127" fmla="*/ 0 h 154"/>
                <a:gd name="T128" fmla="*/ 138 w 138"/>
                <a:gd name="T129" fmla="*/ 154 h 1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38" h="154">
                  <a:moveTo>
                    <a:pt x="88" y="132"/>
                  </a:moveTo>
                  <a:lnTo>
                    <a:pt x="88" y="132"/>
                  </a:lnTo>
                  <a:lnTo>
                    <a:pt x="82" y="132"/>
                  </a:lnTo>
                  <a:lnTo>
                    <a:pt x="76" y="132"/>
                  </a:lnTo>
                  <a:lnTo>
                    <a:pt x="66" y="128"/>
                  </a:lnTo>
                  <a:lnTo>
                    <a:pt x="56" y="124"/>
                  </a:lnTo>
                  <a:lnTo>
                    <a:pt x="48" y="118"/>
                  </a:lnTo>
                  <a:lnTo>
                    <a:pt x="42" y="110"/>
                  </a:lnTo>
                  <a:lnTo>
                    <a:pt x="36" y="100"/>
                  </a:lnTo>
                  <a:lnTo>
                    <a:pt x="32" y="90"/>
                  </a:lnTo>
                  <a:lnTo>
                    <a:pt x="30" y="78"/>
                  </a:lnTo>
                  <a:lnTo>
                    <a:pt x="28" y="68"/>
                  </a:lnTo>
                  <a:lnTo>
                    <a:pt x="30" y="56"/>
                  </a:lnTo>
                  <a:lnTo>
                    <a:pt x="66" y="56"/>
                  </a:lnTo>
                  <a:lnTo>
                    <a:pt x="138" y="56"/>
                  </a:lnTo>
                  <a:lnTo>
                    <a:pt x="136" y="40"/>
                  </a:lnTo>
                  <a:lnTo>
                    <a:pt x="130" y="30"/>
                  </a:lnTo>
                  <a:lnTo>
                    <a:pt x="124" y="20"/>
                  </a:lnTo>
                  <a:lnTo>
                    <a:pt x="118" y="12"/>
                  </a:lnTo>
                  <a:lnTo>
                    <a:pt x="110" y="6"/>
                  </a:lnTo>
                  <a:lnTo>
                    <a:pt x="100" y="2"/>
                  </a:lnTo>
                  <a:lnTo>
                    <a:pt x="90" y="0"/>
                  </a:lnTo>
                  <a:lnTo>
                    <a:pt x="78" y="0"/>
                  </a:lnTo>
                  <a:lnTo>
                    <a:pt x="66" y="0"/>
                  </a:lnTo>
                  <a:lnTo>
                    <a:pt x="52" y="2"/>
                  </a:lnTo>
                  <a:lnTo>
                    <a:pt x="38" y="8"/>
                  </a:lnTo>
                  <a:lnTo>
                    <a:pt x="26" y="16"/>
                  </a:lnTo>
                  <a:lnTo>
                    <a:pt x="16" y="26"/>
                  </a:lnTo>
                  <a:lnTo>
                    <a:pt x="10" y="38"/>
                  </a:lnTo>
                  <a:lnTo>
                    <a:pt x="4" y="52"/>
                  </a:lnTo>
                  <a:lnTo>
                    <a:pt x="0" y="68"/>
                  </a:lnTo>
                  <a:lnTo>
                    <a:pt x="0" y="84"/>
                  </a:lnTo>
                  <a:lnTo>
                    <a:pt x="2" y="100"/>
                  </a:lnTo>
                  <a:lnTo>
                    <a:pt x="6" y="114"/>
                  </a:lnTo>
                  <a:lnTo>
                    <a:pt x="14" y="124"/>
                  </a:lnTo>
                  <a:lnTo>
                    <a:pt x="22" y="134"/>
                  </a:lnTo>
                  <a:lnTo>
                    <a:pt x="30" y="142"/>
                  </a:lnTo>
                  <a:lnTo>
                    <a:pt x="42" y="148"/>
                  </a:lnTo>
                  <a:lnTo>
                    <a:pt x="54" y="152"/>
                  </a:lnTo>
                  <a:lnTo>
                    <a:pt x="66" y="154"/>
                  </a:lnTo>
                  <a:lnTo>
                    <a:pt x="72" y="154"/>
                  </a:lnTo>
                  <a:lnTo>
                    <a:pt x="84" y="154"/>
                  </a:lnTo>
                  <a:lnTo>
                    <a:pt x="96" y="150"/>
                  </a:lnTo>
                  <a:lnTo>
                    <a:pt x="108" y="144"/>
                  </a:lnTo>
                  <a:lnTo>
                    <a:pt x="116" y="136"/>
                  </a:lnTo>
                  <a:lnTo>
                    <a:pt x="124" y="128"/>
                  </a:lnTo>
                  <a:lnTo>
                    <a:pt x="130" y="120"/>
                  </a:lnTo>
                  <a:lnTo>
                    <a:pt x="136" y="112"/>
                  </a:lnTo>
                  <a:lnTo>
                    <a:pt x="138" y="106"/>
                  </a:lnTo>
                  <a:lnTo>
                    <a:pt x="132" y="102"/>
                  </a:lnTo>
                  <a:lnTo>
                    <a:pt x="124" y="114"/>
                  </a:lnTo>
                  <a:lnTo>
                    <a:pt x="114" y="124"/>
                  </a:lnTo>
                  <a:lnTo>
                    <a:pt x="102" y="128"/>
                  </a:lnTo>
                  <a:lnTo>
                    <a:pt x="88" y="132"/>
                  </a:lnTo>
                  <a:close/>
                  <a:moveTo>
                    <a:pt x="66" y="8"/>
                  </a:moveTo>
                  <a:lnTo>
                    <a:pt x="66" y="8"/>
                  </a:lnTo>
                  <a:lnTo>
                    <a:pt x="74" y="8"/>
                  </a:lnTo>
                  <a:lnTo>
                    <a:pt x="78" y="8"/>
                  </a:lnTo>
                  <a:lnTo>
                    <a:pt x="84" y="10"/>
                  </a:lnTo>
                  <a:lnTo>
                    <a:pt x="88" y="14"/>
                  </a:lnTo>
                  <a:lnTo>
                    <a:pt x="92" y="18"/>
                  </a:lnTo>
                  <a:lnTo>
                    <a:pt x="96" y="32"/>
                  </a:lnTo>
                  <a:lnTo>
                    <a:pt x="98" y="48"/>
                  </a:lnTo>
                  <a:lnTo>
                    <a:pt x="66" y="48"/>
                  </a:lnTo>
                  <a:lnTo>
                    <a:pt x="32" y="48"/>
                  </a:lnTo>
                  <a:lnTo>
                    <a:pt x="34" y="38"/>
                  </a:lnTo>
                  <a:lnTo>
                    <a:pt x="36" y="28"/>
                  </a:lnTo>
                  <a:lnTo>
                    <a:pt x="40" y="22"/>
                  </a:lnTo>
                  <a:lnTo>
                    <a:pt x="44" y="18"/>
                  </a:lnTo>
                  <a:lnTo>
                    <a:pt x="50" y="14"/>
                  </a:lnTo>
                  <a:lnTo>
                    <a:pt x="56" y="10"/>
                  </a:lnTo>
                  <a:lnTo>
                    <a:pt x="66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505"/>
            <p:cNvSpPr>
              <a:spLocks/>
            </p:cNvSpPr>
            <p:nvPr/>
          </p:nvSpPr>
          <p:spPr bwMode="auto">
            <a:xfrm>
              <a:off x="2752" y="2406"/>
              <a:ext cx="164" cy="156"/>
            </a:xfrm>
            <a:custGeom>
              <a:avLst/>
              <a:gdLst>
                <a:gd name="T0" fmla="*/ 24 w 164"/>
                <a:gd name="T1" fmla="*/ 26 h 156"/>
                <a:gd name="T2" fmla="*/ 24 w 164"/>
                <a:gd name="T3" fmla="*/ 26 h 156"/>
                <a:gd name="T4" fmla="*/ 22 w 164"/>
                <a:gd name="T5" fmla="*/ 22 h 156"/>
                <a:gd name="T6" fmla="*/ 18 w 164"/>
                <a:gd name="T7" fmla="*/ 16 h 156"/>
                <a:gd name="T8" fmla="*/ 10 w 164"/>
                <a:gd name="T9" fmla="*/ 8 h 156"/>
                <a:gd name="T10" fmla="*/ 6 w 164"/>
                <a:gd name="T11" fmla="*/ 6 h 156"/>
                <a:gd name="T12" fmla="*/ 0 w 164"/>
                <a:gd name="T13" fmla="*/ 4 h 156"/>
                <a:gd name="T14" fmla="*/ 0 w 164"/>
                <a:gd name="T15" fmla="*/ 0 h 156"/>
                <a:gd name="T16" fmla="*/ 72 w 164"/>
                <a:gd name="T17" fmla="*/ 0 h 156"/>
                <a:gd name="T18" fmla="*/ 72 w 164"/>
                <a:gd name="T19" fmla="*/ 4 h 156"/>
                <a:gd name="T20" fmla="*/ 72 w 164"/>
                <a:gd name="T21" fmla="*/ 4 h 156"/>
                <a:gd name="T22" fmla="*/ 62 w 164"/>
                <a:gd name="T23" fmla="*/ 4 h 156"/>
                <a:gd name="T24" fmla="*/ 60 w 164"/>
                <a:gd name="T25" fmla="*/ 6 h 156"/>
                <a:gd name="T26" fmla="*/ 56 w 164"/>
                <a:gd name="T27" fmla="*/ 10 h 156"/>
                <a:gd name="T28" fmla="*/ 56 w 164"/>
                <a:gd name="T29" fmla="*/ 14 h 156"/>
                <a:gd name="T30" fmla="*/ 56 w 164"/>
                <a:gd name="T31" fmla="*/ 18 h 156"/>
                <a:gd name="T32" fmla="*/ 58 w 164"/>
                <a:gd name="T33" fmla="*/ 32 h 156"/>
                <a:gd name="T34" fmla="*/ 92 w 164"/>
                <a:gd name="T35" fmla="*/ 108 h 156"/>
                <a:gd name="T36" fmla="*/ 126 w 164"/>
                <a:gd name="T37" fmla="*/ 30 h 156"/>
                <a:gd name="T38" fmla="*/ 126 w 164"/>
                <a:gd name="T39" fmla="*/ 30 h 156"/>
                <a:gd name="T40" fmla="*/ 128 w 164"/>
                <a:gd name="T41" fmla="*/ 24 h 156"/>
                <a:gd name="T42" fmla="*/ 128 w 164"/>
                <a:gd name="T43" fmla="*/ 18 h 156"/>
                <a:gd name="T44" fmla="*/ 128 w 164"/>
                <a:gd name="T45" fmla="*/ 14 h 156"/>
                <a:gd name="T46" fmla="*/ 126 w 164"/>
                <a:gd name="T47" fmla="*/ 10 h 156"/>
                <a:gd name="T48" fmla="*/ 120 w 164"/>
                <a:gd name="T49" fmla="*/ 6 h 156"/>
                <a:gd name="T50" fmla="*/ 112 w 164"/>
                <a:gd name="T51" fmla="*/ 4 h 156"/>
                <a:gd name="T52" fmla="*/ 112 w 164"/>
                <a:gd name="T53" fmla="*/ 0 h 156"/>
                <a:gd name="T54" fmla="*/ 164 w 164"/>
                <a:gd name="T55" fmla="*/ 0 h 156"/>
                <a:gd name="T56" fmla="*/ 164 w 164"/>
                <a:gd name="T57" fmla="*/ 4 h 156"/>
                <a:gd name="T58" fmla="*/ 164 w 164"/>
                <a:gd name="T59" fmla="*/ 4 h 156"/>
                <a:gd name="T60" fmla="*/ 156 w 164"/>
                <a:gd name="T61" fmla="*/ 4 h 156"/>
                <a:gd name="T62" fmla="*/ 150 w 164"/>
                <a:gd name="T63" fmla="*/ 8 h 156"/>
                <a:gd name="T64" fmla="*/ 144 w 164"/>
                <a:gd name="T65" fmla="*/ 16 h 156"/>
                <a:gd name="T66" fmla="*/ 136 w 164"/>
                <a:gd name="T67" fmla="*/ 30 h 156"/>
                <a:gd name="T68" fmla="*/ 84 w 164"/>
                <a:gd name="T69" fmla="*/ 156 h 156"/>
                <a:gd name="T70" fmla="*/ 24 w 164"/>
                <a:gd name="T71" fmla="*/ 26 h 15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64"/>
                <a:gd name="T109" fmla="*/ 0 h 156"/>
                <a:gd name="T110" fmla="*/ 164 w 164"/>
                <a:gd name="T111" fmla="*/ 156 h 15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64" h="156">
                  <a:moveTo>
                    <a:pt x="24" y="26"/>
                  </a:moveTo>
                  <a:lnTo>
                    <a:pt x="24" y="26"/>
                  </a:lnTo>
                  <a:lnTo>
                    <a:pt x="22" y="22"/>
                  </a:lnTo>
                  <a:lnTo>
                    <a:pt x="18" y="16"/>
                  </a:lnTo>
                  <a:lnTo>
                    <a:pt x="10" y="8"/>
                  </a:lnTo>
                  <a:lnTo>
                    <a:pt x="6" y="6"/>
                  </a:lnTo>
                  <a:lnTo>
                    <a:pt x="0" y="4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4"/>
                  </a:lnTo>
                  <a:lnTo>
                    <a:pt x="62" y="4"/>
                  </a:lnTo>
                  <a:lnTo>
                    <a:pt x="60" y="6"/>
                  </a:lnTo>
                  <a:lnTo>
                    <a:pt x="56" y="10"/>
                  </a:lnTo>
                  <a:lnTo>
                    <a:pt x="56" y="14"/>
                  </a:lnTo>
                  <a:lnTo>
                    <a:pt x="56" y="18"/>
                  </a:lnTo>
                  <a:lnTo>
                    <a:pt x="58" y="32"/>
                  </a:lnTo>
                  <a:lnTo>
                    <a:pt x="92" y="108"/>
                  </a:lnTo>
                  <a:lnTo>
                    <a:pt x="126" y="30"/>
                  </a:lnTo>
                  <a:lnTo>
                    <a:pt x="128" y="24"/>
                  </a:lnTo>
                  <a:lnTo>
                    <a:pt x="128" y="18"/>
                  </a:lnTo>
                  <a:lnTo>
                    <a:pt x="128" y="14"/>
                  </a:lnTo>
                  <a:lnTo>
                    <a:pt x="126" y="10"/>
                  </a:lnTo>
                  <a:lnTo>
                    <a:pt x="120" y="6"/>
                  </a:lnTo>
                  <a:lnTo>
                    <a:pt x="112" y="4"/>
                  </a:lnTo>
                  <a:lnTo>
                    <a:pt x="112" y="0"/>
                  </a:lnTo>
                  <a:lnTo>
                    <a:pt x="164" y="0"/>
                  </a:lnTo>
                  <a:lnTo>
                    <a:pt x="164" y="4"/>
                  </a:lnTo>
                  <a:lnTo>
                    <a:pt x="156" y="4"/>
                  </a:lnTo>
                  <a:lnTo>
                    <a:pt x="150" y="8"/>
                  </a:lnTo>
                  <a:lnTo>
                    <a:pt x="144" y="16"/>
                  </a:lnTo>
                  <a:lnTo>
                    <a:pt x="136" y="30"/>
                  </a:lnTo>
                  <a:lnTo>
                    <a:pt x="84" y="156"/>
                  </a:lnTo>
                  <a:lnTo>
                    <a:pt x="24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506"/>
            <p:cNvSpPr>
              <a:spLocks/>
            </p:cNvSpPr>
            <p:nvPr/>
          </p:nvSpPr>
          <p:spPr bwMode="auto">
            <a:xfrm>
              <a:off x="2526" y="2404"/>
              <a:ext cx="166" cy="154"/>
            </a:xfrm>
            <a:custGeom>
              <a:avLst/>
              <a:gdLst>
                <a:gd name="T0" fmla="*/ 54 w 166"/>
                <a:gd name="T1" fmla="*/ 36 h 154"/>
                <a:gd name="T2" fmla="*/ 64 w 166"/>
                <a:gd name="T3" fmla="*/ 18 h 154"/>
                <a:gd name="T4" fmla="*/ 78 w 166"/>
                <a:gd name="T5" fmla="*/ 8 h 154"/>
                <a:gd name="T6" fmla="*/ 106 w 166"/>
                <a:gd name="T7" fmla="*/ 2 h 154"/>
                <a:gd name="T8" fmla="*/ 116 w 166"/>
                <a:gd name="T9" fmla="*/ 2 h 154"/>
                <a:gd name="T10" fmla="*/ 132 w 166"/>
                <a:gd name="T11" fmla="*/ 8 h 154"/>
                <a:gd name="T12" fmla="*/ 144 w 166"/>
                <a:gd name="T13" fmla="*/ 20 h 154"/>
                <a:gd name="T14" fmla="*/ 148 w 166"/>
                <a:gd name="T15" fmla="*/ 42 h 154"/>
                <a:gd name="T16" fmla="*/ 150 w 166"/>
                <a:gd name="T17" fmla="*/ 128 h 154"/>
                <a:gd name="T18" fmla="*/ 150 w 166"/>
                <a:gd name="T19" fmla="*/ 140 h 154"/>
                <a:gd name="T20" fmla="*/ 158 w 166"/>
                <a:gd name="T21" fmla="*/ 150 h 154"/>
                <a:gd name="T22" fmla="*/ 166 w 166"/>
                <a:gd name="T23" fmla="*/ 154 h 154"/>
                <a:gd name="T24" fmla="*/ 102 w 166"/>
                <a:gd name="T25" fmla="*/ 150 h 154"/>
                <a:gd name="T26" fmla="*/ 110 w 166"/>
                <a:gd name="T27" fmla="*/ 150 h 154"/>
                <a:gd name="T28" fmla="*/ 118 w 166"/>
                <a:gd name="T29" fmla="*/ 138 h 154"/>
                <a:gd name="T30" fmla="*/ 118 w 166"/>
                <a:gd name="T31" fmla="*/ 54 h 154"/>
                <a:gd name="T32" fmla="*/ 118 w 166"/>
                <a:gd name="T33" fmla="*/ 46 h 154"/>
                <a:gd name="T34" fmla="*/ 112 w 166"/>
                <a:gd name="T35" fmla="*/ 34 h 154"/>
                <a:gd name="T36" fmla="*/ 98 w 166"/>
                <a:gd name="T37" fmla="*/ 24 h 154"/>
                <a:gd name="T38" fmla="*/ 74 w 166"/>
                <a:gd name="T39" fmla="*/ 26 h 154"/>
                <a:gd name="T40" fmla="*/ 60 w 166"/>
                <a:gd name="T41" fmla="*/ 38 h 154"/>
                <a:gd name="T42" fmla="*/ 54 w 166"/>
                <a:gd name="T43" fmla="*/ 52 h 154"/>
                <a:gd name="T44" fmla="*/ 54 w 166"/>
                <a:gd name="T45" fmla="*/ 128 h 154"/>
                <a:gd name="T46" fmla="*/ 56 w 166"/>
                <a:gd name="T47" fmla="*/ 140 h 154"/>
                <a:gd name="T48" fmla="*/ 70 w 166"/>
                <a:gd name="T49" fmla="*/ 150 h 154"/>
                <a:gd name="T50" fmla="*/ 80 w 166"/>
                <a:gd name="T51" fmla="*/ 154 h 154"/>
                <a:gd name="T52" fmla="*/ 0 w 166"/>
                <a:gd name="T53" fmla="*/ 150 h 154"/>
                <a:gd name="T54" fmla="*/ 10 w 166"/>
                <a:gd name="T55" fmla="*/ 150 h 154"/>
                <a:gd name="T56" fmla="*/ 22 w 166"/>
                <a:gd name="T57" fmla="*/ 136 h 154"/>
                <a:gd name="T58" fmla="*/ 22 w 166"/>
                <a:gd name="T59" fmla="*/ 52 h 154"/>
                <a:gd name="T60" fmla="*/ 22 w 166"/>
                <a:gd name="T61" fmla="*/ 38 h 154"/>
                <a:gd name="T62" fmla="*/ 12 w 166"/>
                <a:gd name="T63" fmla="*/ 26 h 154"/>
                <a:gd name="T64" fmla="*/ 2 w 166"/>
                <a:gd name="T65" fmla="*/ 24 h 154"/>
                <a:gd name="T66" fmla="*/ 54 w 166"/>
                <a:gd name="T67" fmla="*/ 0 h 15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66"/>
                <a:gd name="T103" fmla="*/ 0 h 154"/>
                <a:gd name="T104" fmla="*/ 166 w 166"/>
                <a:gd name="T105" fmla="*/ 154 h 15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66" h="154">
                  <a:moveTo>
                    <a:pt x="54" y="36"/>
                  </a:moveTo>
                  <a:lnTo>
                    <a:pt x="54" y="36"/>
                  </a:lnTo>
                  <a:lnTo>
                    <a:pt x="60" y="26"/>
                  </a:lnTo>
                  <a:lnTo>
                    <a:pt x="64" y="18"/>
                  </a:lnTo>
                  <a:lnTo>
                    <a:pt x="72" y="12"/>
                  </a:lnTo>
                  <a:lnTo>
                    <a:pt x="78" y="8"/>
                  </a:lnTo>
                  <a:lnTo>
                    <a:pt x="92" y="2"/>
                  </a:lnTo>
                  <a:lnTo>
                    <a:pt x="106" y="2"/>
                  </a:lnTo>
                  <a:lnTo>
                    <a:pt x="116" y="2"/>
                  </a:lnTo>
                  <a:lnTo>
                    <a:pt x="126" y="4"/>
                  </a:lnTo>
                  <a:lnTo>
                    <a:pt x="132" y="8"/>
                  </a:lnTo>
                  <a:lnTo>
                    <a:pt x="138" y="14"/>
                  </a:lnTo>
                  <a:lnTo>
                    <a:pt x="144" y="20"/>
                  </a:lnTo>
                  <a:lnTo>
                    <a:pt x="146" y="30"/>
                  </a:lnTo>
                  <a:lnTo>
                    <a:pt x="148" y="42"/>
                  </a:lnTo>
                  <a:lnTo>
                    <a:pt x="150" y="58"/>
                  </a:lnTo>
                  <a:lnTo>
                    <a:pt x="150" y="128"/>
                  </a:lnTo>
                  <a:lnTo>
                    <a:pt x="150" y="140"/>
                  </a:lnTo>
                  <a:lnTo>
                    <a:pt x="152" y="146"/>
                  </a:lnTo>
                  <a:lnTo>
                    <a:pt x="158" y="150"/>
                  </a:lnTo>
                  <a:lnTo>
                    <a:pt x="164" y="150"/>
                  </a:lnTo>
                  <a:lnTo>
                    <a:pt x="166" y="154"/>
                  </a:lnTo>
                  <a:lnTo>
                    <a:pt x="104" y="154"/>
                  </a:lnTo>
                  <a:lnTo>
                    <a:pt x="102" y="150"/>
                  </a:lnTo>
                  <a:lnTo>
                    <a:pt x="110" y="150"/>
                  </a:lnTo>
                  <a:lnTo>
                    <a:pt x="116" y="144"/>
                  </a:lnTo>
                  <a:lnTo>
                    <a:pt x="118" y="138"/>
                  </a:lnTo>
                  <a:lnTo>
                    <a:pt x="118" y="126"/>
                  </a:lnTo>
                  <a:lnTo>
                    <a:pt x="118" y="54"/>
                  </a:lnTo>
                  <a:lnTo>
                    <a:pt x="118" y="46"/>
                  </a:lnTo>
                  <a:lnTo>
                    <a:pt x="116" y="40"/>
                  </a:lnTo>
                  <a:lnTo>
                    <a:pt x="112" y="34"/>
                  </a:lnTo>
                  <a:lnTo>
                    <a:pt x="108" y="30"/>
                  </a:lnTo>
                  <a:lnTo>
                    <a:pt x="98" y="24"/>
                  </a:lnTo>
                  <a:lnTo>
                    <a:pt x="86" y="24"/>
                  </a:lnTo>
                  <a:lnTo>
                    <a:pt x="74" y="26"/>
                  </a:lnTo>
                  <a:lnTo>
                    <a:pt x="64" y="34"/>
                  </a:lnTo>
                  <a:lnTo>
                    <a:pt x="60" y="38"/>
                  </a:lnTo>
                  <a:lnTo>
                    <a:pt x="56" y="44"/>
                  </a:lnTo>
                  <a:lnTo>
                    <a:pt x="54" y="52"/>
                  </a:lnTo>
                  <a:lnTo>
                    <a:pt x="54" y="60"/>
                  </a:lnTo>
                  <a:lnTo>
                    <a:pt x="54" y="128"/>
                  </a:lnTo>
                  <a:lnTo>
                    <a:pt x="56" y="140"/>
                  </a:lnTo>
                  <a:lnTo>
                    <a:pt x="62" y="146"/>
                  </a:lnTo>
                  <a:lnTo>
                    <a:pt x="70" y="150"/>
                  </a:lnTo>
                  <a:lnTo>
                    <a:pt x="80" y="150"/>
                  </a:lnTo>
                  <a:lnTo>
                    <a:pt x="80" y="154"/>
                  </a:lnTo>
                  <a:lnTo>
                    <a:pt x="0" y="154"/>
                  </a:lnTo>
                  <a:lnTo>
                    <a:pt x="0" y="150"/>
                  </a:lnTo>
                  <a:lnTo>
                    <a:pt x="10" y="150"/>
                  </a:lnTo>
                  <a:lnTo>
                    <a:pt x="18" y="144"/>
                  </a:lnTo>
                  <a:lnTo>
                    <a:pt x="22" y="136"/>
                  </a:lnTo>
                  <a:lnTo>
                    <a:pt x="22" y="122"/>
                  </a:lnTo>
                  <a:lnTo>
                    <a:pt x="22" y="52"/>
                  </a:lnTo>
                  <a:lnTo>
                    <a:pt x="22" y="38"/>
                  </a:lnTo>
                  <a:lnTo>
                    <a:pt x="18" y="30"/>
                  </a:lnTo>
                  <a:lnTo>
                    <a:pt x="12" y="26"/>
                  </a:lnTo>
                  <a:lnTo>
                    <a:pt x="2" y="24"/>
                  </a:lnTo>
                  <a:lnTo>
                    <a:pt x="28" y="14"/>
                  </a:lnTo>
                  <a:lnTo>
                    <a:pt x="54" y="0"/>
                  </a:lnTo>
                  <a:lnTo>
                    <a:pt x="54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507"/>
            <p:cNvSpPr>
              <a:spLocks/>
            </p:cNvSpPr>
            <p:nvPr/>
          </p:nvSpPr>
          <p:spPr bwMode="auto">
            <a:xfrm>
              <a:off x="2320" y="2334"/>
              <a:ext cx="230" cy="232"/>
            </a:xfrm>
            <a:custGeom>
              <a:avLst/>
              <a:gdLst>
                <a:gd name="T0" fmla="*/ 0 w 230"/>
                <a:gd name="T1" fmla="*/ 0 h 232"/>
                <a:gd name="T2" fmla="*/ 96 w 230"/>
                <a:gd name="T3" fmla="*/ 10 h 232"/>
                <a:gd name="T4" fmla="*/ 84 w 230"/>
                <a:gd name="T5" fmla="*/ 10 h 232"/>
                <a:gd name="T6" fmla="*/ 74 w 230"/>
                <a:gd name="T7" fmla="*/ 14 h 232"/>
                <a:gd name="T8" fmla="*/ 68 w 230"/>
                <a:gd name="T9" fmla="*/ 24 h 232"/>
                <a:gd name="T10" fmla="*/ 66 w 230"/>
                <a:gd name="T11" fmla="*/ 42 h 232"/>
                <a:gd name="T12" fmla="*/ 66 w 230"/>
                <a:gd name="T13" fmla="*/ 154 h 232"/>
                <a:gd name="T14" fmla="*/ 70 w 230"/>
                <a:gd name="T15" fmla="*/ 186 h 232"/>
                <a:gd name="T16" fmla="*/ 82 w 230"/>
                <a:gd name="T17" fmla="*/ 208 h 232"/>
                <a:gd name="T18" fmla="*/ 100 w 230"/>
                <a:gd name="T19" fmla="*/ 218 h 232"/>
                <a:gd name="T20" fmla="*/ 126 w 230"/>
                <a:gd name="T21" fmla="*/ 220 h 232"/>
                <a:gd name="T22" fmla="*/ 136 w 230"/>
                <a:gd name="T23" fmla="*/ 220 h 232"/>
                <a:gd name="T24" fmla="*/ 156 w 230"/>
                <a:gd name="T25" fmla="*/ 210 h 232"/>
                <a:gd name="T26" fmla="*/ 174 w 230"/>
                <a:gd name="T27" fmla="*/ 192 h 232"/>
                <a:gd name="T28" fmla="*/ 184 w 230"/>
                <a:gd name="T29" fmla="*/ 166 h 232"/>
                <a:gd name="T30" fmla="*/ 186 w 230"/>
                <a:gd name="T31" fmla="*/ 36 h 232"/>
                <a:gd name="T32" fmla="*/ 186 w 230"/>
                <a:gd name="T33" fmla="*/ 26 h 232"/>
                <a:gd name="T34" fmla="*/ 178 w 230"/>
                <a:gd name="T35" fmla="*/ 14 h 232"/>
                <a:gd name="T36" fmla="*/ 162 w 230"/>
                <a:gd name="T37" fmla="*/ 10 h 232"/>
                <a:gd name="T38" fmla="*/ 154 w 230"/>
                <a:gd name="T39" fmla="*/ 0 h 232"/>
                <a:gd name="T40" fmla="*/ 230 w 230"/>
                <a:gd name="T41" fmla="*/ 10 h 232"/>
                <a:gd name="T42" fmla="*/ 222 w 230"/>
                <a:gd name="T43" fmla="*/ 10 h 232"/>
                <a:gd name="T44" fmla="*/ 206 w 230"/>
                <a:gd name="T45" fmla="*/ 14 h 232"/>
                <a:gd name="T46" fmla="*/ 200 w 230"/>
                <a:gd name="T47" fmla="*/ 26 h 232"/>
                <a:gd name="T48" fmla="*/ 198 w 230"/>
                <a:gd name="T49" fmla="*/ 156 h 232"/>
                <a:gd name="T50" fmla="*/ 196 w 230"/>
                <a:gd name="T51" fmla="*/ 174 h 232"/>
                <a:gd name="T52" fmla="*/ 182 w 230"/>
                <a:gd name="T53" fmla="*/ 204 h 232"/>
                <a:gd name="T54" fmla="*/ 158 w 230"/>
                <a:gd name="T55" fmla="*/ 222 h 232"/>
                <a:gd name="T56" fmla="*/ 132 w 230"/>
                <a:gd name="T57" fmla="*/ 232 h 232"/>
                <a:gd name="T58" fmla="*/ 120 w 230"/>
                <a:gd name="T59" fmla="*/ 232 h 232"/>
                <a:gd name="T60" fmla="*/ 88 w 230"/>
                <a:gd name="T61" fmla="*/ 230 h 232"/>
                <a:gd name="T62" fmla="*/ 60 w 230"/>
                <a:gd name="T63" fmla="*/ 220 h 232"/>
                <a:gd name="T64" fmla="*/ 42 w 230"/>
                <a:gd name="T65" fmla="*/ 204 h 232"/>
                <a:gd name="T66" fmla="*/ 34 w 230"/>
                <a:gd name="T67" fmla="*/ 188 h 232"/>
                <a:gd name="T68" fmla="*/ 30 w 230"/>
                <a:gd name="T69" fmla="*/ 168 h 232"/>
                <a:gd name="T70" fmla="*/ 30 w 230"/>
                <a:gd name="T71" fmla="*/ 38 h 232"/>
                <a:gd name="T72" fmla="*/ 28 w 230"/>
                <a:gd name="T73" fmla="*/ 24 h 232"/>
                <a:gd name="T74" fmla="*/ 24 w 230"/>
                <a:gd name="T75" fmla="*/ 14 h 232"/>
                <a:gd name="T76" fmla="*/ 14 w 230"/>
                <a:gd name="T77" fmla="*/ 10 h 232"/>
                <a:gd name="T78" fmla="*/ 0 w 230"/>
                <a:gd name="T79" fmla="*/ 10 h 23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30"/>
                <a:gd name="T121" fmla="*/ 0 h 232"/>
                <a:gd name="T122" fmla="*/ 230 w 230"/>
                <a:gd name="T123" fmla="*/ 232 h 23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30" h="232">
                  <a:moveTo>
                    <a:pt x="0" y="10"/>
                  </a:moveTo>
                  <a:lnTo>
                    <a:pt x="0" y="0"/>
                  </a:lnTo>
                  <a:lnTo>
                    <a:pt x="96" y="0"/>
                  </a:lnTo>
                  <a:lnTo>
                    <a:pt x="96" y="10"/>
                  </a:lnTo>
                  <a:lnTo>
                    <a:pt x="84" y="10"/>
                  </a:lnTo>
                  <a:lnTo>
                    <a:pt x="78" y="12"/>
                  </a:lnTo>
                  <a:lnTo>
                    <a:pt x="74" y="14"/>
                  </a:lnTo>
                  <a:lnTo>
                    <a:pt x="70" y="18"/>
                  </a:lnTo>
                  <a:lnTo>
                    <a:pt x="68" y="24"/>
                  </a:lnTo>
                  <a:lnTo>
                    <a:pt x="66" y="32"/>
                  </a:lnTo>
                  <a:lnTo>
                    <a:pt x="66" y="42"/>
                  </a:lnTo>
                  <a:lnTo>
                    <a:pt x="66" y="154"/>
                  </a:lnTo>
                  <a:lnTo>
                    <a:pt x="66" y="172"/>
                  </a:lnTo>
                  <a:lnTo>
                    <a:pt x="70" y="186"/>
                  </a:lnTo>
                  <a:lnTo>
                    <a:pt x="74" y="198"/>
                  </a:lnTo>
                  <a:lnTo>
                    <a:pt x="82" y="208"/>
                  </a:lnTo>
                  <a:lnTo>
                    <a:pt x="90" y="214"/>
                  </a:lnTo>
                  <a:lnTo>
                    <a:pt x="100" y="218"/>
                  </a:lnTo>
                  <a:lnTo>
                    <a:pt x="112" y="220"/>
                  </a:lnTo>
                  <a:lnTo>
                    <a:pt x="126" y="220"/>
                  </a:lnTo>
                  <a:lnTo>
                    <a:pt x="136" y="220"/>
                  </a:lnTo>
                  <a:lnTo>
                    <a:pt x="146" y="216"/>
                  </a:lnTo>
                  <a:lnTo>
                    <a:pt x="156" y="210"/>
                  </a:lnTo>
                  <a:lnTo>
                    <a:pt x="166" y="202"/>
                  </a:lnTo>
                  <a:lnTo>
                    <a:pt x="174" y="192"/>
                  </a:lnTo>
                  <a:lnTo>
                    <a:pt x="180" y="180"/>
                  </a:lnTo>
                  <a:lnTo>
                    <a:pt x="184" y="166"/>
                  </a:lnTo>
                  <a:lnTo>
                    <a:pt x="186" y="154"/>
                  </a:lnTo>
                  <a:lnTo>
                    <a:pt x="186" y="36"/>
                  </a:lnTo>
                  <a:lnTo>
                    <a:pt x="186" y="26"/>
                  </a:lnTo>
                  <a:lnTo>
                    <a:pt x="182" y="20"/>
                  </a:lnTo>
                  <a:lnTo>
                    <a:pt x="178" y="14"/>
                  </a:lnTo>
                  <a:lnTo>
                    <a:pt x="174" y="12"/>
                  </a:lnTo>
                  <a:lnTo>
                    <a:pt x="162" y="10"/>
                  </a:lnTo>
                  <a:lnTo>
                    <a:pt x="154" y="10"/>
                  </a:lnTo>
                  <a:lnTo>
                    <a:pt x="154" y="0"/>
                  </a:lnTo>
                  <a:lnTo>
                    <a:pt x="230" y="0"/>
                  </a:lnTo>
                  <a:lnTo>
                    <a:pt x="230" y="10"/>
                  </a:lnTo>
                  <a:lnTo>
                    <a:pt x="222" y="10"/>
                  </a:lnTo>
                  <a:lnTo>
                    <a:pt x="210" y="12"/>
                  </a:lnTo>
                  <a:lnTo>
                    <a:pt x="206" y="14"/>
                  </a:lnTo>
                  <a:lnTo>
                    <a:pt x="202" y="20"/>
                  </a:lnTo>
                  <a:lnTo>
                    <a:pt x="200" y="26"/>
                  </a:lnTo>
                  <a:lnTo>
                    <a:pt x="198" y="36"/>
                  </a:lnTo>
                  <a:lnTo>
                    <a:pt x="198" y="156"/>
                  </a:lnTo>
                  <a:lnTo>
                    <a:pt x="196" y="174"/>
                  </a:lnTo>
                  <a:lnTo>
                    <a:pt x="190" y="190"/>
                  </a:lnTo>
                  <a:lnTo>
                    <a:pt x="182" y="204"/>
                  </a:lnTo>
                  <a:lnTo>
                    <a:pt x="170" y="214"/>
                  </a:lnTo>
                  <a:lnTo>
                    <a:pt x="158" y="222"/>
                  </a:lnTo>
                  <a:lnTo>
                    <a:pt x="144" y="228"/>
                  </a:lnTo>
                  <a:lnTo>
                    <a:pt x="132" y="232"/>
                  </a:lnTo>
                  <a:lnTo>
                    <a:pt x="120" y="232"/>
                  </a:lnTo>
                  <a:lnTo>
                    <a:pt x="104" y="232"/>
                  </a:lnTo>
                  <a:lnTo>
                    <a:pt x="88" y="230"/>
                  </a:lnTo>
                  <a:lnTo>
                    <a:pt x="74" y="226"/>
                  </a:lnTo>
                  <a:lnTo>
                    <a:pt x="60" y="220"/>
                  </a:lnTo>
                  <a:lnTo>
                    <a:pt x="48" y="210"/>
                  </a:lnTo>
                  <a:lnTo>
                    <a:pt x="42" y="204"/>
                  </a:lnTo>
                  <a:lnTo>
                    <a:pt x="38" y="196"/>
                  </a:lnTo>
                  <a:lnTo>
                    <a:pt x="34" y="188"/>
                  </a:lnTo>
                  <a:lnTo>
                    <a:pt x="32" y="178"/>
                  </a:lnTo>
                  <a:lnTo>
                    <a:pt x="30" y="168"/>
                  </a:lnTo>
                  <a:lnTo>
                    <a:pt x="30" y="156"/>
                  </a:lnTo>
                  <a:lnTo>
                    <a:pt x="30" y="38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4"/>
                  </a:lnTo>
                  <a:lnTo>
                    <a:pt x="20" y="12"/>
                  </a:lnTo>
                  <a:lnTo>
                    <a:pt x="14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508"/>
            <p:cNvSpPr>
              <a:spLocks noEditPoints="1"/>
            </p:cNvSpPr>
            <p:nvPr/>
          </p:nvSpPr>
          <p:spPr bwMode="auto">
            <a:xfrm>
              <a:off x="3424" y="1250"/>
              <a:ext cx="482" cy="514"/>
            </a:xfrm>
            <a:custGeom>
              <a:avLst/>
              <a:gdLst>
                <a:gd name="T0" fmla="*/ 426 w 482"/>
                <a:gd name="T1" fmla="*/ 0 h 514"/>
                <a:gd name="T2" fmla="*/ 238 w 482"/>
                <a:gd name="T3" fmla="*/ 14 h 514"/>
                <a:gd name="T4" fmla="*/ 270 w 482"/>
                <a:gd name="T5" fmla="*/ 16 h 514"/>
                <a:gd name="T6" fmla="*/ 290 w 482"/>
                <a:gd name="T7" fmla="*/ 22 h 514"/>
                <a:gd name="T8" fmla="*/ 300 w 482"/>
                <a:gd name="T9" fmla="*/ 38 h 514"/>
                <a:gd name="T10" fmla="*/ 302 w 482"/>
                <a:gd name="T11" fmla="*/ 66 h 514"/>
                <a:gd name="T12" fmla="*/ 302 w 482"/>
                <a:gd name="T13" fmla="*/ 166 h 514"/>
                <a:gd name="T14" fmla="*/ 282 w 482"/>
                <a:gd name="T15" fmla="*/ 148 h 514"/>
                <a:gd name="T16" fmla="*/ 256 w 482"/>
                <a:gd name="T17" fmla="*/ 136 h 514"/>
                <a:gd name="T18" fmla="*/ 224 w 482"/>
                <a:gd name="T19" fmla="*/ 126 h 514"/>
                <a:gd name="T20" fmla="*/ 184 w 482"/>
                <a:gd name="T21" fmla="*/ 124 h 514"/>
                <a:gd name="T22" fmla="*/ 164 w 482"/>
                <a:gd name="T23" fmla="*/ 124 h 514"/>
                <a:gd name="T24" fmla="*/ 126 w 482"/>
                <a:gd name="T25" fmla="*/ 134 h 514"/>
                <a:gd name="T26" fmla="*/ 92 w 482"/>
                <a:gd name="T27" fmla="*/ 150 h 514"/>
                <a:gd name="T28" fmla="*/ 62 w 482"/>
                <a:gd name="T29" fmla="*/ 172 h 514"/>
                <a:gd name="T30" fmla="*/ 38 w 482"/>
                <a:gd name="T31" fmla="*/ 200 h 514"/>
                <a:gd name="T32" fmla="*/ 20 w 482"/>
                <a:gd name="T33" fmla="*/ 232 h 514"/>
                <a:gd name="T34" fmla="*/ 6 w 482"/>
                <a:gd name="T35" fmla="*/ 266 h 514"/>
                <a:gd name="T36" fmla="*/ 0 w 482"/>
                <a:gd name="T37" fmla="*/ 300 h 514"/>
                <a:gd name="T38" fmla="*/ 0 w 482"/>
                <a:gd name="T39" fmla="*/ 318 h 514"/>
                <a:gd name="T40" fmla="*/ 4 w 482"/>
                <a:gd name="T41" fmla="*/ 356 h 514"/>
                <a:gd name="T42" fmla="*/ 14 w 482"/>
                <a:gd name="T43" fmla="*/ 390 h 514"/>
                <a:gd name="T44" fmla="*/ 30 w 482"/>
                <a:gd name="T45" fmla="*/ 424 h 514"/>
                <a:gd name="T46" fmla="*/ 50 w 482"/>
                <a:gd name="T47" fmla="*/ 452 h 514"/>
                <a:gd name="T48" fmla="*/ 74 w 482"/>
                <a:gd name="T49" fmla="*/ 478 h 514"/>
                <a:gd name="T50" fmla="*/ 102 w 482"/>
                <a:gd name="T51" fmla="*/ 496 h 514"/>
                <a:gd name="T52" fmla="*/ 132 w 482"/>
                <a:gd name="T53" fmla="*/ 508 h 514"/>
                <a:gd name="T54" fmla="*/ 162 w 482"/>
                <a:gd name="T55" fmla="*/ 514 h 514"/>
                <a:gd name="T56" fmla="*/ 482 w 482"/>
                <a:gd name="T57" fmla="*/ 514 h 514"/>
                <a:gd name="T58" fmla="*/ 482 w 482"/>
                <a:gd name="T59" fmla="*/ 498 h 514"/>
                <a:gd name="T60" fmla="*/ 456 w 482"/>
                <a:gd name="T61" fmla="*/ 488 h 514"/>
                <a:gd name="T62" fmla="*/ 438 w 482"/>
                <a:gd name="T63" fmla="*/ 474 h 514"/>
                <a:gd name="T64" fmla="*/ 428 w 482"/>
                <a:gd name="T65" fmla="*/ 456 h 514"/>
                <a:gd name="T66" fmla="*/ 426 w 482"/>
                <a:gd name="T67" fmla="*/ 438 h 514"/>
                <a:gd name="T68" fmla="*/ 304 w 482"/>
                <a:gd name="T69" fmla="*/ 444 h 514"/>
                <a:gd name="T70" fmla="*/ 302 w 482"/>
                <a:gd name="T71" fmla="*/ 452 h 514"/>
                <a:gd name="T72" fmla="*/ 296 w 482"/>
                <a:gd name="T73" fmla="*/ 466 h 514"/>
                <a:gd name="T74" fmla="*/ 284 w 482"/>
                <a:gd name="T75" fmla="*/ 476 h 514"/>
                <a:gd name="T76" fmla="*/ 266 w 482"/>
                <a:gd name="T77" fmla="*/ 484 h 514"/>
                <a:gd name="T78" fmla="*/ 256 w 482"/>
                <a:gd name="T79" fmla="*/ 484 h 514"/>
                <a:gd name="T80" fmla="*/ 234 w 482"/>
                <a:gd name="T81" fmla="*/ 480 h 514"/>
                <a:gd name="T82" fmla="*/ 212 w 482"/>
                <a:gd name="T83" fmla="*/ 474 h 514"/>
                <a:gd name="T84" fmla="*/ 176 w 482"/>
                <a:gd name="T85" fmla="*/ 446 h 514"/>
                <a:gd name="T86" fmla="*/ 148 w 482"/>
                <a:gd name="T87" fmla="*/ 408 h 514"/>
                <a:gd name="T88" fmla="*/ 128 w 482"/>
                <a:gd name="T89" fmla="*/ 364 h 514"/>
                <a:gd name="T90" fmla="*/ 120 w 482"/>
                <a:gd name="T91" fmla="*/ 314 h 514"/>
                <a:gd name="T92" fmla="*/ 122 w 482"/>
                <a:gd name="T93" fmla="*/ 292 h 514"/>
                <a:gd name="T94" fmla="*/ 132 w 482"/>
                <a:gd name="T95" fmla="*/ 244 h 514"/>
                <a:gd name="T96" fmla="*/ 154 w 482"/>
                <a:gd name="T97" fmla="*/ 200 h 514"/>
                <a:gd name="T98" fmla="*/ 170 w 482"/>
                <a:gd name="T99" fmla="*/ 182 h 514"/>
                <a:gd name="T100" fmla="*/ 190 w 482"/>
                <a:gd name="T101" fmla="*/ 170 h 514"/>
                <a:gd name="T102" fmla="*/ 212 w 482"/>
                <a:gd name="T103" fmla="*/ 164 h 514"/>
                <a:gd name="T104" fmla="*/ 222 w 482"/>
                <a:gd name="T105" fmla="*/ 164 h 514"/>
                <a:gd name="T106" fmla="*/ 238 w 482"/>
                <a:gd name="T107" fmla="*/ 164 h 514"/>
                <a:gd name="T108" fmla="*/ 268 w 482"/>
                <a:gd name="T109" fmla="*/ 172 h 514"/>
                <a:gd name="T110" fmla="*/ 290 w 482"/>
                <a:gd name="T111" fmla="*/ 188 h 514"/>
                <a:gd name="T112" fmla="*/ 302 w 482"/>
                <a:gd name="T113" fmla="*/ 214 h 514"/>
                <a:gd name="T114" fmla="*/ 304 w 482"/>
                <a:gd name="T115" fmla="*/ 444 h 5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82"/>
                <a:gd name="T175" fmla="*/ 0 h 514"/>
                <a:gd name="T176" fmla="*/ 482 w 482"/>
                <a:gd name="T177" fmla="*/ 514 h 51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82" h="514">
                  <a:moveTo>
                    <a:pt x="426" y="438"/>
                  </a:moveTo>
                  <a:lnTo>
                    <a:pt x="426" y="0"/>
                  </a:lnTo>
                  <a:lnTo>
                    <a:pt x="238" y="0"/>
                  </a:lnTo>
                  <a:lnTo>
                    <a:pt x="238" y="14"/>
                  </a:lnTo>
                  <a:lnTo>
                    <a:pt x="270" y="16"/>
                  </a:lnTo>
                  <a:lnTo>
                    <a:pt x="280" y="18"/>
                  </a:lnTo>
                  <a:lnTo>
                    <a:pt x="290" y="22"/>
                  </a:lnTo>
                  <a:lnTo>
                    <a:pt x="296" y="28"/>
                  </a:lnTo>
                  <a:lnTo>
                    <a:pt x="300" y="38"/>
                  </a:lnTo>
                  <a:lnTo>
                    <a:pt x="302" y="50"/>
                  </a:lnTo>
                  <a:lnTo>
                    <a:pt x="302" y="66"/>
                  </a:lnTo>
                  <a:lnTo>
                    <a:pt x="302" y="166"/>
                  </a:lnTo>
                  <a:lnTo>
                    <a:pt x="292" y="156"/>
                  </a:lnTo>
                  <a:lnTo>
                    <a:pt x="282" y="148"/>
                  </a:lnTo>
                  <a:lnTo>
                    <a:pt x="270" y="142"/>
                  </a:lnTo>
                  <a:lnTo>
                    <a:pt x="256" y="136"/>
                  </a:lnTo>
                  <a:lnTo>
                    <a:pt x="240" y="130"/>
                  </a:lnTo>
                  <a:lnTo>
                    <a:pt x="224" y="126"/>
                  </a:lnTo>
                  <a:lnTo>
                    <a:pt x="204" y="124"/>
                  </a:lnTo>
                  <a:lnTo>
                    <a:pt x="184" y="124"/>
                  </a:lnTo>
                  <a:lnTo>
                    <a:pt x="164" y="124"/>
                  </a:lnTo>
                  <a:lnTo>
                    <a:pt x="144" y="128"/>
                  </a:lnTo>
                  <a:lnTo>
                    <a:pt x="126" y="134"/>
                  </a:lnTo>
                  <a:lnTo>
                    <a:pt x="108" y="140"/>
                  </a:lnTo>
                  <a:lnTo>
                    <a:pt x="92" y="150"/>
                  </a:lnTo>
                  <a:lnTo>
                    <a:pt x="76" y="160"/>
                  </a:lnTo>
                  <a:lnTo>
                    <a:pt x="62" y="172"/>
                  </a:lnTo>
                  <a:lnTo>
                    <a:pt x="50" y="186"/>
                  </a:lnTo>
                  <a:lnTo>
                    <a:pt x="38" y="200"/>
                  </a:lnTo>
                  <a:lnTo>
                    <a:pt x="28" y="216"/>
                  </a:lnTo>
                  <a:lnTo>
                    <a:pt x="20" y="232"/>
                  </a:lnTo>
                  <a:lnTo>
                    <a:pt x="12" y="250"/>
                  </a:lnTo>
                  <a:lnTo>
                    <a:pt x="6" y="266"/>
                  </a:lnTo>
                  <a:lnTo>
                    <a:pt x="2" y="284"/>
                  </a:lnTo>
                  <a:lnTo>
                    <a:pt x="0" y="300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4" y="356"/>
                  </a:lnTo>
                  <a:lnTo>
                    <a:pt x="8" y="374"/>
                  </a:lnTo>
                  <a:lnTo>
                    <a:pt x="14" y="390"/>
                  </a:lnTo>
                  <a:lnTo>
                    <a:pt x="20" y="408"/>
                  </a:lnTo>
                  <a:lnTo>
                    <a:pt x="30" y="424"/>
                  </a:lnTo>
                  <a:lnTo>
                    <a:pt x="38" y="438"/>
                  </a:lnTo>
                  <a:lnTo>
                    <a:pt x="50" y="452"/>
                  </a:lnTo>
                  <a:lnTo>
                    <a:pt x="62" y="466"/>
                  </a:lnTo>
                  <a:lnTo>
                    <a:pt x="74" y="478"/>
                  </a:lnTo>
                  <a:lnTo>
                    <a:pt x="88" y="488"/>
                  </a:lnTo>
                  <a:lnTo>
                    <a:pt x="102" y="496"/>
                  </a:lnTo>
                  <a:lnTo>
                    <a:pt x="116" y="504"/>
                  </a:lnTo>
                  <a:lnTo>
                    <a:pt x="132" y="508"/>
                  </a:lnTo>
                  <a:lnTo>
                    <a:pt x="146" y="512"/>
                  </a:lnTo>
                  <a:lnTo>
                    <a:pt x="162" y="514"/>
                  </a:lnTo>
                  <a:lnTo>
                    <a:pt x="212" y="514"/>
                  </a:lnTo>
                  <a:lnTo>
                    <a:pt x="482" y="514"/>
                  </a:lnTo>
                  <a:lnTo>
                    <a:pt x="482" y="498"/>
                  </a:lnTo>
                  <a:lnTo>
                    <a:pt x="468" y="494"/>
                  </a:lnTo>
                  <a:lnTo>
                    <a:pt x="456" y="488"/>
                  </a:lnTo>
                  <a:lnTo>
                    <a:pt x="446" y="482"/>
                  </a:lnTo>
                  <a:lnTo>
                    <a:pt x="438" y="474"/>
                  </a:lnTo>
                  <a:lnTo>
                    <a:pt x="432" y="466"/>
                  </a:lnTo>
                  <a:lnTo>
                    <a:pt x="428" y="456"/>
                  </a:lnTo>
                  <a:lnTo>
                    <a:pt x="426" y="448"/>
                  </a:lnTo>
                  <a:lnTo>
                    <a:pt x="426" y="438"/>
                  </a:lnTo>
                  <a:close/>
                  <a:moveTo>
                    <a:pt x="304" y="444"/>
                  </a:moveTo>
                  <a:lnTo>
                    <a:pt x="304" y="444"/>
                  </a:lnTo>
                  <a:lnTo>
                    <a:pt x="302" y="452"/>
                  </a:lnTo>
                  <a:lnTo>
                    <a:pt x="300" y="458"/>
                  </a:lnTo>
                  <a:lnTo>
                    <a:pt x="296" y="466"/>
                  </a:lnTo>
                  <a:lnTo>
                    <a:pt x="292" y="472"/>
                  </a:lnTo>
                  <a:lnTo>
                    <a:pt x="284" y="476"/>
                  </a:lnTo>
                  <a:lnTo>
                    <a:pt x="276" y="480"/>
                  </a:lnTo>
                  <a:lnTo>
                    <a:pt x="266" y="484"/>
                  </a:lnTo>
                  <a:lnTo>
                    <a:pt x="256" y="484"/>
                  </a:lnTo>
                  <a:lnTo>
                    <a:pt x="244" y="482"/>
                  </a:lnTo>
                  <a:lnTo>
                    <a:pt x="234" y="480"/>
                  </a:lnTo>
                  <a:lnTo>
                    <a:pt x="212" y="474"/>
                  </a:lnTo>
                  <a:lnTo>
                    <a:pt x="192" y="462"/>
                  </a:lnTo>
                  <a:lnTo>
                    <a:pt x="176" y="446"/>
                  </a:lnTo>
                  <a:lnTo>
                    <a:pt x="160" y="428"/>
                  </a:lnTo>
                  <a:lnTo>
                    <a:pt x="148" y="408"/>
                  </a:lnTo>
                  <a:lnTo>
                    <a:pt x="136" y="386"/>
                  </a:lnTo>
                  <a:lnTo>
                    <a:pt x="128" y="364"/>
                  </a:lnTo>
                  <a:lnTo>
                    <a:pt x="124" y="338"/>
                  </a:lnTo>
                  <a:lnTo>
                    <a:pt x="120" y="314"/>
                  </a:lnTo>
                  <a:lnTo>
                    <a:pt x="122" y="292"/>
                  </a:lnTo>
                  <a:lnTo>
                    <a:pt x="126" y="268"/>
                  </a:lnTo>
                  <a:lnTo>
                    <a:pt x="132" y="244"/>
                  </a:lnTo>
                  <a:lnTo>
                    <a:pt x="142" y="220"/>
                  </a:lnTo>
                  <a:lnTo>
                    <a:pt x="154" y="200"/>
                  </a:lnTo>
                  <a:lnTo>
                    <a:pt x="162" y="190"/>
                  </a:lnTo>
                  <a:lnTo>
                    <a:pt x="170" y="182"/>
                  </a:lnTo>
                  <a:lnTo>
                    <a:pt x="180" y="176"/>
                  </a:lnTo>
                  <a:lnTo>
                    <a:pt x="190" y="170"/>
                  </a:lnTo>
                  <a:lnTo>
                    <a:pt x="200" y="166"/>
                  </a:lnTo>
                  <a:lnTo>
                    <a:pt x="212" y="164"/>
                  </a:lnTo>
                  <a:lnTo>
                    <a:pt x="222" y="164"/>
                  </a:lnTo>
                  <a:lnTo>
                    <a:pt x="238" y="164"/>
                  </a:lnTo>
                  <a:lnTo>
                    <a:pt x="254" y="166"/>
                  </a:lnTo>
                  <a:lnTo>
                    <a:pt x="268" y="172"/>
                  </a:lnTo>
                  <a:lnTo>
                    <a:pt x="280" y="178"/>
                  </a:lnTo>
                  <a:lnTo>
                    <a:pt x="290" y="188"/>
                  </a:lnTo>
                  <a:lnTo>
                    <a:pt x="298" y="200"/>
                  </a:lnTo>
                  <a:lnTo>
                    <a:pt x="302" y="214"/>
                  </a:lnTo>
                  <a:lnTo>
                    <a:pt x="304" y="232"/>
                  </a:lnTo>
                  <a:lnTo>
                    <a:pt x="304" y="4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509"/>
            <p:cNvSpPr>
              <a:spLocks noEditPoints="1"/>
            </p:cNvSpPr>
            <p:nvPr/>
          </p:nvSpPr>
          <p:spPr bwMode="auto">
            <a:xfrm>
              <a:off x="2690" y="2346"/>
              <a:ext cx="70" cy="212"/>
            </a:xfrm>
            <a:custGeom>
              <a:avLst/>
              <a:gdLst>
                <a:gd name="T0" fmla="*/ 40 w 70"/>
                <a:gd name="T1" fmla="*/ 0 h 212"/>
                <a:gd name="T2" fmla="*/ 40 w 70"/>
                <a:gd name="T3" fmla="*/ 0 h 212"/>
                <a:gd name="T4" fmla="*/ 46 w 70"/>
                <a:gd name="T5" fmla="*/ 2 h 212"/>
                <a:gd name="T6" fmla="*/ 52 w 70"/>
                <a:gd name="T7" fmla="*/ 6 h 212"/>
                <a:gd name="T8" fmla="*/ 58 w 70"/>
                <a:gd name="T9" fmla="*/ 14 h 212"/>
                <a:gd name="T10" fmla="*/ 60 w 70"/>
                <a:gd name="T11" fmla="*/ 22 h 212"/>
                <a:gd name="T12" fmla="*/ 60 w 70"/>
                <a:gd name="T13" fmla="*/ 22 h 212"/>
                <a:gd name="T14" fmla="*/ 58 w 70"/>
                <a:gd name="T15" fmla="*/ 30 h 212"/>
                <a:gd name="T16" fmla="*/ 52 w 70"/>
                <a:gd name="T17" fmla="*/ 36 h 212"/>
                <a:gd name="T18" fmla="*/ 46 w 70"/>
                <a:gd name="T19" fmla="*/ 40 h 212"/>
                <a:gd name="T20" fmla="*/ 40 w 70"/>
                <a:gd name="T21" fmla="*/ 42 h 212"/>
                <a:gd name="T22" fmla="*/ 40 w 70"/>
                <a:gd name="T23" fmla="*/ 42 h 212"/>
                <a:gd name="T24" fmla="*/ 30 w 70"/>
                <a:gd name="T25" fmla="*/ 40 h 212"/>
                <a:gd name="T26" fmla="*/ 24 w 70"/>
                <a:gd name="T27" fmla="*/ 36 h 212"/>
                <a:gd name="T28" fmla="*/ 20 w 70"/>
                <a:gd name="T29" fmla="*/ 30 h 212"/>
                <a:gd name="T30" fmla="*/ 18 w 70"/>
                <a:gd name="T31" fmla="*/ 22 h 212"/>
                <a:gd name="T32" fmla="*/ 18 w 70"/>
                <a:gd name="T33" fmla="*/ 22 h 212"/>
                <a:gd name="T34" fmla="*/ 20 w 70"/>
                <a:gd name="T35" fmla="*/ 14 h 212"/>
                <a:gd name="T36" fmla="*/ 24 w 70"/>
                <a:gd name="T37" fmla="*/ 6 h 212"/>
                <a:gd name="T38" fmla="*/ 30 w 70"/>
                <a:gd name="T39" fmla="*/ 2 h 212"/>
                <a:gd name="T40" fmla="*/ 40 w 70"/>
                <a:gd name="T41" fmla="*/ 0 h 212"/>
                <a:gd name="T42" fmla="*/ 40 w 70"/>
                <a:gd name="T43" fmla="*/ 0 h 212"/>
                <a:gd name="T44" fmla="*/ 24 w 70"/>
                <a:gd name="T45" fmla="*/ 102 h 212"/>
                <a:gd name="T46" fmla="*/ 24 w 70"/>
                <a:gd name="T47" fmla="*/ 102 h 212"/>
                <a:gd name="T48" fmla="*/ 24 w 70"/>
                <a:gd name="T49" fmla="*/ 94 h 212"/>
                <a:gd name="T50" fmla="*/ 20 w 70"/>
                <a:gd name="T51" fmla="*/ 88 h 212"/>
                <a:gd name="T52" fmla="*/ 18 w 70"/>
                <a:gd name="T53" fmla="*/ 86 h 212"/>
                <a:gd name="T54" fmla="*/ 14 w 70"/>
                <a:gd name="T55" fmla="*/ 84 h 212"/>
                <a:gd name="T56" fmla="*/ 10 w 70"/>
                <a:gd name="T57" fmla="*/ 82 h 212"/>
                <a:gd name="T58" fmla="*/ 4 w 70"/>
                <a:gd name="T59" fmla="*/ 82 h 212"/>
                <a:gd name="T60" fmla="*/ 4 w 70"/>
                <a:gd name="T61" fmla="*/ 82 h 212"/>
                <a:gd name="T62" fmla="*/ 30 w 70"/>
                <a:gd name="T63" fmla="*/ 72 h 212"/>
                <a:gd name="T64" fmla="*/ 54 w 70"/>
                <a:gd name="T65" fmla="*/ 58 h 212"/>
                <a:gd name="T66" fmla="*/ 54 w 70"/>
                <a:gd name="T67" fmla="*/ 186 h 212"/>
                <a:gd name="T68" fmla="*/ 54 w 70"/>
                <a:gd name="T69" fmla="*/ 186 h 212"/>
                <a:gd name="T70" fmla="*/ 54 w 70"/>
                <a:gd name="T71" fmla="*/ 198 h 212"/>
                <a:gd name="T72" fmla="*/ 56 w 70"/>
                <a:gd name="T73" fmla="*/ 204 h 212"/>
                <a:gd name="T74" fmla="*/ 60 w 70"/>
                <a:gd name="T75" fmla="*/ 208 h 212"/>
                <a:gd name="T76" fmla="*/ 68 w 70"/>
                <a:gd name="T77" fmla="*/ 208 h 212"/>
                <a:gd name="T78" fmla="*/ 70 w 70"/>
                <a:gd name="T79" fmla="*/ 212 h 212"/>
                <a:gd name="T80" fmla="*/ 0 w 70"/>
                <a:gd name="T81" fmla="*/ 212 h 212"/>
                <a:gd name="T82" fmla="*/ 0 w 70"/>
                <a:gd name="T83" fmla="*/ 208 h 212"/>
                <a:gd name="T84" fmla="*/ 0 w 70"/>
                <a:gd name="T85" fmla="*/ 208 h 212"/>
                <a:gd name="T86" fmla="*/ 10 w 70"/>
                <a:gd name="T87" fmla="*/ 208 h 212"/>
                <a:gd name="T88" fmla="*/ 18 w 70"/>
                <a:gd name="T89" fmla="*/ 204 h 212"/>
                <a:gd name="T90" fmla="*/ 22 w 70"/>
                <a:gd name="T91" fmla="*/ 196 h 212"/>
                <a:gd name="T92" fmla="*/ 24 w 70"/>
                <a:gd name="T93" fmla="*/ 186 h 212"/>
                <a:gd name="T94" fmla="*/ 24 w 70"/>
                <a:gd name="T95" fmla="*/ 102 h 21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0"/>
                <a:gd name="T145" fmla="*/ 0 h 212"/>
                <a:gd name="T146" fmla="*/ 70 w 70"/>
                <a:gd name="T147" fmla="*/ 212 h 21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0" h="212">
                  <a:moveTo>
                    <a:pt x="40" y="0"/>
                  </a:moveTo>
                  <a:lnTo>
                    <a:pt x="40" y="0"/>
                  </a:lnTo>
                  <a:lnTo>
                    <a:pt x="46" y="2"/>
                  </a:lnTo>
                  <a:lnTo>
                    <a:pt x="52" y="6"/>
                  </a:lnTo>
                  <a:lnTo>
                    <a:pt x="58" y="14"/>
                  </a:lnTo>
                  <a:lnTo>
                    <a:pt x="60" y="22"/>
                  </a:lnTo>
                  <a:lnTo>
                    <a:pt x="58" y="30"/>
                  </a:lnTo>
                  <a:lnTo>
                    <a:pt x="52" y="36"/>
                  </a:lnTo>
                  <a:lnTo>
                    <a:pt x="46" y="40"/>
                  </a:lnTo>
                  <a:lnTo>
                    <a:pt x="40" y="42"/>
                  </a:lnTo>
                  <a:lnTo>
                    <a:pt x="30" y="40"/>
                  </a:lnTo>
                  <a:lnTo>
                    <a:pt x="24" y="36"/>
                  </a:lnTo>
                  <a:lnTo>
                    <a:pt x="20" y="30"/>
                  </a:lnTo>
                  <a:lnTo>
                    <a:pt x="18" y="22"/>
                  </a:lnTo>
                  <a:lnTo>
                    <a:pt x="20" y="14"/>
                  </a:lnTo>
                  <a:lnTo>
                    <a:pt x="24" y="6"/>
                  </a:lnTo>
                  <a:lnTo>
                    <a:pt x="30" y="2"/>
                  </a:lnTo>
                  <a:lnTo>
                    <a:pt x="40" y="0"/>
                  </a:lnTo>
                  <a:close/>
                  <a:moveTo>
                    <a:pt x="24" y="102"/>
                  </a:moveTo>
                  <a:lnTo>
                    <a:pt x="24" y="102"/>
                  </a:lnTo>
                  <a:lnTo>
                    <a:pt x="24" y="94"/>
                  </a:lnTo>
                  <a:lnTo>
                    <a:pt x="20" y="88"/>
                  </a:lnTo>
                  <a:lnTo>
                    <a:pt x="18" y="86"/>
                  </a:lnTo>
                  <a:lnTo>
                    <a:pt x="14" y="84"/>
                  </a:lnTo>
                  <a:lnTo>
                    <a:pt x="10" y="82"/>
                  </a:lnTo>
                  <a:lnTo>
                    <a:pt x="4" y="82"/>
                  </a:lnTo>
                  <a:lnTo>
                    <a:pt x="30" y="72"/>
                  </a:lnTo>
                  <a:lnTo>
                    <a:pt x="54" y="58"/>
                  </a:lnTo>
                  <a:lnTo>
                    <a:pt x="54" y="186"/>
                  </a:lnTo>
                  <a:lnTo>
                    <a:pt x="54" y="198"/>
                  </a:lnTo>
                  <a:lnTo>
                    <a:pt x="56" y="204"/>
                  </a:lnTo>
                  <a:lnTo>
                    <a:pt x="60" y="208"/>
                  </a:lnTo>
                  <a:lnTo>
                    <a:pt x="68" y="208"/>
                  </a:lnTo>
                  <a:lnTo>
                    <a:pt x="70" y="212"/>
                  </a:lnTo>
                  <a:lnTo>
                    <a:pt x="0" y="212"/>
                  </a:lnTo>
                  <a:lnTo>
                    <a:pt x="0" y="208"/>
                  </a:lnTo>
                  <a:lnTo>
                    <a:pt x="10" y="208"/>
                  </a:lnTo>
                  <a:lnTo>
                    <a:pt x="18" y="204"/>
                  </a:lnTo>
                  <a:lnTo>
                    <a:pt x="22" y="196"/>
                  </a:lnTo>
                  <a:lnTo>
                    <a:pt x="24" y="186"/>
                  </a:lnTo>
                  <a:lnTo>
                    <a:pt x="24" y="10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510"/>
            <p:cNvSpPr>
              <a:spLocks noEditPoints="1"/>
            </p:cNvSpPr>
            <p:nvPr/>
          </p:nvSpPr>
          <p:spPr bwMode="auto">
            <a:xfrm>
              <a:off x="3258" y="2346"/>
              <a:ext cx="74" cy="212"/>
            </a:xfrm>
            <a:custGeom>
              <a:avLst/>
              <a:gdLst>
                <a:gd name="T0" fmla="*/ 40 w 74"/>
                <a:gd name="T1" fmla="*/ 0 h 212"/>
                <a:gd name="T2" fmla="*/ 40 w 74"/>
                <a:gd name="T3" fmla="*/ 0 h 212"/>
                <a:gd name="T4" fmla="*/ 48 w 74"/>
                <a:gd name="T5" fmla="*/ 2 h 212"/>
                <a:gd name="T6" fmla="*/ 54 w 74"/>
                <a:gd name="T7" fmla="*/ 6 h 212"/>
                <a:gd name="T8" fmla="*/ 58 w 74"/>
                <a:gd name="T9" fmla="*/ 14 h 212"/>
                <a:gd name="T10" fmla="*/ 60 w 74"/>
                <a:gd name="T11" fmla="*/ 22 h 212"/>
                <a:gd name="T12" fmla="*/ 60 w 74"/>
                <a:gd name="T13" fmla="*/ 22 h 212"/>
                <a:gd name="T14" fmla="*/ 58 w 74"/>
                <a:gd name="T15" fmla="*/ 30 h 212"/>
                <a:gd name="T16" fmla="*/ 54 w 74"/>
                <a:gd name="T17" fmla="*/ 36 h 212"/>
                <a:gd name="T18" fmla="*/ 48 w 74"/>
                <a:gd name="T19" fmla="*/ 40 h 212"/>
                <a:gd name="T20" fmla="*/ 40 w 74"/>
                <a:gd name="T21" fmla="*/ 42 h 212"/>
                <a:gd name="T22" fmla="*/ 40 w 74"/>
                <a:gd name="T23" fmla="*/ 42 h 212"/>
                <a:gd name="T24" fmla="*/ 32 w 74"/>
                <a:gd name="T25" fmla="*/ 40 h 212"/>
                <a:gd name="T26" fmla="*/ 24 w 74"/>
                <a:gd name="T27" fmla="*/ 36 h 212"/>
                <a:gd name="T28" fmla="*/ 20 w 74"/>
                <a:gd name="T29" fmla="*/ 30 h 212"/>
                <a:gd name="T30" fmla="*/ 18 w 74"/>
                <a:gd name="T31" fmla="*/ 22 h 212"/>
                <a:gd name="T32" fmla="*/ 18 w 74"/>
                <a:gd name="T33" fmla="*/ 22 h 212"/>
                <a:gd name="T34" fmla="*/ 20 w 74"/>
                <a:gd name="T35" fmla="*/ 14 h 212"/>
                <a:gd name="T36" fmla="*/ 24 w 74"/>
                <a:gd name="T37" fmla="*/ 6 h 212"/>
                <a:gd name="T38" fmla="*/ 32 w 74"/>
                <a:gd name="T39" fmla="*/ 2 h 212"/>
                <a:gd name="T40" fmla="*/ 40 w 74"/>
                <a:gd name="T41" fmla="*/ 0 h 212"/>
                <a:gd name="T42" fmla="*/ 40 w 74"/>
                <a:gd name="T43" fmla="*/ 0 h 212"/>
                <a:gd name="T44" fmla="*/ 24 w 74"/>
                <a:gd name="T45" fmla="*/ 102 h 212"/>
                <a:gd name="T46" fmla="*/ 24 w 74"/>
                <a:gd name="T47" fmla="*/ 102 h 212"/>
                <a:gd name="T48" fmla="*/ 24 w 74"/>
                <a:gd name="T49" fmla="*/ 94 h 212"/>
                <a:gd name="T50" fmla="*/ 22 w 74"/>
                <a:gd name="T51" fmla="*/ 88 h 212"/>
                <a:gd name="T52" fmla="*/ 20 w 74"/>
                <a:gd name="T53" fmla="*/ 86 h 212"/>
                <a:gd name="T54" fmla="*/ 16 w 74"/>
                <a:gd name="T55" fmla="*/ 84 h 212"/>
                <a:gd name="T56" fmla="*/ 10 w 74"/>
                <a:gd name="T57" fmla="*/ 82 h 212"/>
                <a:gd name="T58" fmla="*/ 4 w 74"/>
                <a:gd name="T59" fmla="*/ 82 h 212"/>
                <a:gd name="T60" fmla="*/ 4 w 74"/>
                <a:gd name="T61" fmla="*/ 82 h 212"/>
                <a:gd name="T62" fmla="*/ 30 w 74"/>
                <a:gd name="T63" fmla="*/ 72 h 212"/>
                <a:gd name="T64" fmla="*/ 54 w 74"/>
                <a:gd name="T65" fmla="*/ 58 h 212"/>
                <a:gd name="T66" fmla="*/ 54 w 74"/>
                <a:gd name="T67" fmla="*/ 186 h 212"/>
                <a:gd name="T68" fmla="*/ 54 w 74"/>
                <a:gd name="T69" fmla="*/ 186 h 212"/>
                <a:gd name="T70" fmla="*/ 56 w 74"/>
                <a:gd name="T71" fmla="*/ 198 h 212"/>
                <a:gd name="T72" fmla="*/ 60 w 74"/>
                <a:gd name="T73" fmla="*/ 204 h 212"/>
                <a:gd name="T74" fmla="*/ 66 w 74"/>
                <a:gd name="T75" fmla="*/ 208 h 212"/>
                <a:gd name="T76" fmla="*/ 74 w 74"/>
                <a:gd name="T77" fmla="*/ 208 h 212"/>
                <a:gd name="T78" fmla="*/ 74 w 74"/>
                <a:gd name="T79" fmla="*/ 212 h 212"/>
                <a:gd name="T80" fmla="*/ 0 w 74"/>
                <a:gd name="T81" fmla="*/ 212 h 212"/>
                <a:gd name="T82" fmla="*/ 0 w 74"/>
                <a:gd name="T83" fmla="*/ 208 h 212"/>
                <a:gd name="T84" fmla="*/ 0 w 74"/>
                <a:gd name="T85" fmla="*/ 208 h 212"/>
                <a:gd name="T86" fmla="*/ 12 w 74"/>
                <a:gd name="T87" fmla="*/ 208 h 212"/>
                <a:gd name="T88" fmla="*/ 20 w 74"/>
                <a:gd name="T89" fmla="*/ 204 h 212"/>
                <a:gd name="T90" fmla="*/ 22 w 74"/>
                <a:gd name="T91" fmla="*/ 196 h 212"/>
                <a:gd name="T92" fmla="*/ 24 w 74"/>
                <a:gd name="T93" fmla="*/ 186 h 212"/>
                <a:gd name="T94" fmla="*/ 24 w 74"/>
                <a:gd name="T95" fmla="*/ 102 h 21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4"/>
                <a:gd name="T145" fmla="*/ 0 h 212"/>
                <a:gd name="T146" fmla="*/ 74 w 74"/>
                <a:gd name="T147" fmla="*/ 212 h 21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4" h="212">
                  <a:moveTo>
                    <a:pt x="40" y="0"/>
                  </a:moveTo>
                  <a:lnTo>
                    <a:pt x="40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8" y="14"/>
                  </a:lnTo>
                  <a:lnTo>
                    <a:pt x="60" y="22"/>
                  </a:lnTo>
                  <a:lnTo>
                    <a:pt x="58" y="30"/>
                  </a:lnTo>
                  <a:lnTo>
                    <a:pt x="54" y="36"/>
                  </a:lnTo>
                  <a:lnTo>
                    <a:pt x="48" y="40"/>
                  </a:lnTo>
                  <a:lnTo>
                    <a:pt x="40" y="42"/>
                  </a:lnTo>
                  <a:lnTo>
                    <a:pt x="32" y="40"/>
                  </a:lnTo>
                  <a:lnTo>
                    <a:pt x="24" y="36"/>
                  </a:lnTo>
                  <a:lnTo>
                    <a:pt x="20" y="30"/>
                  </a:lnTo>
                  <a:lnTo>
                    <a:pt x="18" y="22"/>
                  </a:lnTo>
                  <a:lnTo>
                    <a:pt x="20" y="14"/>
                  </a:lnTo>
                  <a:lnTo>
                    <a:pt x="24" y="6"/>
                  </a:lnTo>
                  <a:lnTo>
                    <a:pt x="32" y="2"/>
                  </a:lnTo>
                  <a:lnTo>
                    <a:pt x="40" y="0"/>
                  </a:lnTo>
                  <a:close/>
                  <a:moveTo>
                    <a:pt x="24" y="102"/>
                  </a:moveTo>
                  <a:lnTo>
                    <a:pt x="24" y="102"/>
                  </a:lnTo>
                  <a:lnTo>
                    <a:pt x="24" y="94"/>
                  </a:lnTo>
                  <a:lnTo>
                    <a:pt x="22" y="88"/>
                  </a:lnTo>
                  <a:lnTo>
                    <a:pt x="20" y="86"/>
                  </a:lnTo>
                  <a:lnTo>
                    <a:pt x="16" y="84"/>
                  </a:lnTo>
                  <a:lnTo>
                    <a:pt x="10" y="82"/>
                  </a:lnTo>
                  <a:lnTo>
                    <a:pt x="4" y="82"/>
                  </a:lnTo>
                  <a:lnTo>
                    <a:pt x="30" y="72"/>
                  </a:lnTo>
                  <a:lnTo>
                    <a:pt x="54" y="58"/>
                  </a:lnTo>
                  <a:lnTo>
                    <a:pt x="54" y="186"/>
                  </a:lnTo>
                  <a:lnTo>
                    <a:pt x="56" y="198"/>
                  </a:lnTo>
                  <a:lnTo>
                    <a:pt x="60" y="204"/>
                  </a:lnTo>
                  <a:lnTo>
                    <a:pt x="66" y="208"/>
                  </a:lnTo>
                  <a:lnTo>
                    <a:pt x="74" y="208"/>
                  </a:lnTo>
                  <a:lnTo>
                    <a:pt x="74" y="212"/>
                  </a:lnTo>
                  <a:lnTo>
                    <a:pt x="0" y="212"/>
                  </a:lnTo>
                  <a:lnTo>
                    <a:pt x="0" y="208"/>
                  </a:lnTo>
                  <a:lnTo>
                    <a:pt x="12" y="208"/>
                  </a:lnTo>
                  <a:lnTo>
                    <a:pt x="20" y="204"/>
                  </a:lnTo>
                  <a:lnTo>
                    <a:pt x="22" y="196"/>
                  </a:lnTo>
                  <a:lnTo>
                    <a:pt x="24" y="186"/>
                  </a:lnTo>
                  <a:lnTo>
                    <a:pt x="24" y="10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511"/>
            <p:cNvSpPr>
              <a:spLocks noEditPoints="1"/>
            </p:cNvSpPr>
            <p:nvPr/>
          </p:nvSpPr>
          <p:spPr bwMode="auto">
            <a:xfrm>
              <a:off x="2926" y="1750"/>
              <a:ext cx="676" cy="546"/>
            </a:xfrm>
            <a:custGeom>
              <a:avLst/>
              <a:gdLst>
                <a:gd name="T0" fmla="*/ 642 w 676"/>
                <a:gd name="T1" fmla="*/ 434 h 546"/>
                <a:gd name="T2" fmla="*/ 580 w 676"/>
                <a:gd name="T3" fmla="*/ 482 h 546"/>
                <a:gd name="T4" fmla="*/ 524 w 676"/>
                <a:gd name="T5" fmla="*/ 492 h 546"/>
                <a:gd name="T6" fmla="*/ 480 w 676"/>
                <a:gd name="T7" fmla="*/ 488 h 546"/>
                <a:gd name="T8" fmla="*/ 460 w 676"/>
                <a:gd name="T9" fmla="*/ 478 h 546"/>
                <a:gd name="T10" fmla="*/ 416 w 676"/>
                <a:gd name="T11" fmla="*/ 438 h 546"/>
                <a:gd name="T12" fmla="*/ 388 w 676"/>
                <a:gd name="T13" fmla="*/ 376 h 546"/>
                <a:gd name="T14" fmla="*/ 460 w 676"/>
                <a:gd name="T15" fmla="*/ 330 h 546"/>
                <a:gd name="T16" fmla="*/ 654 w 676"/>
                <a:gd name="T17" fmla="*/ 294 h 546"/>
                <a:gd name="T18" fmla="*/ 638 w 676"/>
                <a:gd name="T19" fmla="*/ 248 h 546"/>
                <a:gd name="T20" fmla="*/ 612 w 676"/>
                <a:gd name="T21" fmla="*/ 210 h 546"/>
                <a:gd name="T22" fmla="*/ 572 w 676"/>
                <a:gd name="T23" fmla="*/ 182 h 546"/>
                <a:gd name="T24" fmla="*/ 522 w 676"/>
                <a:gd name="T25" fmla="*/ 166 h 546"/>
                <a:gd name="T26" fmla="*/ 480 w 676"/>
                <a:gd name="T27" fmla="*/ 164 h 546"/>
                <a:gd name="T28" fmla="*/ 460 w 676"/>
                <a:gd name="T29" fmla="*/ 166 h 546"/>
                <a:gd name="T30" fmla="*/ 396 w 676"/>
                <a:gd name="T31" fmla="*/ 178 h 546"/>
                <a:gd name="T32" fmla="*/ 342 w 676"/>
                <a:gd name="T33" fmla="*/ 200 h 546"/>
                <a:gd name="T34" fmla="*/ 298 w 676"/>
                <a:gd name="T35" fmla="*/ 236 h 546"/>
                <a:gd name="T36" fmla="*/ 268 w 676"/>
                <a:gd name="T37" fmla="*/ 284 h 546"/>
                <a:gd name="T38" fmla="*/ 256 w 676"/>
                <a:gd name="T39" fmla="*/ 344 h 546"/>
                <a:gd name="T40" fmla="*/ 258 w 676"/>
                <a:gd name="T41" fmla="*/ 392 h 546"/>
                <a:gd name="T42" fmla="*/ 282 w 676"/>
                <a:gd name="T43" fmla="*/ 456 h 546"/>
                <a:gd name="T44" fmla="*/ 248 w 676"/>
                <a:gd name="T45" fmla="*/ 478 h 546"/>
                <a:gd name="T46" fmla="*/ 222 w 676"/>
                <a:gd name="T47" fmla="*/ 480 h 546"/>
                <a:gd name="T48" fmla="*/ 202 w 676"/>
                <a:gd name="T49" fmla="*/ 470 h 546"/>
                <a:gd name="T50" fmla="*/ 186 w 676"/>
                <a:gd name="T51" fmla="*/ 448 h 546"/>
                <a:gd name="T52" fmla="*/ 182 w 676"/>
                <a:gd name="T53" fmla="*/ 412 h 546"/>
                <a:gd name="T54" fmla="*/ 296 w 676"/>
                <a:gd name="T55" fmla="*/ 170 h 546"/>
                <a:gd name="T56" fmla="*/ 166 w 676"/>
                <a:gd name="T57" fmla="*/ 0 h 546"/>
                <a:gd name="T58" fmla="*/ 156 w 676"/>
                <a:gd name="T59" fmla="*/ 36 h 546"/>
                <a:gd name="T60" fmla="*/ 136 w 676"/>
                <a:gd name="T61" fmla="*/ 84 h 546"/>
                <a:gd name="T62" fmla="*/ 106 w 676"/>
                <a:gd name="T63" fmla="*/ 120 h 546"/>
                <a:gd name="T64" fmla="*/ 32 w 676"/>
                <a:gd name="T65" fmla="*/ 170 h 546"/>
                <a:gd name="T66" fmla="*/ 52 w 676"/>
                <a:gd name="T67" fmla="*/ 206 h 546"/>
                <a:gd name="T68" fmla="*/ 54 w 676"/>
                <a:gd name="T69" fmla="*/ 448 h 546"/>
                <a:gd name="T70" fmla="*/ 74 w 676"/>
                <a:gd name="T71" fmla="*/ 496 h 546"/>
                <a:gd name="T72" fmla="*/ 112 w 676"/>
                <a:gd name="T73" fmla="*/ 528 h 546"/>
                <a:gd name="T74" fmla="*/ 152 w 676"/>
                <a:gd name="T75" fmla="*/ 542 h 546"/>
                <a:gd name="T76" fmla="*/ 224 w 676"/>
                <a:gd name="T77" fmla="*/ 536 h 546"/>
                <a:gd name="T78" fmla="*/ 282 w 676"/>
                <a:gd name="T79" fmla="*/ 496 h 546"/>
                <a:gd name="T80" fmla="*/ 314 w 676"/>
                <a:gd name="T81" fmla="*/ 492 h 546"/>
                <a:gd name="T82" fmla="*/ 374 w 676"/>
                <a:gd name="T83" fmla="*/ 528 h 546"/>
                <a:gd name="T84" fmla="*/ 440 w 676"/>
                <a:gd name="T85" fmla="*/ 544 h 546"/>
                <a:gd name="T86" fmla="*/ 474 w 676"/>
                <a:gd name="T87" fmla="*/ 546 h 546"/>
                <a:gd name="T88" fmla="*/ 516 w 676"/>
                <a:gd name="T89" fmla="*/ 544 h 546"/>
                <a:gd name="T90" fmla="*/ 570 w 676"/>
                <a:gd name="T91" fmla="*/ 530 h 546"/>
                <a:gd name="T92" fmla="*/ 612 w 676"/>
                <a:gd name="T93" fmla="*/ 508 h 546"/>
                <a:gd name="T94" fmla="*/ 652 w 676"/>
                <a:gd name="T95" fmla="*/ 466 h 546"/>
                <a:gd name="T96" fmla="*/ 664 w 676"/>
                <a:gd name="T97" fmla="*/ 406 h 546"/>
                <a:gd name="T98" fmla="*/ 466 w 676"/>
                <a:gd name="T99" fmla="*/ 198 h 546"/>
                <a:gd name="T100" fmla="*/ 492 w 676"/>
                <a:gd name="T101" fmla="*/ 206 h 546"/>
                <a:gd name="T102" fmla="*/ 522 w 676"/>
                <a:gd name="T103" fmla="*/ 240 h 546"/>
                <a:gd name="T104" fmla="*/ 532 w 676"/>
                <a:gd name="T105" fmla="*/ 292 h 546"/>
                <a:gd name="T106" fmla="*/ 388 w 676"/>
                <a:gd name="T107" fmla="*/ 292 h 546"/>
                <a:gd name="T108" fmla="*/ 404 w 676"/>
                <a:gd name="T109" fmla="*/ 240 h 546"/>
                <a:gd name="T110" fmla="*/ 434 w 676"/>
                <a:gd name="T111" fmla="*/ 206 h 546"/>
                <a:gd name="T112" fmla="*/ 460 w 676"/>
                <a:gd name="T113" fmla="*/ 198 h 54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76"/>
                <a:gd name="T172" fmla="*/ 0 h 546"/>
                <a:gd name="T173" fmla="*/ 676 w 676"/>
                <a:gd name="T174" fmla="*/ 546 h 54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76" h="546">
                  <a:moveTo>
                    <a:pt x="664" y="406"/>
                  </a:moveTo>
                  <a:lnTo>
                    <a:pt x="664" y="406"/>
                  </a:lnTo>
                  <a:lnTo>
                    <a:pt x="642" y="434"/>
                  </a:lnTo>
                  <a:lnTo>
                    <a:pt x="620" y="456"/>
                  </a:lnTo>
                  <a:lnTo>
                    <a:pt x="600" y="472"/>
                  </a:lnTo>
                  <a:lnTo>
                    <a:pt x="580" y="482"/>
                  </a:lnTo>
                  <a:lnTo>
                    <a:pt x="562" y="488"/>
                  </a:lnTo>
                  <a:lnTo>
                    <a:pt x="542" y="492"/>
                  </a:lnTo>
                  <a:lnTo>
                    <a:pt x="524" y="492"/>
                  </a:lnTo>
                  <a:lnTo>
                    <a:pt x="504" y="492"/>
                  </a:lnTo>
                  <a:lnTo>
                    <a:pt x="480" y="488"/>
                  </a:lnTo>
                  <a:lnTo>
                    <a:pt x="470" y="484"/>
                  </a:lnTo>
                  <a:lnTo>
                    <a:pt x="460" y="478"/>
                  </a:lnTo>
                  <a:lnTo>
                    <a:pt x="444" y="468"/>
                  </a:lnTo>
                  <a:lnTo>
                    <a:pt x="430" y="454"/>
                  </a:lnTo>
                  <a:lnTo>
                    <a:pt x="416" y="438"/>
                  </a:lnTo>
                  <a:lnTo>
                    <a:pt x="404" y="418"/>
                  </a:lnTo>
                  <a:lnTo>
                    <a:pt x="396" y="398"/>
                  </a:lnTo>
                  <a:lnTo>
                    <a:pt x="388" y="376"/>
                  </a:lnTo>
                  <a:lnTo>
                    <a:pt x="384" y="354"/>
                  </a:lnTo>
                  <a:lnTo>
                    <a:pt x="384" y="330"/>
                  </a:lnTo>
                  <a:lnTo>
                    <a:pt x="460" y="330"/>
                  </a:lnTo>
                  <a:lnTo>
                    <a:pt x="660" y="330"/>
                  </a:lnTo>
                  <a:lnTo>
                    <a:pt x="654" y="294"/>
                  </a:lnTo>
                  <a:lnTo>
                    <a:pt x="650" y="278"/>
                  </a:lnTo>
                  <a:lnTo>
                    <a:pt x="644" y="264"/>
                  </a:lnTo>
                  <a:lnTo>
                    <a:pt x="638" y="248"/>
                  </a:lnTo>
                  <a:lnTo>
                    <a:pt x="630" y="234"/>
                  </a:lnTo>
                  <a:lnTo>
                    <a:pt x="622" y="222"/>
                  </a:lnTo>
                  <a:lnTo>
                    <a:pt x="612" y="210"/>
                  </a:lnTo>
                  <a:lnTo>
                    <a:pt x="600" y="200"/>
                  </a:lnTo>
                  <a:lnTo>
                    <a:pt x="586" y="190"/>
                  </a:lnTo>
                  <a:lnTo>
                    <a:pt x="572" y="182"/>
                  </a:lnTo>
                  <a:lnTo>
                    <a:pt x="556" y="176"/>
                  </a:lnTo>
                  <a:lnTo>
                    <a:pt x="540" y="170"/>
                  </a:lnTo>
                  <a:lnTo>
                    <a:pt x="522" y="166"/>
                  </a:lnTo>
                  <a:lnTo>
                    <a:pt x="502" y="164"/>
                  </a:lnTo>
                  <a:lnTo>
                    <a:pt x="480" y="164"/>
                  </a:lnTo>
                  <a:lnTo>
                    <a:pt x="470" y="164"/>
                  </a:lnTo>
                  <a:lnTo>
                    <a:pt x="460" y="166"/>
                  </a:lnTo>
                  <a:lnTo>
                    <a:pt x="438" y="168"/>
                  </a:lnTo>
                  <a:lnTo>
                    <a:pt x="416" y="172"/>
                  </a:lnTo>
                  <a:lnTo>
                    <a:pt x="396" y="178"/>
                  </a:lnTo>
                  <a:lnTo>
                    <a:pt x="376" y="184"/>
                  </a:lnTo>
                  <a:lnTo>
                    <a:pt x="358" y="192"/>
                  </a:lnTo>
                  <a:lnTo>
                    <a:pt x="342" y="200"/>
                  </a:lnTo>
                  <a:lnTo>
                    <a:pt x="326" y="212"/>
                  </a:lnTo>
                  <a:lnTo>
                    <a:pt x="310" y="224"/>
                  </a:lnTo>
                  <a:lnTo>
                    <a:pt x="298" y="236"/>
                  </a:lnTo>
                  <a:lnTo>
                    <a:pt x="286" y="252"/>
                  </a:lnTo>
                  <a:lnTo>
                    <a:pt x="276" y="268"/>
                  </a:lnTo>
                  <a:lnTo>
                    <a:pt x="268" y="284"/>
                  </a:lnTo>
                  <a:lnTo>
                    <a:pt x="262" y="304"/>
                  </a:lnTo>
                  <a:lnTo>
                    <a:pt x="258" y="324"/>
                  </a:lnTo>
                  <a:lnTo>
                    <a:pt x="256" y="344"/>
                  </a:lnTo>
                  <a:lnTo>
                    <a:pt x="254" y="368"/>
                  </a:lnTo>
                  <a:lnTo>
                    <a:pt x="258" y="392"/>
                  </a:lnTo>
                  <a:lnTo>
                    <a:pt x="262" y="416"/>
                  </a:lnTo>
                  <a:lnTo>
                    <a:pt x="272" y="438"/>
                  </a:lnTo>
                  <a:lnTo>
                    <a:pt x="282" y="456"/>
                  </a:lnTo>
                  <a:lnTo>
                    <a:pt x="264" y="470"/>
                  </a:lnTo>
                  <a:lnTo>
                    <a:pt x="248" y="478"/>
                  </a:lnTo>
                  <a:lnTo>
                    <a:pt x="238" y="480"/>
                  </a:lnTo>
                  <a:lnTo>
                    <a:pt x="230" y="480"/>
                  </a:lnTo>
                  <a:lnTo>
                    <a:pt x="222" y="480"/>
                  </a:lnTo>
                  <a:lnTo>
                    <a:pt x="214" y="478"/>
                  </a:lnTo>
                  <a:lnTo>
                    <a:pt x="208" y="474"/>
                  </a:lnTo>
                  <a:lnTo>
                    <a:pt x="202" y="470"/>
                  </a:lnTo>
                  <a:lnTo>
                    <a:pt x="196" y="464"/>
                  </a:lnTo>
                  <a:lnTo>
                    <a:pt x="190" y="456"/>
                  </a:lnTo>
                  <a:lnTo>
                    <a:pt x="186" y="448"/>
                  </a:lnTo>
                  <a:lnTo>
                    <a:pt x="184" y="438"/>
                  </a:lnTo>
                  <a:lnTo>
                    <a:pt x="182" y="426"/>
                  </a:lnTo>
                  <a:lnTo>
                    <a:pt x="182" y="412"/>
                  </a:lnTo>
                  <a:lnTo>
                    <a:pt x="180" y="206"/>
                  </a:lnTo>
                  <a:lnTo>
                    <a:pt x="296" y="206"/>
                  </a:lnTo>
                  <a:lnTo>
                    <a:pt x="296" y="170"/>
                  </a:lnTo>
                  <a:lnTo>
                    <a:pt x="180" y="170"/>
                  </a:lnTo>
                  <a:lnTo>
                    <a:pt x="180" y="6"/>
                  </a:lnTo>
                  <a:lnTo>
                    <a:pt x="166" y="0"/>
                  </a:lnTo>
                  <a:lnTo>
                    <a:pt x="162" y="18"/>
                  </a:lnTo>
                  <a:lnTo>
                    <a:pt x="156" y="36"/>
                  </a:lnTo>
                  <a:lnTo>
                    <a:pt x="150" y="54"/>
                  </a:lnTo>
                  <a:lnTo>
                    <a:pt x="144" y="68"/>
                  </a:lnTo>
                  <a:lnTo>
                    <a:pt x="136" y="84"/>
                  </a:lnTo>
                  <a:lnTo>
                    <a:pt x="126" y="96"/>
                  </a:lnTo>
                  <a:lnTo>
                    <a:pt x="118" y="110"/>
                  </a:lnTo>
                  <a:lnTo>
                    <a:pt x="106" y="120"/>
                  </a:lnTo>
                  <a:lnTo>
                    <a:pt x="84" y="140"/>
                  </a:lnTo>
                  <a:lnTo>
                    <a:pt x="58" y="156"/>
                  </a:lnTo>
                  <a:lnTo>
                    <a:pt x="32" y="170"/>
                  </a:lnTo>
                  <a:lnTo>
                    <a:pt x="2" y="178"/>
                  </a:lnTo>
                  <a:lnTo>
                    <a:pt x="0" y="206"/>
                  </a:lnTo>
                  <a:lnTo>
                    <a:pt x="52" y="206"/>
                  </a:lnTo>
                  <a:lnTo>
                    <a:pt x="52" y="426"/>
                  </a:lnTo>
                  <a:lnTo>
                    <a:pt x="54" y="448"/>
                  </a:lnTo>
                  <a:lnTo>
                    <a:pt x="58" y="466"/>
                  </a:lnTo>
                  <a:lnTo>
                    <a:pt x="66" y="482"/>
                  </a:lnTo>
                  <a:lnTo>
                    <a:pt x="74" y="496"/>
                  </a:lnTo>
                  <a:lnTo>
                    <a:pt x="86" y="508"/>
                  </a:lnTo>
                  <a:lnTo>
                    <a:pt x="98" y="518"/>
                  </a:lnTo>
                  <a:lnTo>
                    <a:pt x="112" y="528"/>
                  </a:lnTo>
                  <a:lnTo>
                    <a:pt x="126" y="534"/>
                  </a:lnTo>
                  <a:lnTo>
                    <a:pt x="152" y="542"/>
                  </a:lnTo>
                  <a:lnTo>
                    <a:pt x="176" y="544"/>
                  </a:lnTo>
                  <a:lnTo>
                    <a:pt x="200" y="542"/>
                  </a:lnTo>
                  <a:lnTo>
                    <a:pt x="224" y="536"/>
                  </a:lnTo>
                  <a:lnTo>
                    <a:pt x="244" y="526"/>
                  </a:lnTo>
                  <a:lnTo>
                    <a:pt x="264" y="514"/>
                  </a:lnTo>
                  <a:lnTo>
                    <a:pt x="282" y="496"/>
                  </a:lnTo>
                  <a:lnTo>
                    <a:pt x="298" y="476"/>
                  </a:lnTo>
                  <a:lnTo>
                    <a:pt x="314" y="492"/>
                  </a:lnTo>
                  <a:lnTo>
                    <a:pt x="334" y="506"/>
                  </a:lnTo>
                  <a:lnTo>
                    <a:pt x="354" y="518"/>
                  </a:lnTo>
                  <a:lnTo>
                    <a:pt x="374" y="528"/>
                  </a:lnTo>
                  <a:lnTo>
                    <a:pt x="396" y="534"/>
                  </a:lnTo>
                  <a:lnTo>
                    <a:pt x="418" y="540"/>
                  </a:lnTo>
                  <a:lnTo>
                    <a:pt x="440" y="544"/>
                  </a:lnTo>
                  <a:lnTo>
                    <a:pt x="460" y="546"/>
                  </a:lnTo>
                  <a:lnTo>
                    <a:pt x="474" y="546"/>
                  </a:lnTo>
                  <a:lnTo>
                    <a:pt x="496" y="546"/>
                  </a:lnTo>
                  <a:lnTo>
                    <a:pt x="516" y="544"/>
                  </a:lnTo>
                  <a:lnTo>
                    <a:pt x="534" y="540"/>
                  </a:lnTo>
                  <a:lnTo>
                    <a:pt x="552" y="536"/>
                  </a:lnTo>
                  <a:lnTo>
                    <a:pt x="570" y="530"/>
                  </a:lnTo>
                  <a:lnTo>
                    <a:pt x="584" y="524"/>
                  </a:lnTo>
                  <a:lnTo>
                    <a:pt x="598" y="516"/>
                  </a:lnTo>
                  <a:lnTo>
                    <a:pt x="612" y="508"/>
                  </a:lnTo>
                  <a:lnTo>
                    <a:pt x="624" y="498"/>
                  </a:lnTo>
                  <a:lnTo>
                    <a:pt x="634" y="488"/>
                  </a:lnTo>
                  <a:lnTo>
                    <a:pt x="652" y="466"/>
                  </a:lnTo>
                  <a:lnTo>
                    <a:pt x="666" y="444"/>
                  </a:lnTo>
                  <a:lnTo>
                    <a:pt x="676" y="418"/>
                  </a:lnTo>
                  <a:lnTo>
                    <a:pt x="664" y="406"/>
                  </a:lnTo>
                  <a:close/>
                  <a:moveTo>
                    <a:pt x="460" y="198"/>
                  </a:moveTo>
                  <a:lnTo>
                    <a:pt x="460" y="198"/>
                  </a:lnTo>
                  <a:lnTo>
                    <a:pt x="466" y="198"/>
                  </a:lnTo>
                  <a:lnTo>
                    <a:pt x="478" y="200"/>
                  </a:lnTo>
                  <a:lnTo>
                    <a:pt x="492" y="206"/>
                  </a:lnTo>
                  <a:lnTo>
                    <a:pt x="504" y="214"/>
                  </a:lnTo>
                  <a:lnTo>
                    <a:pt x="514" y="226"/>
                  </a:lnTo>
                  <a:lnTo>
                    <a:pt x="522" y="240"/>
                  </a:lnTo>
                  <a:lnTo>
                    <a:pt x="528" y="256"/>
                  </a:lnTo>
                  <a:lnTo>
                    <a:pt x="532" y="272"/>
                  </a:lnTo>
                  <a:lnTo>
                    <a:pt x="532" y="292"/>
                  </a:lnTo>
                  <a:lnTo>
                    <a:pt x="460" y="292"/>
                  </a:lnTo>
                  <a:lnTo>
                    <a:pt x="388" y="292"/>
                  </a:lnTo>
                  <a:lnTo>
                    <a:pt x="390" y="272"/>
                  </a:lnTo>
                  <a:lnTo>
                    <a:pt x="396" y="254"/>
                  </a:lnTo>
                  <a:lnTo>
                    <a:pt x="404" y="240"/>
                  </a:lnTo>
                  <a:lnTo>
                    <a:pt x="412" y="226"/>
                  </a:lnTo>
                  <a:lnTo>
                    <a:pt x="424" y="216"/>
                  </a:lnTo>
                  <a:lnTo>
                    <a:pt x="434" y="206"/>
                  </a:lnTo>
                  <a:lnTo>
                    <a:pt x="448" y="202"/>
                  </a:lnTo>
                  <a:lnTo>
                    <a:pt x="460" y="19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512"/>
            <p:cNvSpPr>
              <a:spLocks noEditPoints="1"/>
            </p:cNvSpPr>
            <p:nvPr/>
          </p:nvSpPr>
          <p:spPr bwMode="auto">
            <a:xfrm>
              <a:off x="1152" y="1254"/>
              <a:ext cx="958" cy="522"/>
            </a:xfrm>
            <a:custGeom>
              <a:avLst/>
              <a:gdLst>
                <a:gd name="T0" fmla="*/ 666 w 958"/>
                <a:gd name="T1" fmla="*/ 108 h 522"/>
                <a:gd name="T2" fmla="*/ 578 w 958"/>
                <a:gd name="T3" fmla="*/ 140 h 522"/>
                <a:gd name="T4" fmla="*/ 514 w 958"/>
                <a:gd name="T5" fmla="*/ 196 h 522"/>
                <a:gd name="T6" fmla="*/ 476 w 958"/>
                <a:gd name="T7" fmla="*/ 270 h 522"/>
                <a:gd name="T8" fmla="*/ 472 w 958"/>
                <a:gd name="T9" fmla="*/ 332 h 522"/>
                <a:gd name="T10" fmla="*/ 488 w 958"/>
                <a:gd name="T11" fmla="*/ 386 h 522"/>
                <a:gd name="T12" fmla="*/ 396 w 958"/>
                <a:gd name="T13" fmla="*/ 448 h 522"/>
                <a:gd name="T14" fmla="*/ 314 w 958"/>
                <a:gd name="T15" fmla="*/ 464 h 522"/>
                <a:gd name="T16" fmla="*/ 256 w 958"/>
                <a:gd name="T17" fmla="*/ 450 h 522"/>
                <a:gd name="T18" fmla="*/ 198 w 958"/>
                <a:gd name="T19" fmla="*/ 406 h 522"/>
                <a:gd name="T20" fmla="*/ 162 w 958"/>
                <a:gd name="T21" fmla="*/ 340 h 522"/>
                <a:gd name="T22" fmla="*/ 146 w 958"/>
                <a:gd name="T23" fmla="*/ 264 h 522"/>
                <a:gd name="T24" fmla="*/ 152 w 958"/>
                <a:gd name="T25" fmla="*/ 186 h 522"/>
                <a:gd name="T26" fmla="*/ 178 w 958"/>
                <a:gd name="T27" fmla="*/ 114 h 522"/>
                <a:gd name="T28" fmla="*/ 228 w 958"/>
                <a:gd name="T29" fmla="*/ 62 h 522"/>
                <a:gd name="T30" fmla="*/ 300 w 958"/>
                <a:gd name="T31" fmla="*/ 36 h 522"/>
                <a:gd name="T32" fmla="*/ 366 w 958"/>
                <a:gd name="T33" fmla="*/ 42 h 522"/>
                <a:gd name="T34" fmla="*/ 428 w 958"/>
                <a:gd name="T35" fmla="*/ 74 h 522"/>
                <a:gd name="T36" fmla="*/ 462 w 958"/>
                <a:gd name="T37" fmla="*/ 122 h 522"/>
                <a:gd name="T38" fmla="*/ 502 w 958"/>
                <a:gd name="T39" fmla="*/ 186 h 522"/>
                <a:gd name="T40" fmla="*/ 480 w 958"/>
                <a:gd name="T41" fmla="*/ 14 h 522"/>
                <a:gd name="T42" fmla="*/ 454 w 958"/>
                <a:gd name="T43" fmla="*/ 30 h 522"/>
                <a:gd name="T44" fmla="*/ 342 w 958"/>
                <a:gd name="T45" fmla="*/ 4 h 522"/>
                <a:gd name="T46" fmla="*/ 252 w 958"/>
                <a:gd name="T47" fmla="*/ 4 h 522"/>
                <a:gd name="T48" fmla="*/ 160 w 958"/>
                <a:gd name="T49" fmla="*/ 28 h 522"/>
                <a:gd name="T50" fmla="*/ 70 w 958"/>
                <a:gd name="T51" fmla="*/ 88 h 522"/>
                <a:gd name="T52" fmla="*/ 10 w 958"/>
                <a:gd name="T53" fmla="*/ 188 h 522"/>
                <a:gd name="T54" fmla="*/ 2 w 958"/>
                <a:gd name="T55" fmla="*/ 296 h 522"/>
                <a:gd name="T56" fmla="*/ 42 w 958"/>
                <a:gd name="T57" fmla="*/ 410 h 522"/>
                <a:gd name="T58" fmla="*/ 120 w 958"/>
                <a:gd name="T59" fmla="*/ 482 h 522"/>
                <a:gd name="T60" fmla="*/ 216 w 958"/>
                <a:gd name="T61" fmla="*/ 516 h 522"/>
                <a:gd name="T62" fmla="*/ 282 w 958"/>
                <a:gd name="T63" fmla="*/ 522 h 522"/>
                <a:gd name="T64" fmla="*/ 384 w 958"/>
                <a:gd name="T65" fmla="*/ 500 h 522"/>
                <a:gd name="T66" fmla="*/ 484 w 958"/>
                <a:gd name="T67" fmla="*/ 432 h 522"/>
                <a:gd name="T68" fmla="*/ 540 w 958"/>
                <a:gd name="T69" fmla="*/ 456 h 522"/>
                <a:gd name="T70" fmla="*/ 648 w 958"/>
                <a:gd name="T71" fmla="*/ 510 h 522"/>
                <a:gd name="T72" fmla="*/ 740 w 958"/>
                <a:gd name="T73" fmla="*/ 518 h 522"/>
                <a:gd name="T74" fmla="*/ 830 w 958"/>
                <a:gd name="T75" fmla="*/ 494 h 522"/>
                <a:gd name="T76" fmla="*/ 902 w 958"/>
                <a:gd name="T77" fmla="*/ 444 h 522"/>
                <a:gd name="T78" fmla="*/ 948 w 958"/>
                <a:gd name="T79" fmla="*/ 374 h 522"/>
                <a:gd name="T80" fmla="*/ 958 w 958"/>
                <a:gd name="T81" fmla="*/ 312 h 522"/>
                <a:gd name="T82" fmla="*/ 940 w 958"/>
                <a:gd name="T83" fmla="*/ 230 h 522"/>
                <a:gd name="T84" fmla="*/ 888 w 958"/>
                <a:gd name="T85" fmla="*/ 164 h 522"/>
                <a:gd name="T86" fmla="*/ 810 w 958"/>
                <a:gd name="T87" fmla="*/ 120 h 522"/>
                <a:gd name="T88" fmla="*/ 714 w 958"/>
                <a:gd name="T89" fmla="*/ 104 h 522"/>
                <a:gd name="T90" fmla="*/ 702 w 958"/>
                <a:gd name="T91" fmla="*/ 480 h 522"/>
                <a:gd name="T92" fmla="*/ 656 w 958"/>
                <a:gd name="T93" fmla="*/ 460 h 522"/>
                <a:gd name="T94" fmla="*/ 620 w 958"/>
                <a:gd name="T95" fmla="*/ 418 h 522"/>
                <a:gd name="T96" fmla="*/ 598 w 958"/>
                <a:gd name="T97" fmla="*/ 360 h 522"/>
                <a:gd name="T98" fmla="*/ 592 w 958"/>
                <a:gd name="T99" fmla="*/ 310 h 522"/>
                <a:gd name="T100" fmla="*/ 602 w 958"/>
                <a:gd name="T101" fmla="*/ 242 h 522"/>
                <a:gd name="T102" fmla="*/ 628 w 958"/>
                <a:gd name="T103" fmla="*/ 188 h 522"/>
                <a:gd name="T104" fmla="*/ 666 w 958"/>
                <a:gd name="T105" fmla="*/ 150 h 522"/>
                <a:gd name="T106" fmla="*/ 714 w 958"/>
                <a:gd name="T107" fmla="*/ 138 h 522"/>
                <a:gd name="T108" fmla="*/ 750 w 958"/>
                <a:gd name="T109" fmla="*/ 146 h 522"/>
                <a:gd name="T110" fmla="*/ 790 w 958"/>
                <a:gd name="T111" fmla="*/ 176 h 522"/>
                <a:gd name="T112" fmla="*/ 818 w 958"/>
                <a:gd name="T113" fmla="*/ 228 h 522"/>
                <a:gd name="T114" fmla="*/ 832 w 958"/>
                <a:gd name="T115" fmla="*/ 292 h 522"/>
                <a:gd name="T116" fmla="*/ 830 w 958"/>
                <a:gd name="T117" fmla="*/ 344 h 522"/>
                <a:gd name="T118" fmla="*/ 806 w 958"/>
                <a:gd name="T119" fmla="*/ 418 h 522"/>
                <a:gd name="T120" fmla="*/ 770 w 958"/>
                <a:gd name="T121" fmla="*/ 460 h 522"/>
                <a:gd name="T122" fmla="*/ 726 w 958"/>
                <a:gd name="T123" fmla="*/ 480 h 52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958"/>
                <a:gd name="T187" fmla="*/ 0 h 522"/>
                <a:gd name="T188" fmla="*/ 958 w 958"/>
                <a:gd name="T189" fmla="*/ 522 h 52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958" h="522">
                  <a:moveTo>
                    <a:pt x="714" y="104"/>
                  </a:moveTo>
                  <a:lnTo>
                    <a:pt x="714" y="104"/>
                  </a:lnTo>
                  <a:lnTo>
                    <a:pt x="690" y="104"/>
                  </a:lnTo>
                  <a:lnTo>
                    <a:pt x="666" y="108"/>
                  </a:lnTo>
                  <a:lnTo>
                    <a:pt x="642" y="112"/>
                  </a:lnTo>
                  <a:lnTo>
                    <a:pt x="620" y="120"/>
                  </a:lnTo>
                  <a:lnTo>
                    <a:pt x="598" y="128"/>
                  </a:lnTo>
                  <a:lnTo>
                    <a:pt x="578" y="140"/>
                  </a:lnTo>
                  <a:lnTo>
                    <a:pt x="560" y="152"/>
                  </a:lnTo>
                  <a:lnTo>
                    <a:pt x="542" y="164"/>
                  </a:lnTo>
                  <a:lnTo>
                    <a:pt x="528" y="180"/>
                  </a:lnTo>
                  <a:lnTo>
                    <a:pt x="514" y="196"/>
                  </a:lnTo>
                  <a:lnTo>
                    <a:pt x="500" y="212"/>
                  </a:lnTo>
                  <a:lnTo>
                    <a:pt x="490" y="230"/>
                  </a:lnTo>
                  <a:lnTo>
                    <a:pt x="482" y="250"/>
                  </a:lnTo>
                  <a:lnTo>
                    <a:pt x="476" y="270"/>
                  </a:lnTo>
                  <a:lnTo>
                    <a:pt x="472" y="290"/>
                  </a:lnTo>
                  <a:lnTo>
                    <a:pt x="472" y="312"/>
                  </a:lnTo>
                  <a:lnTo>
                    <a:pt x="472" y="332"/>
                  </a:lnTo>
                  <a:lnTo>
                    <a:pt x="476" y="350"/>
                  </a:lnTo>
                  <a:lnTo>
                    <a:pt x="480" y="368"/>
                  </a:lnTo>
                  <a:lnTo>
                    <a:pt x="488" y="386"/>
                  </a:lnTo>
                  <a:lnTo>
                    <a:pt x="466" y="406"/>
                  </a:lnTo>
                  <a:lnTo>
                    <a:pt x="442" y="424"/>
                  </a:lnTo>
                  <a:lnTo>
                    <a:pt x="420" y="436"/>
                  </a:lnTo>
                  <a:lnTo>
                    <a:pt x="396" y="448"/>
                  </a:lnTo>
                  <a:lnTo>
                    <a:pt x="374" y="456"/>
                  </a:lnTo>
                  <a:lnTo>
                    <a:pt x="352" y="460"/>
                  </a:lnTo>
                  <a:lnTo>
                    <a:pt x="332" y="464"/>
                  </a:lnTo>
                  <a:lnTo>
                    <a:pt x="314" y="464"/>
                  </a:lnTo>
                  <a:lnTo>
                    <a:pt x="294" y="460"/>
                  </a:lnTo>
                  <a:lnTo>
                    <a:pt x="274" y="456"/>
                  </a:lnTo>
                  <a:lnTo>
                    <a:pt x="256" y="450"/>
                  </a:lnTo>
                  <a:lnTo>
                    <a:pt x="240" y="440"/>
                  </a:lnTo>
                  <a:lnTo>
                    <a:pt x="224" y="430"/>
                  </a:lnTo>
                  <a:lnTo>
                    <a:pt x="210" y="418"/>
                  </a:lnTo>
                  <a:lnTo>
                    <a:pt x="198" y="406"/>
                  </a:lnTo>
                  <a:lnTo>
                    <a:pt x="186" y="390"/>
                  </a:lnTo>
                  <a:lnTo>
                    <a:pt x="176" y="374"/>
                  </a:lnTo>
                  <a:lnTo>
                    <a:pt x="168" y="358"/>
                  </a:lnTo>
                  <a:lnTo>
                    <a:pt x="162" y="340"/>
                  </a:lnTo>
                  <a:lnTo>
                    <a:pt x="156" y="322"/>
                  </a:lnTo>
                  <a:lnTo>
                    <a:pt x="150" y="302"/>
                  </a:lnTo>
                  <a:lnTo>
                    <a:pt x="148" y="284"/>
                  </a:lnTo>
                  <a:lnTo>
                    <a:pt x="146" y="264"/>
                  </a:lnTo>
                  <a:lnTo>
                    <a:pt x="144" y="244"/>
                  </a:lnTo>
                  <a:lnTo>
                    <a:pt x="146" y="224"/>
                  </a:lnTo>
                  <a:lnTo>
                    <a:pt x="148" y="204"/>
                  </a:lnTo>
                  <a:lnTo>
                    <a:pt x="152" y="186"/>
                  </a:lnTo>
                  <a:lnTo>
                    <a:pt x="156" y="166"/>
                  </a:lnTo>
                  <a:lnTo>
                    <a:pt x="162" y="148"/>
                  </a:lnTo>
                  <a:lnTo>
                    <a:pt x="170" y="132"/>
                  </a:lnTo>
                  <a:lnTo>
                    <a:pt x="178" y="114"/>
                  </a:lnTo>
                  <a:lnTo>
                    <a:pt x="190" y="100"/>
                  </a:lnTo>
                  <a:lnTo>
                    <a:pt x="200" y="86"/>
                  </a:lnTo>
                  <a:lnTo>
                    <a:pt x="214" y="74"/>
                  </a:lnTo>
                  <a:lnTo>
                    <a:pt x="228" y="62"/>
                  </a:lnTo>
                  <a:lnTo>
                    <a:pt x="244" y="54"/>
                  </a:lnTo>
                  <a:lnTo>
                    <a:pt x="260" y="46"/>
                  </a:lnTo>
                  <a:lnTo>
                    <a:pt x="280" y="40"/>
                  </a:lnTo>
                  <a:lnTo>
                    <a:pt x="300" y="36"/>
                  </a:lnTo>
                  <a:lnTo>
                    <a:pt x="320" y="36"/>
                  </a:lnTo>
                  <a:lnTo>
                    <a:pt x="344" y="38"/>
                  </a:lnTo>
                  <a:lnTo>
                    <a:pt x="366" y="42"/>
                  </a:lnTo>
                  <a:lnTo>
                    <a:pt x="384" y="46"/>
                  </a:lnTo>
                  <a:lnTo>
                    <a:pt x="402" y="54"/>
                  </a:lnTo>
                  <a:lnTo>
                    <a:pt x="416" y="64"/>
                  </a:lnTo>
                  <a:lnTo>
                    <a:pt x="428" y="74"/>
                  </a:lnTo>
                  <a:lnTo>
                    <a:pt x="438" y="84"/>
                  </a:lnTo>
                  <a:lnTo>
                    <a:pt x="448" y="96"/>
                  </a:lnTo>
                  <a:lnTo>
                    <a:pt x="456" y="108"/>
                  </a:lnTo>
                  <a:lnTo>
                    <a:pt x="462" y="122"/>
                  </a:lnTo>
                  <a:lnTo>
                    <a:pt x="470" y="148"/>
                  </a:lnTo>
                  <a:lnTo>
                    <a:pt x="478" y="172"/>
                  </a:lnTo>
                  <a:lnTo>
                    <a:pt x="482" y="192"/>
                  </a:lnTo>
                  <a:lnTo>
                    <a:pt x="502" y="186"/>
                  </a:lnTo>
                  <a:lnTo>
                    <a:pt x="500" y="6"/>
                  </a:lnTo>
                  <a:lnTo>
                    <a:pt x="484" y="6"/>
                  </a:lnTo>
                  <a:lnTo>
                    <a:pt x="480" y="14"/>
                  </a:lnTo>
                  <a:lnTo>
                    <a:pt x="474" y="22"/>
                  </a:lnTo>
                  <a:lnTo>
                    <a:pt x="466" y="28"/>
                  </a:lnTo>
                  <a:lnTo>
                    <a:pt x="454" y="30"/>
                  </a:lnTo>
                  <a:lnTo>
                    <a:pt x="434" y="24"/>
                  </a:lnTo>
                  <a:lnTo>
                    <a:pt x="392" y="12"/>
                  </a:lnTo>
                  <a:lnTo>
                    <a:pt x="368" y="8"/>
                  </a:lnTo>
                  <a:lnTo>
                    <a:pt x="342" y="4"/>
                  </a:lnTo>
                  <a:lnTo>
                    <a:pt x="314" y="0"/>
                  </a:lnTo>
                  <a:lnTo>
                    <a:pt x="288" y="0"/>
                  </a:lnTo>
                  <a:lnTo>
                    <a:pt x="252" y="4"/>
                  </a:lnTo>
                  <a:lnTo>
                    <a:pt x="230" y="8"/>
                  </a:lnTo>
                  <a:lnTo>
                    <a:pt x="206" y="12"/>
                  </a:lnTo>
                  <a:lnTo>
                    <a:pt x="184" y="20"/>
                  </a:lnTo>
                  <a:lnTo>
                    <a:pt x="160" y="28"/>
                  </a:lnTo>
                  <a:lnTo>
                    <a:pt x="136" y="40"/>
                  </a:lnTo>
                  <a:lnTo>
                    <a:pt x="112" y="54"/>
                  </a:lnTo>
                  <a:lnTo>
                    <a:pt x="90" y="68"/>
                  </a:lnTo>
                  <a:lnTo>
                    <a:pt x="70" y="88"/>
                  </a:lnTo>
                  <a:lnTo>
                    <a:pt x="52" y="108"/>
                  </a:lnTo>
                  <a:lnTo>
                    <a:pt x="34" y="132"/>
                  </a:lnTo>
                  <a:lnTo>
                    <a:pt x="20" y="158"/>
                  </a:lnTo>
                  <a:lnTo>
                    <a:pt x="10" y="188"/>
                  </a:lnTo>
                  <a:lnTo>
                    <a:pt x="2" y="222"/>
                  </a:lnTo>
                  <a:lnTo>
                    <a:pt x="0" y="258"/>
                  </a:lnTo>
                  <a:lnTo>
                    <a:pt x="2" y="296"/>
                  </a:lnTo>
                  <a:lnTo>
                    <a:pt x="6" y="328"/>
                  </a:lnTo>
                  <a:lnTo>
                    <a:pt x="16" y="360"/>
                  </a:lnTo>
                  <a:lnTo>
                    <a:pt x="28" y="386"/>
                  </a:lnTo>
                  <a:lnTo>
                    <a:pt x="42" y="410"/>
                  </a:lnTo>
                  <a:lnTo>
                    <a:pt x="58" y="432"/>
                  </a:lnTo>
                  <a:lnTo>
                    <a:pt x="78" y="452"/>
                  </a:lnTo>
                  <a:lnTo>
                    <a:pt x="98" y="468"/>
                  </a:lnTo>
                  <a:lnTo>
                    <a:pt x="120" y="482"/>
                  </a:lnTo>
                  <a:lnTo>
                    <a:pt x="144" y="492"/>
                  </a:lnTo>
                  <a:lnTo>
                    <a:pt x="168" y="502"/>
                  </a:lnTo>
                  <a:lnTo>
                    <a:pt x="192" y="510"/>
                  </a:lnTo>
                  <a:lnTo>
                    <a:pt x="216" y="516"/>
                  </a:lnTo>
                  <a:lnTo>
                    <a:pt x="238" y="518"/>
                  </a:lnTo>
                  <a:lnTo>
                    <a:pt x="262" y="520"/>
                  </a:lnTo>
                  <a:lnTo>
                    <a:pt x="282" y="522"/>
                  </a:lnTo>
                  <a:lnTo>
                    <a:pt x="302" y="520"/>
                  </a:lnTo>
                  <a:lnTo>
                    <a:pt x="320" y="518"/>
                  </a:lnTo>
                  <a:lnTo>
                    <a:pt x="354" y="510"/>
                  </a:lnTo>
                  <a:lnTo>
                    <a:pt x="384" y="500"/>
                  </a:lnTo>
                  <a:lnTo>
                    <a:pt x="414" y="484"/>
                  </a:lnTo>
                  <a:lnTo>
                    <a:pt x="438" y="468"/>
                  </a:lnTo>
                  <a:lnTo>
                    <a:pt x="462" y="450"/>
                  </a:lnTo>
                  <a:lnTo>
                    <a:pt x="484" y="432"/>
                  </a:lnTo>
                  <a:lnTo>
                    <a:pt x="502" y="412"/>
                  </a:lnTo>
                  <a:lnTo>
                    <a:pt x="520" y="436"/>
                  </a:lnTo>
                  <a:lnTo>
                    <a:pt x="540" y="456"/>
                  </a:lnTo>
                  <a:lnTo>
                    <a:pt x="564" y="474"/>
                  </a:lnTo>
                  <a:lnTo>
                    <a:pt x="590" y="488"/>
                  </a:lnTo>
                  <a:lnTo>
                    <a:pt x="618" y="502"/>
                  </a:lnTo>
                  <a:lnTo>
                    <a:pt x="648" y="510"/>
                  </a:lnTo>
                  <a:lnTo>
                    <a:pt x="680" y="516"/>
                  </a:lnTo>
                  <a:lnTo>
                    <a:pt x="714" y="520"/>
                  </a:lnTo>
                  <a:lnTo>
                    <a:pt x="740" y="518"/>
                  </a:lnTo>
                  <a:lnTo>
                    <a:pt x="764" y="514"/>
                  </a:lnTo>
                  <a:lnTo>
                    <a:pt x="786" y="510"/>
                  </a:lnTo>
                  <a:lnTo>
                    <a:pt x="810" y="502"/>
                  </a:lnTo>
                  <a:lnTo>
                    <a:pt x="830" y="494"/>
                  </a:lnTo>
                  <a:lnTo>
                    <a:pt x="850" y="484"/>
                  </a:lnTo>
                  <a:lnTo>
                    <a:pt x="870" y="472"/>
                  </a:lnTo>
                  <a:lnTo>
                    <a:pt x="888" y="458"/>
                  </a:lnTo>
                  <a:lnTo>
                    <a:pt x="902" y="444"/>
                  </a:lnTo>
                  <a:lnTo>
                    <a:pt x="916" y="428"/>
                  </a:lnTo>
                  <a:lnTo>
                    <a:pt x="930" y="410"/>
                  </a:lnTo>
                  <a:lnTo>
                    <a:pt x="940" y="392"/>
                  </a:lnTo>
                  <a:lnTo>
                    <a:pt x="948" y="374"/>
                  </a:lnTo>
                  <a:lnTo>
                    <a:pt x="954" y="354"/>
                  </a:lnTo>
                  <a:lnTo>
                    <a:pt x="958" y="334"/>
                  </a:lnTo>
                  <a:lnTo>
                    <a:pt x="958" y="312"/>
                  </a:lnTo>
                  <a:lnTo>
                    <a:pt x="958" y="290"/>
                  </a:lnTo>
                  <a:lnTo>
                    <a:pt x="954" y="270"/>
                  </a:lnTo>
                  <a:lnTo>
                    <a:pt x="948" y="250"/>
                  </a:lnTo>
                  <a:lnTo>
                    <a:pt x="940" y="230"/>
                  </a:lnTo>
                  <a:lnTo>
                    <a:pt x="930" y="212"/>
                  </a:lnTo>
                  <a:lnTo>
                    <a:pt x="916" y="196"/>
                  </a:lnTo>
                  <a:lnTo>
                    <a:pt x="902" y="180"/>
                  </a:lnTo>
                  <a:lnTo>
                    <a:pt x="888" y="164"/>
                  </a:lnTo>
                  <a:lnTo>
                    <a:pt x="870" y="152"/>
                  </a:lnTo>
                  <a:lnTo>
                    <a:pt x="850" y="140"/>
                  </a:lnTo>
                  <a:lnTo>
                    <a:pt x="830" y="128"/>
                  </a:lnTo>
                  <a:lnTo>
                    <a:pt x="810" y="120"/>
                  </a:lnTo>
                  <a:lnTo>
                    <a:pt x="786" y="112"/>
                  </a:lnTo>
                  <a:lnTo>
                    <a:pt x="764" y="108"/>
                  </a:lnTo>
                  <a:lnTo>
                    <a:pt x="740" y="104"/>
                  </a:lnTo>
                  <a:lnTo>
                    <a:pt x="714" y="104"/>
                  </a:lnTo>
                  <a:close/>
                  <a:moveTo>
                    <a:pt x="714" y="482"/>
                  </a:moveTo>
                  <a:lnTo>
                    <a:pt x="714" y="482"/>
                  </a:lnTo>
                  <a:lnTo>
                    <a:pt x="702" y="480"/>
                  </a:lnTo>
                  <a:lnTo>
                    <a:pt x="690" y="478"/>
                  </a:lnTo>
                  <a:lnTo>
                    <a:pt x="678" y="474"/>
                  </a:lnTo>
                  <a:lnTo>
                    <a:pt x="666" y="468"/>
                  </a:lnTo>
                  <a:lnTo>
                    <a:pt x="656" y="460"/>
                  </a:lnTo>
                  <a:lnTo>
                    <a:pt x="646" y="452"/>
                  </a:lnTo>
                  <a:lnTo>
                    <a:pt x="636" y="442"/>
                  </a:lnTo>
                  <a:lnTo>
                    <a:pt x="628" y="430"/>
                  </a:lnTo>
                  <a:lnTo>
                    <a:pt x="620" y="418"/>
                  </a:lnTo>
                  <a:lnTo>
                    <a:pt x="614" y="406"/>
                  </a:lnTo>
                  <a:lnTo>
                    <a:pt x="608" y="392"/>
                  </a:lnTo>
                  <a:lnTo>
                    <a:pt x="602" y="376"/>
                  </a:lnTo>
                  <a:lnTo>
                    <a:pt x="598" y="360"/>
                  </a:lnTo>
                  <a:lnTo>
                    <a:pt x="596" y="344"/>
                  </a:lnTo>
                  <a:lnTo>
                    <a:pt x="594" y="328"/>
                  </a:lnTo>
                  <a:lnTo>
                    <a:pt x="592" y="310"/>
                  </a:lnTo>
                  <a:lnTo>
                    <a:pt x="594" y="292"/>
                  </a:lnTo>
                  <a:lnTo>
                    <a:pt x="596" y="276"/>
                  </a:lnTo>
                  <a:lnTo>
                    <a:pt x="598" y="258"/>
                  </a:lnTo>
                  <a:lnTo>
                    <a:pt x="602" y="242"/>
                  </a:lnTo>
                  <a:lnTo>
                    <a:pt x="608" y="228"/>
                  </a:lnTo>
                  <a:lnTo>
                    <a:pt x="614" y="214"/>
                  </a:lnTo>
                  <a:lnTo>
                    <a:pt x="620" y="200"/>
                  </a:lnTo>
                  <a:lnTo>
                    <a:pt x="628" y="188"/>
                  </a:lnTo>
                  <a:lnTo>
                    <a:pt x="636" y="176"/>
                  </a:lnTo>
                  <a:lnTo>
                    <a:pt x="646" y="166"/>
                  </a:lnTo>
                  <a:lnTo>
                    <a:pt x="656" y="158"/>
                  </a:lnTo>
                  <a:lnTo>
                    <a:pt x="666" y="150"/>
                  </a:lnTo>
                  <a:lnTo>
                    <a:pt x="678" y="146"/>
                  </a:lnTo>
                  <a:lnTo>
                    <a:pt x="690" y="140"/>
                  </a:lnTo>
                  <a:lnTo>
                    <a:pt x="702" y="138"/>
                  </a:lnTo>
                  <a:lnTo>
                    <a:pt x="714" y="138"/>
                  </a:lnTo>
                  <a:lnTo>
                    <a:pt x="726" y="138"/>
                  </a:lnTo>
                  <a:lnTo>
                    <a:pt x="738" y="140"/>
                  </a:lnTo>
                  <a:lnTo>
                    <a:pt x="750" y="146"/>
                  </a:lnTo>
                  <a:lnTo>
                    <a:pt x="760" y="150"/>
                  </a:lnTo>
                  <a:lnTo>
                    <a:pt x="770" y="158"/>
                  </a:lnTo>
                  <a:lnTo>
                    <a:pt x="780" y="166"/>
                  </a:lnTo>
                  <a:lnTo>
                    <a:pt x="790" y="176"/>
                  </a:lnTo>
                  <a:lnTo>
                    <a:pt x="798" y="188"/>
                  </a:lnTo>
                  <a:lnTo>
                    <a:pt x="806" y="200"/>
                  </a:lnTo>
                  <a:lnTo>
                    <a:pt x="812" y="214"/>
                  </a:lnTo>
                  <a:lnTo>
                    <a:pt x="818" y="228"/>
                  </a:lnTo>
                  <a:lnTo>
                    <a:pt x="824" y="242"/>
                  </a:lnTo>
                  <a:lnTo>
                    <a:pt x="828" y="258"/>
                  </a:lnTo>
                  <a:lnTo>
                    <a:pt x="830" y="276"/>
                  </a:lnTo>
                  <a:lnTo>
                    <a:pt x="832" y="292"/>
                  </a:lnTo>
                  <a:lnTo>
                    <a:pt x="834" y="310"/>
                  </a:lnTo>
                  <a:lnTo>
                    <a:pt x="832" y="328"/>
                  </a:lnTo>
                  <a:lnTo>
                    <a:pt x="830" y="344"/>
                  </a:lnTo>
                  <a:lnTo>
                    <a:pt x="828" y="360"/>
                  </a:lnTo>
                  <a:lnTo>
                    <a:pt x="824" y="376"/>
                  </a:lnTo>
                  <a:lnTo>
                    <a:pt x="812" y="406"/>
                  </a:lnTo>
                  <a:lnTo>
                    <a:pt x="806" y="418"/>
                  </a:lnTo>
                  <a:lnTo>
                    <a:pt x="798" y="430"/>
                  </a:lnTo>
                  <a:lnTo>
                    <a:pt x="790" y="442"/>
                  </a:lnTo>
                  <a:lnTo>
                    <a:pt x="780" y="452"/>
                  </a:lnTo>
                  <a:lnTo>
                    <a:pt x="770" y="460"/>
                  </a:lnTo>
                  <a:lnTo>
                    <a:pt x="760" y="468"/>
                  </a:lnTo>
                  <a:lnTo>
                    <a:pt x="750" y="474"/>
                  </a:lnTo>
                  <a:lnTo>
                    <a:pt x="738" y="478"/>
                  </a:lnTo>
                  <a:lnTo>
                    <a:pt x="726" y="480"/>
                  </a:lnTo>
                  <a:lnTo>
                    <a:pt x="714" y="48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513"/>
            <p:cNvSpPr>
              <a:spLocks noEditPoints="1"/>
            </p:cNvSpPr>
            <p:nvPr/>
          </p:nvSpPr>
          <p:spPr bwMode="auto">
            <a:xfrm>
              <a:off x="2266" y="1358"/>
              <a:ext cx="486" cy="416"/>
            </a:xfrm>
            <a:custGeom>
              <a:avLst/>
              <a:gdLst>
                <a:gd name="T0" fmla="*/ 218 w 486"/>
                <a:gd name="T1" fmla="*/ 0 h 416"/>
                <a:gd name="T2" fmla="*/ 148 w 486"/>
                <a:gd name="T3" fmla="*/ 16 h 416"/>
                <a:gd name="T4" fmla="*/ 88 w 486"/>
                <a:gd name="T5" fmla="*/ 48 h 416"/>
                <a:gd name="T6" fmla="*/ 42 w 486"/>
                <a:gd name="T7" fmla="*/ 92 h 416"/>
                <a:gd name="T8" fmla="*/ 10 w 486"/>
                <a:gd name="T9" fmla="*/ 146 h 416"/>
                <a:gd name="T10" fmla="*/ 0 w 486"/>
                <a:gd name="T11" fmla="*/ 208 h 416"/>
                <a:gd name="T12" fmla="*/ 4 w 486"/>
                <a:gd name="T13" fmla="*/ 250 h 416"/>
                <a:gd name="T14" fmla="*/ 30 w 486"/>
                <a:gd name="T15" fmla="*/ 306 h 416"/>
                <a:gd name="T16" fmla="*/ 72 w 486"/>
                <a:gd name="T17" fmla="*/ 354 h 416"/>
                <a:gd name="T18" fmla="*/ 128 w 486"/>
                <a:gd name="T19" fmla="*/ 390 h 416"/>
                <a:gd name="T20" fmla="*/ 194 w 486"/>
                <a:gd name="T21" fmla="*/ 410 h 416"/>
                <a:gd name="T22" fmla="*/ 242 w 486"/>
                <a:gd name="T23" fmla="*/ 416 h 416"/>
                <a:gd name="T24" fmla="*/ 316 w 486"/>
                <a:gd name="T25" fmla="*/ 406 h 416"/>
                <a:gd name="T26" fmla="*/ 378 w 486"/>
                <a:gd name="T27" fmla="*/ 380 h 416"/>
                <a:gd name="T28" fmla="*/ 430 w 486"/>
                <a:gd name="T29" fmla="*/ 340 h 416"/>
                <a:gd name="T30" fmla="*/ 466 w 486"/>
                <a:gd name="T31" fmla="*/ 288 h 416"/>
                <a:gd name="T32" fmla="*/ 484 w 486"/>
                <a:gd name="T33" fmla="*/ 230 h 416"/>
                <a:gd name="T34" fmla="*/ 484 w 486"/>
                <a:gd name="T35" fmla="*/ 186 h 416"/>
                <a:gd name="T36" fmla="*/ 466 w 486"/>
                <a:gd name="T37" fmla="*/ 126 h 416"/>
                <a:gd name="T38" fmla="*/ 430 w 486"/>
                <a:gd name="T39" fmla="*/ 76 h 416"/>
                <a:gd name="T40" fmla="*/ 378 w 486"/>
                <a:gd name="T41" fmla="*/ 36 h 416"/>
                <a:gd name="T42" fmla="*/ 316 w 486"/>
                <a:gd name="T43" fmla="*/ 8 h 416"/>
                <a:gd name="T44" fmla="*/ 242 w 486"/>
                <a:gd name="T45" fmla="*/ 0 h 416"/>
                <a:gd name="T46" fmla="*/ 242 w 486"/>
                <a:gd name="T47" fmla="*/ 378 h 416"/>
                <a:gd name="T48" fmla="*/ 206 w 486"/>
                <a:gd name="T49" fmla="*/ 370 h 416"/>
                <a:gd name="T50" fmla="*/ 174 w 486"/>
                <a:gd name="T51" fmla="*/ 348 h 416"/>
                <a:gd name="T52" fmla="*/ 148 w 486"/>
                <a:gd name="T53" fmla="*/ 314 h 416"/>
                <a:gd name="T54" fmla="*/ 130 w 486"/>
                <a:gd name="T55" fmla="*/ 272 h 416"/>
                <a:gd name="T56" fmla="*/ 122 w 486"/>
                <a:gd name="T57" fmla="*/ 224 h 416"/>
                <a:gd name="T58" fmla="*/ 122 w 486"/>
                <a:gd name="T59" fmla="*/ 188 h 416"/>
                <a:gd name="T60" fmla="*/ 130 w 486"/>
                <a:gd name="T61" fmla="*/ 138 h 416"/>
                <a:gd name="T62" fmla="*/ 148 w 486"/>
                <a:gd name="T63" fmla="*/ 96 h 416"/>
                <a:gd name="T64" fmla="*/ 174 w 486"/>
                <a:gd name="T65" fmla="*/ 62 h 416"/>
                <a:gd name="T66" fmla="*/ 206 w 486"/>
                <a:gd name="T67" fmla="*/ 42 h 416"/>
                <a:gd name="T68" fmla="*/ 242 w 486"/>
                <a:gd name="T69" fmla="*/ 34 h 416"/>
                <a:gd name="T70" fmla="*/ 266 w 486"/>
                <a:gd name="T71" fmla="*/ 36 h 416"/>
                <a:gd name="T72" fmla="*/ 300 w 486"/>
                <a:gd name="T73" fmla="*/ 54 h 416"/>
                <a:gd name="T74" fmla="*/ 326 w 486"/>
                <a:gd name="T75" fmla="*/ 84 h 416"/>
                <a:gd name="T76" fmla="*/ 348 w 486"/>
                <a:gd name="T77" fmla="*/ 124 h 416"/>
                <a:gd name="T78" fmla="*/ 360 w 486"/>
                <a:gd name="T79" fmla="*/ 172 h 416"/>
                <a:gd name="T80" fmla="*/ 362 w 486"/>
                <a:gd name="T81" fmla="*/ 206 h 416"/>
                <a:gd name="T82" fmla="*/ 356 w 486"/>
                <a:gd name="T83" fmla="*/ 256 h 416"/>
                <a:gd name="T84" fmla="*/ 334 w 486"/>
                <a:gd name="T85" fmla="*/ 314 h 416"/>
                <a:gd name="T86" fmla="*/ 310 w 486"/>
                <a:gd name="T87" fmla="*/ 348 h 416"/>
                <a:gd name="T88" fmla="*/ 278 w 486"/>
                <a:gd name="T89" fmla="*/ 370 h 416"/>
                <a:gd name="T90" fmla="*/ 242 w 486"/>
                <a:gd name="T91" fmla="*/ 378 h 41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6"/>
                <a:gd name="T139" fmla="*/ 0 h 416"/>
                <a:gd name="T140" fmla="*/ 486 w 486"/>
                <a:gd name="T141" fmla="*/ 416 h 41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6" h="416">
                  <a:moveTo>
                    <a:pt x="242" y="0"/>
                  </a:moveTo>
                  <a:lnTo>
                    <a:pt x="242" y="0"/>
                  </a:lnTo>
                  <a:lnTo>
                    <a:pt x="218" y="0"/>
                  </a:lnTo>
                  <a:lnTo>
                    <a:pt x="194" y="4"/>
                  </a:lnTo>
                  <a:lnTo>
                    <a:pt x="170" y="8"/>
                  </a:lnTo>
                  <a:lnTo>
                    <a:pt x="148" y="16"/>
                  </a:lnTo>
                  <a:lnTo>
                    <a:pt x="128" y="24"/>
                  </a:lnTo>
                  <a:lnTo>
                    <a:pt x="108" y="36"/>
                  </a:lnTo>
                  <a:lnTo>
                    <a:pt x="88" y="48"/>
                  </a:lnTo>
                  <a:lnTo>
                    <a:pt x="72" y="60"/>
                  </a:lnTo>
                  <a:lnTo>
                    <a:pt x="56" y="76"/>
                  </a:lnTo>
                  <a:lnTo>
                    <a:pt x="42" y="92"/>
                  </a:lnTo>
                  <a:lnTo>
                    <a:pt x="30" y="108"/>
                  </a:lnTo>
                  <a:lnTo>
                    <a:pt x="20" y="126"/>
                  </a:lnTo>
                  <a:lnTo>
                    <a:pt x="10" y="146"/>
                  </a:lnTo>
                  <a:lnTo>
                    <a:pt x="4" y="166"/>
                  </a:lnTo>
                  <a:lnTo>
                    <a:pt x="2" y="186"/>
                  </a:lnTo>
                  <a:lnTo>
                    <a:pt x="0" y="208"/>
                  </a:lnTo>
                  <a:lnTo>
                    <a:pt x="2" y="230"/>
                  </a:lnTo>
                  <a:lnTo>
                    <a:pt x="4" y="250"/>
                  </a:lnTo>
                  <a:lnTo>
                    <a:pt x="10" y="270"/>
                  </a:lnTo>
                  <a:lnTo>
                    <a:pt x="20" y="288"/>
                  </a:lnTo>
                  <a:lnTo>
                    <a:pt x="30" y="306"/>
                  </a:lnTo>
                  <a:lnTo>
                    <a:pt x="42" y="324"/>
                  </a:lnTo>
                  <a:lnTo>
                    <a:pt x="56" y="338"/>
                  </a:lnTo>
                  <a:lnTo>
                    <a:pt x="72" y="354"/>
                  </a:lnTo>
                  <a:lnTo>
                    <a:pt x="88" y="366"/>
                  </a:lnTo>
                  <a:lnTo>
                    <a:pt x="108" y="378"/>
                  </a:lnTo>
                  <a:lnTo>
                    <a:pt x="128" y="390"/>
                  </a:lnTo>
                  <a:lnTo>
                    <a:pt x="148" y="398"/>
                  </a:lnTo>
                  <a:lnTo>
                    <a:pt x="170" y="406"/>
                  </a:lnTo>
                  <a:lnTo>
                    <a:pt x="194" y="410"/>
                  </a:lnTo>
                  <a:lnTo>
                    <a:pt x="218" y="414"/>
                  </a:lnTo>
                  <a:lnTo>
                    <a:pt x="242" y="416"/>
                  </a:lnTo>
                  <a:lnTo>
                    <a:pt x="268" y="414"/>
                  </a:lnTo>
                  <a:lnTo>
                    <a:pt x="292" y="410"/>
                  </a:lnTo>
                  <a:lnTo>
                    <a:pt x="316" y="406"/>
                  </a:lnTo>
                  <a:lnTo>
                    <a:pt x="338" y="398"/>
                  </a:lnTo>
                  <a:lnTo>
                    <a:pt x="358" y="390"/>
                  </a:lnTo>
                  <a:lnTo>
                    <a:pt x="378" y="380"/>
                  </a:lnTo>
                  <a:lnTo>
                    <a:pt x="398" y="368"/>
                  </a:lnTo>
                  <a:lnTo>
                    <a:pt x="414" y="354"/>
                  </a:lnTo>
                  <a:lnTo>
                    <a:pt x="430" y="340"/>
                  </a:lnTo>
                  <a:lnTo>
                    <a:pt x="444" y="324"/>
                  </a:lnTo>
                  <a:lnTo>
                    <a:pt x="456" y="306"/>
                  </a:lnTo>
                  <a:lnTo>
                    <a:pt x="466" y="288"/>
                  </a:lnTo>
                  <a:lnTo>
                    <a:pt x="474" y="270"/>
                  </a:lnTo>
                  <a:lnTo>
                    <a:pt x="480" y="250"/>
                  </a:lnTo>
                  <a:lnTo>
                    <a:pt x="484" y="230"/>
                  </a:lnTo>
                  <a:lnTo>
                    <a:pt x="486" y="208"/>
                  </a:lnTo>
                  <a:lnTo>
                    <a:pt x="484" y="186"/>
                  </a:lnTo>
                  <a:lnTo>
                    <a:pt x="480" y="166"/>
                  </a:lnTo>
                  <a:lnTo>
                    <a:pt x="474" y="146"/>
                  </a:lnTo>
                  <a:lnTo>
                    <a:pt x="466" y="126"/>
                  </a:lnTo>
                  <a:lnTo>
                    <a:pt x="456" y="108"/>
                  </a:lnTo>
                  <a:lnTo>
                    <a:pt x="444" y="92"/>
                  </a:lnTo>
                  <a:lnTo>
                    <a:pt x="430" y="76"/>
                  </a:lnTo>
                  <a:lnTo>
                    <a:pt x="414" y="60"/>
                  </a:lnTo>
                  <a:lnTo>
                    <a:pt x="398" y="48"/>
                  </a:lnTo>
                  <a:lnTo>
                    <a:pt x="378" y="36"/>
                  </a:lnTo>
                  <a:lnTo>
                    <a:pt x="358" y="24"/>
                  </a:lnTo>
                  <a:lnTo>
                    <a:pt x="338" y="16"/>
                  </a:lnTo>
                  <a:lnTo>
                    <a:pt x="316" y="8"/>
                  </a:lnTo>
                  <a:lnTo>
                    <a:pt x="292" y="4"/>
                  </a:lnTo>
                  <a:lnTo>
                    <a:pt x="268" y="0"/>
                  </a:lnTo>
                  <a:lnTo>
                    <a:pt x="242" y="0"/>
                  </a:lnTo>
                  <a:close/>
                  <a:moveTo>
                    <a:pt x="242" y="378"/>
                  </a:moveTo>
                  <a:lnTo>
                    <a:pt x="242" y="378"/>
                  </a:lnTo>
                  <a:lnTo>
                    <a:pt x="230" y="376"/>
                  </a:lnTo>
                  <a:lnTo>
                    <a:pt x="218" y="374"/>
                  </a:lnTo>
                  <a:lnTo>
                    <a:pt x="206" y="370"/>
                  </a:lnTo>
                  <a:lnTo>
                    <a:pt x="196" y="364"/>
                  </a:lnTo>
                  <a:lnTo>
                    <a:pt x="184" y="356"/>
                  </a:lnTo>
                  <a:lnTo>
                    <a:pt x="174" y="348"/>
                  </a:lnTo>
                  <a:lnTo>
                    <a:pt x="166" y="338"/>
                  </a:lnTo>
                  <a:lnTo>
                    <a:pt x="156" y="326"/>
                  </a:lnTo>
                  <a:lnTo>
                    <a:pt x="148" y="314"/>
                  </a:lnTo>
                  <a:lnTo>
                    <a:pt x="142" y="302"/>
                  </a:lnTo>
                  <a:lnTo>
                    <a:pt x="136" y="288"/>
                  </a:lnTo>
                  <a:lnTo>
                    <a:pt x="130" y="272"/>
                  </a:lnTo>
                  <a:lnTo>
                    <a:pt x="126" y="256"/>
                  </a:lnTo>
                  <a:lnTo>
                    <a:pt x="124" y="240"/>
                  </a:lnTo>
                  <a:lnTo>
                    <a:pt x="122" y="224"/>
                  </a:lnTo>
                  <a:lnTo>
                    <a:pt x="122" y="206"/>
                  </a:lnTo>
                  <a:lnTo>
                    <a:pt x="122" y="188"/>
                  </a:lnTo>
                  <a:lnTo>
                    <a:pt x="124" y="172"/>
                  </a:lnTo>
                  <a:lnTo>
                    <a:pt x="126" y="154"/>
                  </a:lnTo>
                  <a:lnTo>
                    <a:pt x="130" y="138"/>
                  </a:lnTo>
                  <a:lnTo>
                    <a:pt x="136" y="124"/>
                  </a:lnTo>
                  <a:lnTo>
                    <a:pt x="142" y="110"/>
                  </a:lnTo>
                  <a:lnTo>
                    <a:pt x="148" y="96"/>
                  </a:lnTo>
                  <a:lnTo>
                    <a:pt x="156" y="84"/>
                  </a:lnTo>
                  <a:lnTo>
                    <a:pt x="166" y="72"/>
                  </a:lnTo>
                  <a:lnTo>
                    <a:pt x="174" y="62"/>
                  </a:lnTo>
                  <a:lnTo>
                    <a:pt x="184" y="54"/>
                  </a:lnTo>
                  <a:lnTo>
                    <a:pt x="196" y="46"/>
                  </a:lnTo>
                  <a:lnTo>
                    <a:pt x="206" y="42"/>
                  </a:lnTo>
                  <a:lnTo>
                    <a:pt x="218" y="36"/>
                  </a:lnTo>
                  <a:lnTo>
                    <a:pt x="230" y="34"/>
                  </a:lnTo>
                  <a:lnTo>
                    <a:pt x="242" y="34"/>
                  </a:lnTo>
                  <a:lnTo>
                    <a:pt x="254" y="34"/>
                  </a:lnTo>
                  <a:lnTo>
                    <a:pt x="266" y="36"/>
                  </a:lnTo>
                  <a:lnTo>
                    <a:pt x="278" y="42"/>
                  </a:lnTo>
                  <a:lnTo>
                    <a:pt x="288" y="46"/>
                  </a:lnTo>
                  <a:lnTo>
                    <a:pt x="300" y="54"/>
                  </a:lnTo>
                  <a:lnTo>
                    <a:pt x="310" y="62"/>
                  </a:lnTo>
                  <a:lnTo>
                    <a:pt x="318" y="72"/>
                  </a:lnTo>
                  <a:lnTo>
                    <a:pt x="326" y="84"/>
                  </a:lnTo>
                  <a:lnTo>
                    <a:pt x="334" y="96"/>
                  </a:lnTo>
                  <a:lnTo>
                    <a:pt x="342" y="110"/>
                  </a:lnTo>
                  <a:lnTo>
                    <a:pt x="348" y="124"/>
                  </a:lnTo>
                  <a:lnTo>
                    <a:pt x="352" y="138"/>
                  </a:lnTo>
                  <a:lnTo>
                    <a:pt x="356" y="154"/>
                  </a:lnTo>
                  <a:lnTo>
                    <a:pt x="360" y="172"/>
                  </a:lnTo>
                  <a:lnTo>
                    <a:pt x="362" y="188"/>
                  </a:lnTo>
                  <a:lnTo>
                    <a:pt x="362" y="206"/>
                  </a:lnTo>
                  <a:lnTo>
                    <a:pt x="362" y="224"/>
                  </a:lnTo>
                  <a:lnTo>
                    <a:pt x="360" y="240"/>
                  </a:lnTo>
                  <a:lnTo>
                    <a:pt x="356" y="256"/>
                  </a:lnTo>
                  <a:lnTo>
                    <a:pt x="352" y="272"/>
                  </a:lnTo>
                  <a:lnTo>
                    <a:pt x="342" y="302"/>
                  </a:lnTo>
                  <a:lnTo>
                    <a:pt x="334" y="314"/>
                  </a:lnTo>
                  <a:lnTo>
                    <a:pt x="326" y="326"/>
                  </a:lnTo>
                  <a:lnTo>
                    <a:pt x="318" y="338"/>
                  </a:lnTo>
                  <a:lnTo>
                    <a:pt x="310" y="348"/>
                  </a:lnTo>
                  <a:lnTo>
                    <a:pt x="300" y="356"/>
                  </a:lnTo>
                  <a:lnTo>
                    <a:pt x="288" y="364"/>
                  </a:lnTo>
                  <a:lnTo>
                    <a:pt x="278" y="370"/>
                  </a:lnTo>
                  <a:lnTo>
                    <a:pt x="266" y="374"/>
                  </a:lnTo>
                  <a:lnTo>
                    <a:pt x="254" y="376"/>
                  </a:lnTo>
                  <a:lnTo>
                    <a:pt x="242" y="37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514"/>
            <p:cNvSpPr>
              <a:spLocks noEditPoints="1"/>
            </p:cNvSpPr>
            <p:nvPr/>
          </p:nvSpPr>
          <p:spPr bwMode="auto">
            <a:xfrm>
              <a:off x="3860" y="1358"/>
              <a:ext cx="486" cy="416"/>
            </a:xfrm>
            <a:custGeom>
              <a:avLst/>
              <a:gdLst>
                <a:gd name="T0" fmla="*/ 218 w 486"/>
                <a:gd name="T1" fmla="*/ 0 h 416"/>
                <a:gd name="T2" fmla="*/ 148 w 486"/>
                <a:gd name="T3" fmla="*/ 16 h 416"/>
                <a:gd name="T4" fmla="*/ 88 w 486"/>
                <a:gd name="T5" fmla="*/ 48 h 416"/>
                <a:gd name="T6" fmla="*/ 40 w 486"/>
                <a:gd name="T7" fmla="*/ 92 h 416"/>
                <a:gd name="T8" fmla="*/ 10 w 486"/>
                <a:gd name="T9" fmla="*/ 146 h 416"/>
                <a:gd name="T10" fmla="*/ 0 w 486"/>
                <a:gd name="T11" fmla="*/ 208 h 416"/>
                <a:gd name="T12" fmla="*/ 4 w 486"/>
                <a:gd name="T13" fmla="*/ 250 h 416"/>
                <a:gd name="T14" fmla="*/ 28 w 486"/>
                <a:gd name="T15" fmla="*/ 306 h 416"/>
                <a:gd name="T16" fmla="*/ 70 w 486"/>
                <a:gd name="T17" fmla="*/ 354 h 416"/>
                <a:gd name="T18" fmla="*/ 126 w 486"/>
                <a:gd name="T19" fmla="*/ 390 h 416"/>
                <a:gd name="T20" fmla="*/ 194 w 486"/>
                <a:gd name="T21" fmla="*/ 410 h 416"/>
                <a:gd name="T22" fmla="*/ 242 w 486"/>
                <a:gd name="T23" fmla="*/ 416 h 416"/>
                <a:gd name="T24" fmla="*/ 268 w 486"/>
                <a:gd name="T25" fmla="*/ 414 h 416"/>
                <a:gd name="T26" fmla="*/ 338 w 486"/>
                <a:gd name="T27" fmla="*/ 398 h 416"/>
                <a:gd name="T28" fmla="*/ 398 w 486"/>
                <a:gd name="T29" fmla="*/ 368 h 416"/>
                <a:gd name="T30" fmla="*/ 444 w 486"/>
                <a:gd name="T31" fmla="*/ 324 h 416"/>
                <a:gd name="T32" fmla="*/ 476 w 486"/>
                <a:gd name="T33" fmla="*/ 270 h 416"/>
                <a:gd name="T34" fmla="*/ 486 w 486"/>
                <a:gd name="T35" fmla="*/ 208 h 416"/>
                <a:gd name="T36" fmla="*/ 482 w 486"/>
                <a:gd name="T37" fmla="*/ 166 h 416"/>
                <a:gd name="T38" fmla="*/ 456 w 486"/>
                <a:gd name="T39" fmla="*/ 108 h 416"/>
                <a:gd name="T40" fmla="*/ 414 w 486"/>
                <a:gd name="T41" fmla="*/ 60 h 416"/>
                <a:gd name="T42" fmla="*/ 358 w 486"/>
                <a:gd name="T43" fmla="*/ 24 h 416"/>
                <a:gd name="T44" fmla="*/ 290 w 486"/>
                <a:gd name="T45" fmla="*/ 4 h 416"/>
                <a:gd name="T46" fmla="*/ 242 w 486"/>
                <a:gd name="T47" fmla="*/ 0 h 416"/>
                <a:gd name="T48" fmla="*/ 230 w 486"/>
                <a:gd name="T49" fmla="*/ 376 h 416"/>
                <a:gd name="T50" fmla="*/ 194 w 486"/>
                <a:gd name="T51" fmla="*/ 364 h 416"/>
                <a:gd name="T52" fmla="*/ 164 w 486"/>
                <a:gd name="T53" fmla="*/ 338 h 416"/>
                <a:gd name="T54" fmla="*/ 140 w 486"/>
                <a:gd name="T55" fmla="*/ 302 h 416"/>
                <a:gd name="T56" fmla="*/ 126 w 486"/>
                <a:gd name="T57" fmla="*/ 256 h 416"/>
                <a:gd name="T58" fmla="*/ 120 w 486"/>
                <a:gd name="T59" fmla="*/ 206 h 416"/>
                <a:gd name="T60" fmla="*/ 122 w 486"/>
                <a:gd name="T61" fmla="*/ 172 h 416"/>
                <a:gd name="T62" fmla="*/ 134 w 486"/>
                <a:gd name="T63" fmla="*/ 124 h 416"/>
                <a:gd name="T64" fmla="*/ 156 w 486"/>
                <a:gd name="T65" fmla="*/ 84 h 416"/>
                <a:gd name="T66" fmla="*/ 184 w 486"/>
                <a:gd name="T67" fmla="*/ 54 h 416"/>
                <a:gd name="T68" fmla="*/ 218 w 486"/>
                <a:gd name="T69" fmla="*/ 36 h 416"/>
                <a:gd name="T70" fmla="*/ 242 w 486"/>
                <a:gd name="T71" fmla="*/ 34 h 416"/>
                <a:gd name="T72" fmla="*/ 278 w 486"/>
                <a:gd name="T73" fmla="*/ 42 h 416"/>
                <a:gd name="T74" fmla="*/ 308 w 486"/>
                <a:gd name="T75" fmla="*/ 62 h 416"/>
                <a:gd name="T76" fmla="*/ 334 w 486"/>
                <a:gd name="T77" fmla="*/ 96 h 416"/>
                <a:gd name="T78" fmla="*/ 352 w 486"/>
                <a:gd name="T79" fmla="*/ 138 h 416"/>
                <a:gd name="T80" fmla="*/ 360 w 486"/>
                <a:gd name="T81" fmla="*/ 188 h 416"/>
                <a:gd name="T82" fmla="*/ 360 w 486"/>
                <a:gd name="T83" fmla="*/ 224 h 416"/>
                <a:gd name="T84" fmla="*/ 352 w 486"/>
                <a:gd name="T85" fmla="*/ 272 h 416"/>
                <a:gd name="T86" fmla="*/ 326 w 486"/>
                <a:gd name="T87" fmla="*/ 326 h 416"/>
                <a:gd name="T88" fmla="*/ 298 w 486"/>
                <a:gd name="T89" fmla="*/ 356 h 416"/>
                <a:gd name="T90" fmla="*/ 266 w 486"/>
                <a:gd name="T91" fmla="*/ 374 h 416"/>
                <a:gd name="T92" fmla="*/ 242 w 486"/>
                <a:gd name="T93" fmla="*/ 378 h 41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86"/>
                <a:gd name="T142" fmla="*/ 0 h 416"/>
                <a:gd name="T143" fmla="*/ 486 w 486"/>
                <a:gd name="T144" fmla="*/ 416 h 41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86" h="416">
                  <a:moveTo>
                    <a:pt x="242" y="0"/>
                  </a:moveTo>
                  <a:lnTo>
                    <a:pt x="242" y="0"/>
                  </a:lnTo>
                  <a:lnTo>
                    <a:pt x="218" y="0"/>
                  </a:lnTo>
                  <a:lnTo>
                    <a:pt x="194" y="4"/>
                  </a:lnTo>
                  <a:lnTo>
                    <a:pt x="170" y="10"/>
                  </a:lnTo>
                  <a:lnTo>
                    <a:pt x="148" y="16"/>
                  </a:lnTo>
                  <a:lnTo>
                    <a:pt x="126" y="24"/>
                  </a:lnTo>
                  <a:lnTo>
                    <a:pt x="106" y="36"/>
                  </a:lnTo>
                  <a:lnTo>
                    <a:pt x="88" y="48"/>
                  </a:lnTo>
                  <a:lnTo>
                    <a:pt x="70" y="60"/>
                  </a:lnTo>
                  <a:lnTo>
                    <a:pt x="54" y="76"/>
                  </a:lnTo>
                  <a:lnTo>
                    <a:pt x="40" y="92"/>
                  </a:lnTo>
                  <a:lnTo>
                    <a:pt x="28" y="108"/>
                  </a:lnTo>
                  <a:lnTo>
                    <a:pt x="18" y="126"/>
                  </a:lnTo>
                  <a:lnTo>
                    <a:pt x="10" y="146"/>
                  </a:lnTo>
                  <a:lnTo>
                    <a:pt x="4" y="166"/>
                  </a:lnTo>
                  <a:lnTo>
                    <a:pt x="0" y="186"/>
                  </a:lnTo>
                  <a:lnTo>
                    <a:pt x="0" y="208"/>
                  </a:lnTo>
                  <a:lnTo>
                    <a:pt x="0" y="230"/>
                  </a:lnTo>
                  <a:lnTo>
                    <a:pt x="4" y="250"/>
                  </a:lnTo>
                  <a:lnTo>
                    <a:pt x="10" y="270"/>
                  </a:lnTo>
                  <a:lnTo>
                    <a:pt x="18" y="288"/>
                  </a:lnTo>
                  <a:lnTo>
                    <a:pt x="28" y="306"/>
                  </a:lnTo>
                  <a:lnTo>
                    <a:pt x="40" y="324"/>
                  </a:lnTo>
                  <a:lnTo>
                    <a:pt x="54" y="338"/>
                  </a:lnTo>
                  <a:lnTo>
                    <a:pt x="70" y="354"/>
                  </a:lnTo>
                  <a:lnTo>
                    <a:pt x="88" y="366"/>
                  </a:lnTo>
                  <a:lnTo>
                    <a:pt x="106" y="378"/>
                  </a:lnTo>
                  <a:lnTo>
                    <a:pt x="126" y="390"/>
                  </a:lnTo>
                  <a:lnTo>
                    <a:pt x="148" y="398"/>
                  </a:lnTo>
                  <a:lnTo>
                    <a:pt x="170" y="406"/>
                  </a:lnTo>
                  <a:lnTo>
                    <a:pt x="194" y="410"/>
                  </a:lnTo>
                  <a:lnTo>
                    <a:pt x="218" y="414"/>
                  </a:lnTo>
                  <a:lnTo>
                    <a:pt x="242" y="416"/>
                  </a:lnTo>
                  <a:lnTo>
                    <a:pt x="244" y="416"/>
                  </a:lnTo>
                  <a:lnTo>
                    <a:pt x="268" y="414"/>
                  </a:lnTo>
                  <a:lnTo>
                    <a:pt x="292" y="410"/>
                  </a:lnTo>
                  <a:lnTo>
                    <a:pt x="316" y="406"/>
                  </a:lnTo>
                  <a:lnTo>
                    <a:pt x="338" y="398"/>
                  </a:lnTo>
                  <a:lnTo>
                    <a:pt x="360" y="390"/>
                  </a:lnTo>
                  <a:lnTo>
                    <a:pt x="380" y="380"/>
                  </a:lnTo>
                  <a:lnTo>
                    <a:pt x="398" y="368"/>
                  </a:lnTo>
                  <a:lnTo>
                    <a:pt x="414" y="354"/>
                  </a:lnTo>
                  <a:lnTo>
                    <a:pt x="430" y="340"/>
                  </a:lnTo>
                  <a:lnTo>
                    <a:pt x="444" y="324"/>
                  </a:lnTo>
                  <a:lnTo>
                    <a:pt x="456" y="306"/>
                  </a:lnTo>
                  <a:lnTo>
                    <a:pt x="468" y="288"/>
                  </a:lnTo>
                  <a:lnTo>
                    <a:pt x="476" y="270"/>
                  </a:lnTo>
                  <a:lnTo>
                    <a:pt x="482" y="250"/>
                  </a:lnTo>
                  <a:lnTo>
                    <a:pt x="486" y="230"/>
                  </a:lnTo>
                  <a:lnTo>
                    <a:pt x="486" y="208"/>
                  </a:lnTo>
                  <a:lnTo>
                    <a:pt x="486" y="186"/>
                  </a:lnTo>
                  <a:lnTo>
                    <a:pt x="482" y="166"/>
                  </a:lnTo>
                  <a:lnTo>
                    <a:pt x="476" y="146"/>
                  </a:lnTo>
                  <a:lnTo>
                    <a:pt x="466" y="126"/>
                  </a:lnTo>
                  <a:lnTo>
                    <a:pt x="456" y="108"/>
                  </a:lnTo>
                  <a:lnTo>
                    <a:pt x="444" y="92"/>
                  </a:lnTo>
                  <a:lnTo>
                    <a:pt x="430" y="76"/>
                  </a:lnTo>
                  <a:lnTo>
                    <a:pt x="414" y="60"/>
                  </a:lnTo>
                  <a:lnTo>
                    <a:pt x="396" y="48"/>
                  </a:lnTo>
                  <a:lnTo>
                    <a:pt x="378" y="36"/>
                  </a:lnTo>
                  <a:lnTo>
                    <a:pt x="358" y="24"/>
                  </a:lnTo>
                  <a:lnTo>
                    <a:pt x="336" y="16"/>
                  </a:lnTo>
                  <a:lnTo>
                    <a:pt x="314" y="10"/>
                  </a:lnTo>
                  <a:lnTo>
                    <a:pt x="290" y="4"/>
                  </a:lnTo>
                  <a:lnTo>
                    <a:pt x="266" y="0"/>
                  </a:lnTo>
                  <a:lnTo>
                    <a:pt x="242" y="0"/>
                  </a:lnTo>
                  <a:close/>
                  <a:moveTo>
                    <a:pt x="242" y="378"/>
                  </a:moveTo>
                  <a:lnTo>
                    <a:pt x="242" y="378"/>
                  </a:lnTo>
                  <a:lnTo>
                    <a:pt x="230" y="376"/>
                  </a:lnTo>
                  <a:lnTo>
                    <a:pt x="218" y="374"/>
                  </a:lnTo>
                  <a:lnTo>
                    <a:pt x="206" y="370"/>
                  </a:lnTo>
                  <a:lnTo>
                    <a:pt x="194" y="364"/>
                  </a:lnTo>
                  <a:lnTo>
                    <a:pt x="184" y="356"/>
                  </a:lnTo>
                  <a:lnTo>
                    <a:pt x="174" y="348"/>
                  </a:lnTo>
                  <a:lnTo>
                    <a:pt x="164" y="338"/>
                  </a:lnTo>
                  <a:lnTo>
                    <a:pt x="156" y="326"/>
                  </a:lnTo>
                  <a:lnTo>
                    <a:pt x="148" y="314"/>
                  </a:lnTo>
                  <a:lnTo>
                    <a:pt x="140" y="302"/>
                  </a:lnTo>
                  <a:lnTo>
                    <a:pt x="134" y="288"/>
                  </a:lnTo>
                  <a:lnTo>
                    <a:pt x="130" y="272"/>
                  </a:lnTo>
                  <a:lnTo>
                    <a:pt x="126" y="256"/>
                  </a:lnTo>
                  <a:lnTo>
                    <a:pt x="122" y="240"/>
                  </a:lnTo>
                  <a:lnTo>
                    <a:pt x="120" y="224"/>
                  </a:lnTo>
                  <a:lnTo>
                    <a:pt x="120" y="206"/>
                  </a:lnTo>
                  <a:lnTo>
                    <a:pt x="120" y="188"/>
                  </a:lnTo>
                  <a:lnTo>
                    <a:pt x="122" y="172"/>
                  </a:lnTo>
                  <a:lnTo>
                    <a:pt x="126" y="154"/>
                  </a:lnTo>
                  <a:lnTo>
                    <a:pt x="130" y="138"/>
                  </a:lnTo>
                  <a:lnTo>
                    <a:pt x="134" y="124"/>
                  </a:lnTo>
                  <a:lnTo>
                    <a:pt x="140" y="110"/>
                  </a:lnTo>
                  <a:lnTo>
                    <a:pt x="148" y="96"/>
                  </a:lnTo>
                  <a:lnTo>
                    <a:pt x="156" y="84"/>
                  </a:lnTo>
                  <a:lnTo>
                    <a:pt x="164" y="72"/>
                  </a:lnTo>
                  <a:lnTo>
                    <a:pt x="174" y="62"/>
                  </a:lnTo>
                  <a:lnTo>
                    <a:pt x="184" y="54"/>
                  </a:lnTo>
                  <a:lnTo>
                    <a:pt x="194" y="46"/>
                  </a:lnTo>
                  <a:lnTo>
                    <a:pt x="206" y="42"/>
                  </a:lnTo>
                  <a:lnTo>
                    <a:pt x="218" y="36"/>
                  </a:lnTo>
                  <a:lnTo>
                    <a:pt x="230" y="34"/>
                  </a:lnTo>
                  <a:lnTo>
                    <a:pt x="242" y="34"/>
                  </a:lnTo>
                  <a:lnTo>
                    <a:pt x="254" y="34"/>
                  </a:lnTo>
                  <a:lnTo>
                    <a:pt x="266" y="36"/>
                  </a:lnTo>
                  <a:lnTo>
                    <a:pt x="278" y="42"/>
                  </a:lnTo>
                  <a:lnTo>
                    <a:pt x="288" y="46"/>
                  </a:lnTo>
                  <a:lnTo>
                    <a:pt x="298" y="54"/>
                  </a:lnTo>
                  <a:lnTo>
                    <a:pt x="308" y="62"/>
                  </a:lnTo>
                  <a:lnTo>
                    <a:pt x="318" y="72"/>
                  </a:lnTo>
                  <a:lnTo>
                    <a:pt x="326" y="84"/>
                  </a:lnTo>
                  <a:lnTo>
                    <a:pt x="334" y="96"/>
                  </a:lnTo>
                  <a:lnTo>
                    <a:pt x="340" y="110"/>
                  </a:lnTo>
                  <a:lnTo>
                    <a:pt x="346" y="124"/>
                  </a:lnTo>
                  <a:lnTo>
                    <a:pt x="352" y="138"/>
                  </a:lnTo>
                  <a:lnTo>
                    <a:pt x="356" y="154"/>
                  </a:lnTo>
                  <a:lnTo>
                    <a:pt x="358" y="172"/>
                  </a:lnTo>
                  <a:lnTo>
                    <a:pt x="360" y="188"/>
                  </a:lnTo>
                  <a:lnTo>
                    <a:pt x="362" y="206"/>
                  </a:lnTo>
                  <a:lnTo>
                    <a:pt x="360" y="224"/>
                  </a:lnTo>
                  <a:lnTo>
                    <a:pt x="358" y="240"/>
                  </a:lnTo>
                  <a:lnTo>
                    <a:pt x="356" y="256"/>
                  </a:lnTo>
                  <a:lnTo>
                    <a:pt x="352" y="272"/>
                  </a:lnTo>
                  <a:lnTo>
                    <a:pt x="340" y="302"/>
                  </a:lnTo>
                  <a:lnTo>
                    <a:pt x="334" y="314"/>
                  </a:lnTo>
                  <a:lnTo>
                    <a:pt x="326" y="326"/>
                  </a:lnTo>
                  <a:lnTo>
                    <a:pt x="318" y="338"/>
                  </a:lnTo>
                  <a:lnTo>
                    <a:pt x="308" y="348"/>
                  </a:lnTo>
                  <a:lnTo>
                    <a:pt x="298" y="356"/>
                  </a:lnTo>
                  <a:lnTo>
                    <a:pt x="288" y="364"/>
                  </a:lnTo>
                  <a:lnTo>
                    <a:pt x="278" y="370"/>
                  </a:lnTo>
                  <a:lnTo>
                    <a:pt x="266" y="374"/>
                  </a:lnTo>
                  <a:lnTo>
                    <a:pt x="254" y="376"/>
                  </a:lnTo>
                  <a:lnTo>
                    <a:pt x="242" y="37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515"/>
            <p:cNvSpPr>
              <a:spLocks noEditPoints="1"/>
            </p:cNvSpPr>
            <p:nvPr/>
          </p:nvSpPr>
          <p:spPr bwMode="auto">
            <a:xfrm>
              <a:off x="3044" y="1370"/>
              <a:ext cx="410" cy="402"/>
            </a:xfrm>
            <a:custGeom>
              <a:avLst/>
              <a:gdLst>
                <a:gd name="T0" fmla="*/ 362 w 410"/>
                <a:gd name="T1" fmla="*/ 108 h 402"/>
                <a:gd name="T2" fmla="*/ 354 w 410"/>
                <a:gd name="T3" fmla="*/ 76 h 402"/>
                <a:gd name="T4" fmla="*/ 330 w 410"/>
                <a:gd name="T5" fmla="*/ 46 h 402"/>
                <a:gd name="T6" fmla="*/ 260 w 410"/>
                <a:gd name="T7" fmla="*/ 8 h 402"/>
                <a:gd name="T8" fmla="*/ 204 w 410"/>
                <a:gd name="T9" fmla="*/ 0 h 402"/>
                <a:gd name="T10" fmla="*/ 150 w 410"/>
                <a:gd name="T11" fmla="*/ 6 h 402"/>
                <a:gd name="T12" fmla="*/ 86 w 410"/>
                <a:gd name="T13" fmla="*/ 34 h 402"/>
                <a:gd name="T14" fmla="*/ 56 w 410"/>
                <a:gd name="T15" fmla="*/ 62 h 402"/>
                <a:gd name="T16" fmla="*/ 34 w 410"/>
                <a:gd name="T17" fmla="*/ 98 h 402"/>
                <a:gd name="T18" fmla="*/ 24 w 410"/>
                <a:gd name="T19" fmla="*/ 144 h 402"/>
                <a:gd name="T20" fmla="*/ 56 w 410"/>
                <a:gd name="T21" fmla="*/ 110 h 402"/>
                <a:gd name="T22" fmla="*/ 114 w 410"/>
                <a:gd name="T23" fmla="*/ 80 h 402"/>
                <a:gd name="T24" fmla="*/ 178 w 410"/>
                <a:gd name="T25" fmla="*/ 78 h 402"/>
                <a:gd name="T26" fmla="*/ 198 w 410"/>
                <a:gd name="T27" fmla="*/ 84 h 402"/>
                <a:gd name="T28" fmla="*/ 224 w 410"/>
                <a:gd name="T29" fmla="*/ 104 h 402"/>
                <a:gd name="T30" fmla="*/ 238 w 410"/>
                <a:gd name="T31" fmla="*/ 140 h 402"/>
                <a:gd name="T32" fmla="*/ 224 w 410"/>
                <a:gd name="T33" fmla="*/ 162 h 402"/>
                <a:gd name="T34" fmla="*/ 84 w 410"/>
                <a:gd name="T35" fmla="*/ 202 h 402"/>
                <a:gd name="T36" fmla="*/ 46 w 410"/>
                <a:gd name="T37" fmla="*/ 218 h 402"/>
                <a:gd name="T38" fmla="*/ 10 w 410"/>
                <a:gd name="T39" fmla="*/ 256 h 402"/>
                <a:gd name="T40" fmla="*/ 0 w 410"/>
                <a:gd name="T41" fmla="*/ 304 h 402"/>
                <a:gd name="T42" fmla="*/ 8 w 410"/>
                <a:gd name="T43" fmla="*/ 338 h 402"/>
                <a:gd name="T44" fmla="*/ 42 w 410"/>
                <a:gd name="T45" fmla="*/ 384 h 402"/>
                <a:gd name="T46" fmla="*/ 84 w 410"/>
                <a:gd name="T47" fmla="*/ 400 h 402"/>
                <a:gd name="T48" fmla="*/ 110 w 410"/>
                <a:gd name="T49" fmla="*/ 402 h 402"/>
                <a:gd name="T50" fmla="*/ 178 w 410"/>
                <a:gd name="T51" fmla="*/ 386 h 402"/>
                <a:gd name="T52" fmla="*/ 212 w 410"/>
                <a:gd name="T53" fmla="*/ 368 h 402"/>
                <a:gd name="T54" fmla="*/ 242 w 410"/>
                <a:gd name="T55" fmla="*/ 342 h 402"/>
                <a:gd name="T56" fmla="*/ 268 w 410"/>
                <a:gd name="T57" fmla="*/ 380 h 402"/>
                <a:gd name="T58" fmla="*/ 302 w 410"/>
                <a:gd name="T59" fmla="*/ 398 h 402"/>
                <a:gd name="T60" fmla="*/ 328 w 410"/>
                <a:gd name="T61" fmla="*/ 402 h 402"/>
                <a:gd name="T62" fmla="*/ 364 w 410"/>
                <a:gd name="T63" fmla="*/ 390 h 402"/>
                <a:gd name="T64" fmla="*/ 396 w 410"/>
                <a:gd name="T65" fmla="*/ 362 h 402"/>
                <a:gd name="T66" fmla="*/ 410 w 410"/>
                <a:gd name="T67" fmla="*/ 338 h 402"/>
                <a:gd name="T68" fmla="*/ 380 w 410"/>
                <a:gd name="T69" fmla="*/ 342 h 402"/>
                <a:gd name="T70" fmla="*/ 364 w 410"/>
                <a:gd name="T71" fmla="*/ 326 h 402"/>
                <a:gd name="T72" fmla="*/ 362 w 410"/>
                <a:gd name="T73" fmla="*/ 306 h 402"/>
                <a:gd name="T74" fmla="*/ 240 w 410"/>
                <a:gd name="T75" fmla="*/ 296 h 402"/>
                <a:gd name="T76" fmla="*/ 224 w 410"/>
                <a:gd name="T77" fmla="*/ 328 h 402"/>
                <a:gd name="T78" fmla="*/ 192 w 410"/>
                <a:gd name="T79" fmla="*/ 344 h 402"/>
                <a:gd name="T80" fmla="*/ 164 w 410"/>
                <a:gd name="T81" fmla="*/ 344 h 402"/>
                <a:gd name="T82" fmla="*/ 130 w 410"/>
                <a:gd name="T83" fmla="*/ 324 h 402"/>
                <a:gd name="T84" fmla="*/ 118 w 410"/>
                <a:gd name="T85" fmla="*/ 290 h 402"/>
                <a:gd name="T86" fmla="*/ 120 w 410"/>
                <a:gd name="T87" fmla="*/ 262 h 402"/>
                <a:gd name="T88" fmla="*/ 140 w 410"/>
                <a:gd name="T89" fmla="*/ 232 h 402"/>
                <a:gd name="T90" fmla="*/ 240 w 410"/>
                <a:gd name="T91" fmla="*/ 188 h 40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10"/>
                <a:gd name="T139" fmla="*/ 0 h 402"/>
                <a:gd name="T140" fmla="*/ 410 w 410"/>
                <a:gd name="T141" fmla="*/ 402 h 40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10" h="402">
                  <a:moveTo>
                    <a:pt x="362" y="306"/>
                  </a:moveTo>
                  <a:lnTo>
                    <a:pt x="362" y="108"/>
                  </a:lnTo>
                  <a:lnTo>
                    <a:pt x="360" y="98"/>
                  </a:lnTo>
                  <a:lnTo>
                    <a:pt x="358" y="86"/>
                  </a:lnTo>
                  <a:lnTo>
                    <a:pt x="354" y="76"/>
                  </a:lnTo>
                  <a:lnTo>
                    <a:pt x="348" y="64"/>
                  </a:lnTo>
                  <a:lnTo>
                    <a:pt x="340" y="56"/>
                  </a:lnTo>
                  <a:lnTo>
                    <a:pt x="330" y="46"/>
                  </a:lnTo>
                  <a:lnTo>
                    <a:pt x="310" y="30"/>
                  </a:lnTo>
                  <a:lnTo>
                    <a:pt x="286" y="18"/>
                  </a:lnTo>
                  <a:lnTo>
                    <a:pt x="260" y="8"/>
                  </a:lnTo>
                  <a:lnTo>
                    <a:pt x="232" y="2"/>
                  </a:lnTo>
                  <a:lnTo>
                    <a:pt x="204" y="0"/>
                  </a:lnTo>
                  <a:lnTo>
                    <a:pt x="178" y="2"/>
                  </a:lnTo>
                  <a:lnTo>
                    <a:pt x="150" y="6"/>
                  </a:lnTo>
                  <a:lnTo>
                    <a:pt x="124" y="14"/>
                  </a:lnTo>
                  <a:lnTo>
                    <a:pt x="98" y="26"/>
                  </a:lnTo>
                  <a:lnTo>
                    <a:pt x="86" y="34"/>
                  </a:lnTo>
                  <a:lnTo>
                    <a:pt x="76" y="42"/>
                  </a:lnTo>
                  <a:lnTo>
                    <a:pt x="66" y="50"/>
                  </a:lnTo>
                  <a:lnTo>
                    <a:pt x="56" y="62"/>
                  </a:lnTo>
                  <a:lnTo>
                    <a:pt x="48" y="72"/>
                  </a:lnTo>
                  <a:lnTo>
                    <a:pt x="40" y="84"/>
                  </a:lnTo>
                  <a:lnTo>
                    <a:pt x="34" y="98"/>
                  </a:lnTo>
                  <a:lnTo>
                    <a:pt x="28" y="112"/>
                  </a:lnTo>
                  <a:lnTo>
                    <a:pt x="26" y="128"/>
                  </a:lnTo>
                  <a:lnTo>
                    <a:pt x="24" y="144"/>
                  </a:lnTo>
                  <a:lnTo>
                    <a:pt x="40" y="126"/>
                  </a:lnTo>
                  <a:lnTo>
                    <a:pt x="56" y="110"/>
                  </a:lnTo>
                  <a:lnTo>
                    <a:pt x="74" y="96"/>
                  </a:lnTo>
                  <a:lnTo>
                    <a:pt x="94" y="86"/>
                  </a:lnTo>
                  <a:lnTo>
                    <a:pt x="114" y="80"/>
                  </a:lnTo>
                  <a:lnTo>
                    <a:pt x="134" y="76"/>
                  </a:lnTo>
                  <a:lnTo>
                    <a:pt x="156" y="76"/>
                  </a:lnTo>
                  <a:lnTo>
                    <a:pt x="178" y="78"/>
                  </a:lnTo>
                  <a:lnTo>
                    <a:pt x="192" y="82"/>
                  </a:lnTo>
                  <a:lnTo>
                    <a:pt x="198" y="84"/>
                  </a:lnTo>
                  <a:lnTo>
                    <a:pt x="214" y="94"/>
                  </a:lnTo>
                  <a:lnTo>
                    <a:pt x="224" y="104"/>
                  </a:lnTo>
                  <a:lnTo>
                    <a:pt x="232" y="116"/>
                  </a:lnTo>
                  <a:lnTo>
                    <a:pt x="238" y="128"/>
                  </a:lnTo>
                  <a:lnTo>
                    <a:pt x="238" y="140"/>
                  </a:lnTo>
                  <a:lnTo>
                    <a:pt x="236" y="150"/>
                  </a:lnTo>
                  <a:lnTo>
                    <a:pt x="228" y="158"/>
                  </a:lnTo>
                  <a:lnTo>
                    <a:pt x="224" y="162"/>
                  </a:lnTo>
                  <a:lnTo>
                    <a:pt x="218" y="164"/>
                  </a:lnTo>
                  <a:lnTo>
                    <a:pt x="178" y="176"/>
                  </a:lnTo>
                  <a:lnTo>
                    <a:pt x="84" y="202"/>
                  </a:lnTo>
                  <a:lnTo>
                    <a:pt x="64" y="210"/>
                  </a:lnTo>
                  <a:lnTo>
                    <a:pt x="46" y="218"/>
                  </a:lnTo>
                  <a:lnTo>
                    <a:pt x="32" y="230"/>
                  </a:lnTo>
                  <a:lnTo>
                    <a:pt x="20" y="242"/>
                  </a:lnTo>
                  <a:lnTo>
                    <a:pt x="10" y="256"/>
                  </a:lnTo>
                  <a:lnTo>
                    <a:pt x="4" y="270"/>
                  </a:lnTo>
                  <a:lnTo>
                    <a:pt x="0" y="286"/>
                  </a:lnTo>
                  <a:lnTo>
                    <a:pt x="0" y="304"/>
                  </a:lnTo>
                  <a:lnTo>
                    <a:pt x="2" y="322"/>
                  </a:lnTo>
                  <a:lnTo>
                    <a:pt x="8" y="338"/>
                  </a:lnTo>
                  <a:lnTo>
                    <a:pt x="16" y="356"/>
                  </a:lnTo>
                  <a:lnTo>
                    <a:pt x="28" y="370"/>
                  </a:lnTo>
                  <a:lnTo>
                    <a:pt x="42" y="384"/>
                  </a:lnTo>
                  <a:lnTo>
                    <a:pt x="62" y="394"/>
                  </a:lnTo>
                  <a:lnTo>
                    <a:pt x="72" y="396"/>
                  </a:lnTo>
                  <a:lnTo>
                    <a:pt x="84" y="400"/>
                  </a:lnTo>
                  <a:lnTo>
                    <a:pt x="98" y="400"/>
                  </a:lnTo>
                  <a:lnTo>
                    <a:pt x="110" y="402"/>
                  </a:lnTo>
                  <a:lnTo>
                    <a:pt x="144" y="396"/>
                  </a:lnTo>
                  <a:lnTo>
                    <a:pt x="162" y="392"/>
                  </a:lnTo>
                  <a:lnTo>
                    <a:pt x="178" y="386"/>
                  </a:lnTo>
                  <a:lnTo>
                    <a:pt x="194" y="376"/>
                  </a:lnTo>
                  <a:lnTo>
                    <a:pt x="212" y="368"/>
                  </a:lnTo>
                  <a:lnTo>
                    <a:pt x="226" y="356"/>
                  </a:lnTo>
                  <a:lnTo>
                    <a:pt x="242" y="342"/>
                  </a:lnTo>
                  <a:lnTo>
                    <a:pt x="250" y="356"/>
                  </a:lnTo>
                  <a:lnTo>
                    <a:pt x="258" y="368"/>
                  </a:lnTo>
                  <a:lnTo>
                    <a:pt x="268" y="380"/>
                  </a:lnTo>
                  <a:lnTo>
                    <a:pt x="278" y="388"/>
                  </a:lnTo>
                  <a:lnTo>
                    <a:pt x="290" y="394"/>
                  </a:lnTo>
                  <a:lnTo>
                    <a:pt x="302" y="398"/>
                  </a:lnTo>
                  <a:lnTo>
                    <a:pt x="314" y="400"/>
                  </a:lnTo>
                  <a:lnTo>
                    <a:pt x="328" y="402"/>
                  </a:lnTo>
                  <a:lnTo>
                    <a:pt x="340" y="400"/>
                  </a:lnTo>
                  <a:lnTo>
                    <a:pt x="352" y="396"/>
                  </a:lnTo>
                  <a:lnTo>
                    <a:pt x="364" y="390"/>
                  </a:lnTo>
                  <a:lnTo>
                    <a:pt x="376" y="382"/>
                  </a:lnTo>
                  <a:lnTo>
                    <a:pt x="388" y="374"/>
                  </a:lnTo>
                  <a:lnTo>
                    <a:pt x="396" y="362"/>
                  </a:lnTo>
                  <a:lnTo>
                    <a:pt x="404" y="350"/>
                  </a:lnTo>
                  <a:lnTo>
                    <a:pt x="410" y="338"/>
                  </a:lnTo>
                  <a:lnTo>
                    <a:pt x="398" y="342"/>
                  </a:lnTo>
                  <a:lnTo>
                    <a:pt x="388" y="342"/>
                  </a:lnTo>
                  <a:lnTo>
                    <a:pt x="380" y="342"/>
                  </a:lnTo>
                  <a:lnTo>
                    <a:pt x="374" y="338"/>
                  </a:lnTo>
                  <a:lnTo>
                    <a:pt x="368" y="334"/>
                  </a:lnTo>
                  <a:lnTo>
                    <a:pt x="364" y="326"/>
                  </a:lnTo>
                  <a:lnTo>
                    <a:pt x="362" y="316"/>
                  </a:lnTo>
                  <a:lnTo>
                    <a:pt x="362" y="306"/>
                  </a:lnTo>
                  <a:close/>
                  <a:moveTo>
                    <a:pt x="240" y="282"/>
                  </a:moveTo>
                  <a:lnTo>
                    <a:pt x="240" y="282"/>
                  </a:lnTo>
                  <a:lnTo>
                    <a:pt x="240" y="296"/>
                  </a:lnTo>
                  <a:lnTo>
                    <a:pt x="236" y="308"/>
                  </a:lnTo>
                  <a:lnTo>
                    <a:pt x="232" y="320"/>
                  </a:lnTo>
                  <a:lnTo>
                    <a:pt x="224" y="328"/>
                  </a:lnTo>
                  <a:lnTo>
                    <a:pt x="216" y="336"/>
                  </a:lnTo>
                  <a:lnTo>
                    <a:pt x="204" y="342"/>
                  </a:lnTo>
                  <a:lnTo>
                    <a:pt x="192" y="344"/>
                  </a:lnTo>
                  <a:lnTo>
                    <a:pt x="178" y="346"/>
                  </a:lnTo>
                  <a:lnTo>
                    <a:pt x="164" y="344"/>
                  </a:lnTo>
                  <a:lnTo>
                    <a:pt x="150" y="340"/>
                  </a:lnTo>
                  <a:lnTo>
                    <a:pt x="140" y="332"/>
                  </a:lnTo>
                  <a:lnTo>
                    <a:pt x="130" y="324"/>
                  </a:lnTo>
                  <a:lnTo>
                    <a:pt x="124" y="314"/>
                  </a:lnTo>
                  <a:lnTo>
                    <a:pt x="120" y="302"/>
                  </a:lnTo>
                  <a:lnTo>
                    <a:pt x="118" y="290"/>
                  </a:lnTo>
                  <a:lnTo>
                    <a:pt x="116" y="278"/>
                  </a:lnTo>
                  <a:lnTo>
                    <a:pt x="120" y="262"/>
                  </a:lnTo>
                  <a:lnTo>
                    <a:pt x="126" y="248"/>
                  </a:lnTo>
                  <a:lnTo>
                    <a:pt x="134" y="236"/>
                  </a:lnTo>
                  <a:lnTo>
                    <a:pt x="140" y="232"/>
                  </a:lnTo>
                  <a:lnTo>
                    <a:pt x="146" y="228"/>
                  </a:lnTo>
                  <a:lnTo>
                    <a:pt x="178" y="216"/>
                  </a:lnTo>
                  <a:lnTo>
                    <a:pt x="240" y="188"/>
                  </a:lnTo>
                  <a:lnTo>
                    <a:pt x="240" y="28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516"/>
            <p:cNvSpPr>
              <a:spLocks noEditPoints="1"/>
            </p:cNvSpPr>
            <p:nvPr/>
          </p:nvSpPr>
          <p:spPr bwMode="auto">
            <a:xfrm>
              <a:off x="1908" y="1248"/>
              <a:ext cx="1070" cy="1142"/>
            </a:xfrm>
            <a:custGeom>
              <a:avLst/>
              <a:gdLst>
                <a:gd name="T0" fmla="*/ 1014 w 1070"/>
                <a:gd name="T1" fmla="*/ 718 h 1142"/>
                <a:gd name="T2" fmla="*/ 920 w 1070"/>
                <a:gd name="T3" fmla="*/ 650 h 1142"/>
                <a:gd name="T4" fmla="*/ 840 w 1070"/>
                <a:gd name="T5" fmla="*/ 644 h 1142"/>
                <a:gd name="T6" fmla="*/ 718 w 1070"/>
                <a:gd name="T7" fmla="*/ 704 h 1142"/>
                <a:gd name="T8" fmla="*/ 686 w 1070"/>
                <a:gd name="T9" fmla="*/ 788 h 1142"/>
                <a:gd name="T10" fmla="*/ 774 w 1070"/>
                <a:gd name="T11" fmla="*/ 722 h 1142"/>
                <a:gd name="T12" fmla="*/ 860 w 1070"/>
                <a:gd name="T13" fmla="*/ 728 h 1142"/>
                <a:gd name="T14" fmla="*/ 896 w 1070"/>
                <a:gd name="T15" fmla="*/ 794 h 1142"/>
                <a:gd name="T16" fmla="*/ 746 w 1070"/>
                <a:gd name="T17" fmla="*/ 846 h 1142"/>
                <a:gd name="T18" fmla="*/ 666 w 1070"/>
                <a:gd name="T19" fmla="*/ 914 h 1142"/>
                <a:gd name="T20" fmla="*/ 640 w 1070"/>
                <a:gd name="T21" fmla="*/ 974 h 1142"/>
                <a:gd name="T22" fmla="*/ 590 w 1070"/>
                <a:gd name="T23" fmla="*/ 968 h 1142"/>
                <a:gd name="T24" fmla="*/ 566 w 1070"/>
                <a:gd name="T25" fmla="*/ 708 h 1142"/>
                <a:gd name="T26" fmla="*/ 554 w 1070"/>
                <a:gd name="T27" fmla="*/ 516 h 1142"/>
                <a:gd name="T28" fmla="*/ 472 w 1070"/>
                <a:gd name="T29" fmla="*/ 642 h 1142"/>
                <a:gd name="T30" fmla="*/ 386 w 1070"/>
                <a:gd name="T31" fmla="*/ 502 h 1142"/>
                <a:gd name="T32" fmla="*/ 346 w 1070"/>
                <a:gd name="T33" fmla="*/ 442 h 1142"/>
                <a:gd name="T34" fmla="*/ 180 w 1070"/>
                <a:gd name="T35" fmla="*/ 20 h 1142"/>
                <a:gd name="T36" fmla="*/ 214 w 1070"/>
                <a:gd name="T37" fmla="*/ 70 h 1142"/>
                <a:gd name="T38" fmla="*/ 204 w 1070"/>
                <a:gd name="T39" fmla="*/ 464 h 1142"/>
                <a:gd name="T40" fmla="*/ 116 w 1070"/>
                <a:gd name="T41" fmla="*/ 522 h 1142"/>
                <a:gd name="T42" fmla="*/ 48 w 1070"/>
                <a:gd name="T43" fmla="*/ 586 h 1142"/>
                <a:gd name="T44" fmla="*/ 30 w 1070"/>
                <a:gd name="T45" fmla="*/ 678 h 1142"/>
                <a:gd name="T46" fmla="*/ 84 w 1070"/>
                <a:gd name="T47" fmla="*/ 764 h 1142"/>
                <a:gd name="T48" fmla="*/ 280 w 1070"/>
                <a:gd name="T49" fmla="*/ 940 h 1142"/>
                <a:gd name="T50" fmla="*/ 274 w 1070"/>
                <a:gd name="T51" fmla="*/ 1032 h 1142"/>
                <a:gd name="T52" fmla="*/ 202 w 1070"/>
                <a:gd name="T53" fmla="*/ 1086 h 1142"/>
                <a:gd name="T54" fmla="*/ 120 w 1070"/>
                <a:gd name="T55" fmla="*/ 1082 h 1142"/>
                <a:gd name="T56" fmla="*/ 0 w 1070"/>
                <a:gd name="T57" fmla="*/ 1020 h 1142"/>
                <a:gd name="T58" fmla="*/ 122 w 1070"/>
                <a:gd name="T59" fmla="*/ 1124 h 1142"/>
                <a:gd name="T60" fmla="*/ 278 w 1070"/>
                <a:gd name="T61" fmla="*/ 1132 h 1142"/>
                <a:gd name="T62" fmla="*/ 402 w 1070"/>
                <a:gd name="T63" fmla="*/ 1058 h 1142"/>
                <a:gd name="T64" fmla="*/ 432 w 1070"/>
                <a:gd name="T65" fmla="*/ 984 h 1142"/>
                <a:gd name="T66" fmla="*/ 408 w 1070"/>
                <a:gd name="T67" fmla="*/ 860 h 1142"/>
                <a:gd name="T68" fmla="*/ 170 w 1070"/>
                <a:gd name="T69" fmla="*/ 662 h 1142"/>
                <a:gd name="T70" fmla="*/ 144 w 1070"/>
                <a:gd name="T71" fmla="*/ 604 h 1142"/>
                <a:gd name="T72" fmla="*/ 166 w 1070"/>
                <a:gd name="T73" fmla="*/ 548 h 1142"/>
                <a:gd name="T74" fmla="*/ 248 w 1070"/>
                <a:gd name="T75" fmla="*/ 516 h 1142"/>
                <a:gd name="T76" fmla="*/ 328 w 1070"/>
                <a:gd name="T77" fmla="*/ 548 h 1142"/>
                <a:gd name="T78" fmla="*/ 376 w 1070"/>
                <a:gd name="T79" fmla="*/ 632 h 1142"/>
                <a:gd name="T80" fmla="*/ 444 w 1070"/>
                <a:gd name="T81" fmla="*/ 914 h 1142"/>
                <a:gd name="T82" fmla="*/ 484 w 1070"/>
                <a:gd name="T83" fmla="*/ 1020 h 1142"/>
                <a:gd name="T84" fmla="*/ 546 w 1070"/>
                <a:gd name="T85" fmla="*/ 1042 h 1142"/>
                <a:gd name="T86" fmla="*/ 632 w 1070"/>
                <a:gd name="T87" fmla="*/ 1028 h 1142"/>
                <a:gd name="T88" fmla="*/ 690 w 1070"/>
                <a:gd name="T89" fmla="*/ 1014 h 1142"/>
                <a:gd name="T90" fmla="*/ 772 w 1070"/>
                <a:gd name="T91" fmla="*/ 1044 h 1142"/>
                <a:gd name="T92" fmla="*/ 856 w 1070"/>
                <a:gd name="T93" fmla="*/ 1020 h 1142"/>
                <a:gd name="T94" fmla="*/ 918 w 1070"/>
                <a:gd name="T95" fmla="*/ 1012 h 1142"/>
                <a:gd name="T96" fmla="*/ 988 w 1070"/>
                <a:gd name="T97" fmla="*/ 1044 h 1142"/>
                <a:gd name="T98" fmla="*/ 1048 w 1070"/>
                <a:gd name="T99" fmla="*/ 1016 h 1142"/>
                <a:gd name="T100" fmla="*/ 1050 w 1070"/>
                <a:gd name="T101" fmla="*/ 986 h 1142"/>
                <a:gd name="T102" fmla="*/ 1022 w 1070"/>
                <a:gd name="T103" fmla="*/ 948 h 1142"/>
                <a:gd name="T104" fmla="*/ 892 w 1070"/>
                <a:gd name="T105" fmla="*/ 962 h 1142"/>
                <a:gd name="T106" fmla="*/ 840 w 1070"/>
                <a:gd name="T107" fmla="*/ 988 h 1142"/>
                <a:gd name="T108" fmla="*/ 780 w 1070"/>
                <a:gd name="T109" fmla="*/ 946 h 1142"/>
                <a:gd name="T110" fmla="*/ 796 w 1070"/>
                <a:gd name="T111" fmla="*/ 880 h 114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70"/>
                <a:gd name="T169" fmla="*/ 0 h 1142"/>
                <a:gd name="T170" fmla="*/ 1070 w 1070"/>
                <a:gd name="T171" fmla="*/ 1142 h 114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70" h="1142">
                  <a:moveTo>
                    <a:pt x="1022" y="948"/>
                  </a:moveTo>
                  <a:lnTo>
                    <a:pt x="1022" y="752"/>
                  </a:lnTo>
                  <a:lnTo>
                    <a:pt x="1022" y="740"/>
                  </a:lnTo>
                  <a:lnTo>
                    <a:pt x="1018" y="728"/>
                  </a:lnTo>
                  <a:lnTo>
                    <a:pt x="1014" y="718"/>
                  </a:lnTo>
                  <a:lnTo>
                    <a:pt x="1008" y="708"/>
                  </a:lnTo>
                  <a:lnTo>
                    <a:pt x="1000" y="698"/>
                  </a:lnTo>
                  <a:lnTo>
                    <a:pt x="992" y="690"/>
                  </a:lnTo>
                  <a:lnTo>
                    <a:pt x="970" y="674"/>
                  </a:lnTo>
                  <a:lnTo>
                    <a:pt x="946" y="660"/>
                  </a:lnTo>
                  <a:lnTo>
                    <a:pt x="920" y="650"/>
                  </a:lnTo>
                  <a:lnTo>
                    <a:pt x="892" y="644"/>
                  </a:lnTo>
                  <a:lnTo>
                    <a:pt x="866" y="642"/>
                  </a:lnTo>
                  <a:lnTo>
                    <a:pt x="852" y="642"/>
                  </a:lnTo>
                  <a:lnTo>
                    <a:pt x="840" y="644"/>
                  </a:lnTo>
                  <a:lnTo>
                    <a:pt x="812" y="650"/>
                  </a:lnTo>
                  <a:lnTo>
                    <a:pt x="786" y="658"/>
                  </a:lnTo>
                  <a:lnTo>
                    <a:pt x="760" y="670"/>
                  </a:lnTo>
                  <a:lnTo>
                    <a:pt x="738" y="684"/>
                  </a:lnTo>
                  <a:lnTo>
                    <a:pt x="728" y="694"/>
                  </a:lnTo>
                  <a:lnTo>
                    <a:pt x="718" y="704"/>
                  </a:lnTo>
                  <a:lnTo>
                    <a:pt x="710" y="716"/>
                  </a:lnTo>
                  <a:lnTo>
                    <a:pt x="702" y="728"/>
                  </a:lnTo>
                  <a:lnTo>
                    <a:pt x="696" y="742"/>
                  </a:lnTo>
                  <a:lnTo>
                    <a:pt x="692" y="756"/>
                  </a:lnTo>
                  <a:lnTo>
                    <a:pt x="688" y="772"/>
                  </a:lnTo>
                  <a:lnTo>
                    <a:pt x="686" y="788"/>
                  </a:lnTo>
                  <a:lnTo>
                    <a:pt x="702" y="768"/>
                  </a:lnTo>
                  <a:lnTo>
                    <a:pt x="718" y="752"/>
                  </a:lnTo>
                  <a:lnTo>
                    <a:pt x="736" y="740"/>
                  </a:lnTo>
                  <a:lnTo>
                    <a:pt x="756" y="730"/>
                  </a:lnTo>
                  <a:lnTo>
                    <a:pt x="774" y="722"/>
                  </a:lnTo>
                  <a:lnTo>
                    <a:pt x="796" y="718"/>
                  </a:lnTo>
                  <a:lnTo>
                    <a:pt x="818" y="718"/>
                  </a:lnTo>
                  <a:lnTo>
                    <a:pt x="840" y="722"/>
                  </a:lnTo>
                  <a:lnTo>
                    <a:pt x="860" y="728"/>
                  </a:lnTo>
                  <a:lnTo>
                    <a:pt x="874" y="736"/>
                  </a:lnTo>
                  <a:lnTo>
                    <a:pt x="886" y="746"/>
                  </a:lnTo>
                  <a:lnTo>
                    <a:pt x="894" y="758"/>
                  </a:lnTo>
                  <a:lnTo>
                    <a:pt x="898" y="770"/>
                  </a:lnTo>
                  <a:lnTo>
                    <a:pt x="900" y="782"/>
                  </a:lnTo>
                  <a:lnTo>
                    <a:pt x="896" y="794"/>
                  </a:lnTo>
                  <a:lnTo>
                    <a:pt x="890" y="802"/>
                  </a:lnTo>
                  <a:lnTo>
                    <a:pt x="884" y="806"/>
                  </a:lnTo>
                  <a:lnTo>
                    <a:pt x="878" y="808"/>
                  </a:lnTo>
                  <a:lnTo>
                    <a:pt x="840" y="820"/>
                  </a:lnTo>
                  <a:lnTo>
                    <a:pt x="746" y="846"/>
                  </a:lnTo>
                  <a:lnTo>
                    <a:pt x="726" y="852"/>
                  </a:lnTo>
                  <a:lnTo>
                    <a:pt x="708" y="862"/>
                  </a:lnTo>
                  <a:lnTo>
                    <a:pt x="694" y="872"/>
                  </a:lnTo>
                  <a:lnTo>
                    <a:pt x="682" y="884"/>
                  </a:lnTo>
                  <a:lnTo>
                    <a:pt x="674" y="898"/>
                  </a:lnTo>
                  <a:lnTo>
                    <a:pt x="666" y="914"/>
                  </a:lnTo>
                  <a:lnTo>
                    <a:pt x="662" y="930"/>
                  </a:lnTo>
                  <a:lnTo>
                    <a:pt x="662" y="946"/>
                  </a:lnTo>
                  <a:lnTo>
                    <a:pt x="664" y="966"/>
                  </a:lnTo>
                  <a:lnTo>
                    <a:pt x="640" y="974"/>
                  </a:lnTo>
                  <a:lnTo>
                    <a:pt x="630" y="976"/>
                  </a:lnTo>
                  <a:lnTo>
                    <a:pt x="620" y="976"/>
                  </a:lnTo>
                  <a:lnTo>
                    <a:pt x="612" y="976"/>
                  </a:lnTo>
                  <a:lnTo>
                    <a:pt x="604" y="974"/>
                  </a:lnTo>
                  <a:lnTo>
                    <a:pt x="596" y="972"/>
                  </a:lnTo>
                  <a:lnTo>
                    <a:pt x="590" y="968"/>
                  </a:lnTo>
                  <a:lnTo>
                    <a:pt x="584" y="962"/>
                  </a:lnTo>
                  <a:lnTo>
                    <a:pt x="580" y="956"/>
                  </a:lnTo>
                  <a:lnTo>
                    <a:pt x="572" y="942"/>
                  </a:lnTo>
                  <a:lnTo>
                    <a:pt x="568" y="924"/>
                  </a:lnTo>
                  <a:lnTo>
                    <a:pt x="566" y="904"/>
                  </a:lnTo>
                  <a:lnTo>
                    <a:pt x="566" y="708"/>
                  </a:lnTo>
                  <a:lnTo>
                    <a:pt x="684" y="708"/>
                  </a:lnTo>
                  <a:lnTo>
                    <a:pt x="684" y="672"/>
                  </a:lnTo>
                  <a:lnTo>
                    <a:pt x="566" y="672"/>
                  </a:lnTo>
                  <a:lnTo>
                    <a:pt x="566" y="520"/>
                  </a:lnTo>
                  <a:lnTo>
                    <a:pt x="554" y="516"/>
                  </a:lnTo>
                  <a:lnTo>
                    <a:pt x="546" y="542"/>
                  </a:lnTo>
                  <a:lnTo>
                    <a:pt x="536" y="568"/>
                  </a:lnTo>
                  <a:lnTo>
                    <a:pt x="524" y="588"/>
                  </a:lnTo>
                  <a:lnTo>
                    <a:pt x="510" y="608"/>
                  </a:lnTo>
                  <a:lnTo>
                    <a:pt x="492" y="626"/>
                  </a:lnTo>
                  <a:lnTo>
                    <a:pt x="472" y="642"/>
                  </a:lnTo>
                  <a:lnTo>
                    <a:pt x="446" y="656"/>
                  </a:lnTo>
                  <a:lnTo>
                    <a:pt x="416" y="668"/>
                  </a:lnTo>
                  <a:lnTo>
                    <a:pt x="416" y="508"/>
                  </a:lnTo>
                  <a:lnTo>
                    <a:pt x="400" y="506"/>
                  </a:lnTo>
                  <a:lnTo>
                    <a:pt x="386" y="502"/>
                  </a:lnTo>
                  <a:lnTo>
                    <a:pt x="374" y="498"/>
                  </a:lnTo>
                  <a:lnTo>
                    <a:pt x="366" y="490"/>
                  </a:lnTo>
                  <a:lnTo>
                    <a:pt x="358" y="482"/>
                  </a:lnTo>
                  <a:lnTo>
                    <a:pt x="352" y="470"/>
                  </a:lnTo>
                  <a:lnTo>
                    <a:pt x="348" y="456"/>
                  </a:lnTo>
                  <a:lnTo>
                    <a:pt x="346" y="442"/>
                  </a:lnTo>
                  <a:lnTo>
                    <a:pt x="346" y="0"/>
                  </a:lnTo>
                  <a:lnTo>
                    <a:pt x="148" y="0"/>
                  </a:lnTo>
                  <a:lnTo>
                    <a:pt x="148" y="16"/>
                  </a:lnTo>
                  <a:lnTo>
                    <a:pt x="166" y="18"/>
                  </a:lnTo>
                  <a:lnTo>
                    <a:pt x="180" y="20"/>
                  </a:lnTo>
                  <a:lnTo>
                    <a:pt x="192" y="24"/>
                  </a:lnTo>
                  <a:lnTo>
                    <a:pt x="200" y="28"/>
                  </a:lnTo>
                  <a:lnTo>
                    <a:pt x="206" y="36"/>
                  </a:lnTo>
                  <a:lnTo>
                    <a:pt x="210" y="44"/>
                  </a:lnTo>
                  <a:lnTo>
                    <a:pt x="214" y="56"/>
                  </a:lnTo>
                  <a:lnTo>
                    <a:pt x="214" y="70"/>
                  </a:lnTo>
                  <a:lnTo>
                    <a:pt x="214" y="430"/>
                  </a:lnTo>
                  <a:lnTo>
                    <a:pt x="214" y="440"/>
                  </a:lnTo>
                  <a:lnTo>
                    <a:pt x="212" y="450"/>
                  </a:lnTo>
                  <a:lnTo>
                    <a:pt x="208" y="458"/>
                  </a:lnTo>
                  <a:lnTo>
                    <a:pt x="204" y="464"/>
                  </a:lnTo>
                  <a:lnTo>
                    <a:pt x="192" y="476"/>
                  </a:lnTo>
                  <a:lnTo>
                    <a:pt x="180" y="486"/>
                  </a:lnTo>
                  <a:lnTo>
                    <a:pt x="162" y="498"/>
                  </a:lnTo>
                  <a:lnTo>
                    <a:pt x="140" y="508"/>
                  </a:lnTo>
                  <a:lnTo>
                    <a:pt x="116" y="522"/>
                  </a:lnTo>
                  <a:lnTo>
                    <a:pt x="92" y="538"/>
                  </a:lnTo>
                  <a:lnTo>
                    <a:pt x="78" y="548"/>
                  </a:lnTo>
                  <a:lnTo>
                    <a:pt x="66" y="560"/>
                  </a:lnTo>
                  <a:lnTo>
                    <a:pt x="56" y="572"/>
                  </a:lnTo>
                  <a:lnTo>
                    <a:pt x="48" y="586"/>
                  </a:lnTo>
                  <a:lnTo>
                    <a:pt x="40" y="600"/>
                  </a:lnTo>
                  <a:lnTo>
                    <a:pt x="36" y="614"/>
                  </a:lnTo>
                  <a:lnTo>
                    <a:pt x="32" y="630"/>
                  </a:lnTo>
                  <a:lnTo>
                    <a:pt x="30" y="646"/>
                  </a:lnTo>
                  <a:lnTo>
                    <a:pt x="28" y="662"/>
                  </a:lnTo>
                  <a:lnTo>
                    <a:pt x="30" y="678"/>
                  </a:lnTo>
                  <a:lnTo>
                    <a:pt x="34" y="694"/>
                  </a:lnTo>
                  <a:lnTo>
                    <a:pt x="40" y="708"/>
                  </a:lnTo>
                  <a:lnTo>
                    <a:pt x="46" y="724"/>
                  </a:lnTo>
                  <a:lnTo>
                    <a:pt x="56" y="738"/>
                  </a:lnTo>
                  <a:lnTo>
                    <a:pt x="68" y="752"/>
                  </a:lnTo>
                  <a:lnTo>
                    <a:pt x="84" y="764"/>
                  </a:lnTo>
                  <a:lnTo>
                    <a:pt x="238" y="884"/>
                  </a:lnTo>
                  <a:lnTo>
                    <a:pt x="254" y="896"/>
                  </a:lnTo>
                  <a:lnTo>
                    <a:pt x="264" y="910"/>
                  </a:lnTo>
                  <a:lnTo>
                    <a:pt x="274" y="924"/>
                  </a:lnTo>
                  <a:lnTo>
                    <a:pt x="280" y="940"/>
                  </a:lnTo>
                  <a:lnTo>
                    <a:pt x="284" y="956"/>
                  </a:lnTo>
                  <a:lnTo>
                    <a:pt x="286" y="972"/>
                  </a:lnTo>
                  <a:lnTo>
                    <a:pt x="286" y="988"/>
                  </a:lnTo>
                  <a:lnTo>
                    <a:pt x="284" y="1002"/>
                  </a:lnTo>
                  <a:lnTo>
                    <a:pt x="280" y="1018"/>
                  </a:lnTo>
                  <a:lnTo>
                    <a:pt x="274" y="1032"/>
                  </a:lnTo>
                  <a:lnTo>
                    <a:pt x="266" y="1044"/>
                  </a:lnTo>
                  <a:lnTo>
                    <a:pt x="256" y="1056"/>
                  </a:lnTo>
                  <a:lnTo>
                    <a:pt x="244" y="1066"/>
                  </a:lnTo>
                  <a:lnTo>
                    <a:pt x="232" y="1074"/>
                  </a:lnTo>
                  <a:lnTo>
                    <a:pt x="218" y="1082"/>
                  </a:lnTo>
                  <a:lnTo>
                    <a:pt x="202" y="1086"/>
                  </a:lnTo>
                  <a:lnTo>
                    <a:pt x="188" y="1088"/>
                  </a:lnTo>
                  <a:lnTo>
                    <a:pt x="174" y="1090"/>
                  </a:lnTo>
                  <a:lnTo>
                    <a:pt x="160" y="1090"/>
                  </a:lnTo>
                  <a:lnTo>
                    <a:pt x="148" y="1088"/>
                  </a:lnTo>
                  <a:lnTo>
                    <a:pt x="120" y="1082"/>
                  </a:lnTo>
                  <a:lnTo>
                    <a:pt x="96" y="1072"/>
                  </a:lnTo>
                  <a:lnTo>
                    <a:pt x="74" y="1060"/>
                  </a:lnTo>
                  <a:lnTo>
                    <a:pt x="52" y="1044"/>
                  </a:lnTo>
                  <a:lnTo>
                    <a:pt x="36" y="1026"/>
                  </a:lnTo>
                  <a:lnTo>
                    <a:pt x="22" y="1008"/>
                  </a:lnTo>
                  <a:lnTo>
                    <a:pt x="0" y="1020"/>
                  </a:lnTo>
                  <a:lnTo>
                    <a:pt x="18" y="1048"/>
                  </a:lnTo>
                  <a:lnTo>
                    <a:pt x="40" y="1072"/>
                  </a:lnTo>
                  <a:lnTo>
                    <a:pt x="66" y="1092"/>
                  </a:lnTo>
                  <a:lnTo>
                    <a:pt x="92" y="1110"/>
                  </a:lnTo>
                  <a:lnTo>
                    <a:pt x="122" y="1124"/>
                  </a:lnTo>
                  <a:lnTo>
                    <a:pt x="152" y="1134"/>
                  </a:lnTo>
                  <a:lnTo>
                    <a:pt x="182" y="1140"/>
                  </a:lnTo>
                  <a:lnTo>
                    <a:pt x="214" y="1142"/>
                  </a:lnTo>
                  <a:lnTo>
                    <a:pt x="246" y="1138"/>
                  </a:lnTo>
                  <a:lnTo>
                    <a:pt x="278" y="1132"/>
                  </a:lnTo>
                  <a:lnTo>
                    <a:pt x="310" y="1120"/>
                  </a:lnTo>
                  <a:lnTo>
                    <a:pt x="340" y="1106"/>
                  </a:lnTo>
                  <a:lnTo>
                    <a:pt x="368" y="1090"/>
                  </a:lnTo>
                  <a:lnTo>
                    <a:pt x="380" y="1080"/>
                  </a:lnTo>
                  <a:lnTo>
                    <a:pt x="392" y="1068"/>
                  </a:lnTo>
                  <a:lnTo>
                    <a:pt x="402" y="1058"/>
                  </a:lnTo>
                  <a:lnTo>
                    <a:pt x="410" y="1046"/>
                  </a:lnTo>
                  <a:lnTo>
                    <a:pt x="418" y="1032"/>
                  </a:lnTo>
                  <a:lnTo>
                    <a:pt x="424" y="1018"/>
                  </a:lnTo>
                  <a:lnTo>
                    <a:pt x="428" y="1000"/>
                  </a:lnTo>
                  <a:lnTo>
                    <a:pt x="432" y="984"/>
                  </a:lnTo>
                  <a:lnTo>
                    <a:pt x="432" y="966"/>
                  </a:lnTo>
                  <a:lnTo>
                    <a:pt x="432" y="950"/>
                  </a:lnTo>
                  <a:lnTo>
                    <a:pt x="430" y="934"/>
                  </a:lnTo>
                  <a:lnTo>
                    <a:pt x="428" y="918"/>
                  </a:lnTo>
                  <a:lnTo>
                    <a:pt x="420" y="888"/>
                  </a:lnTo>
                  <a:lnTo>
                    <a:pt x="408" y="860"/>
                  </a:lnTo>
                  <a:lnTo>
                    <a:pt x="392" y="838"/>
                  </a:lnTo>
                  <a:lnTo>
                    <a:pt x="376" y="818"/>
                  </a:lnTo>
                  <a:lnTo>
                    <a:pt x="360" y="804"/>
                  </a:lnTo>
                  <a:lnTo>
                    <a:pt x="180" y="670"/>
                  </a:lnTo>
                  <a:lnTo>
                    <a:pt x="170" y="662"/>
                  </a:lnTo>
                  <a:lnTo>
                    <a:pt x="162" y="654"/>
                  </a:lnTo>
                  <a:lnTo>
                    <a:pt x="156" y="646"/>
                  </a:lnTo>
                  <a:lnTo>
                    <a:pt x="150" y="638"/>
                  </a:lnTo>
                  <a:lnTo>
                    <a:pt x="148" y="630"/>
                  </a:lnTo>
                  <a:lnTo>
                    <a:pt x="144" y="622"/>
                  </a:lnTo>
                  <a:lnTo>
                    <a:pt x="144" y="604"/>
                  </a:lnTo>
                  <a:lnTo>
                    <a:pt x="144" y="594"/>
                  </a:lnTo>
                  <a:lnTo>
                    <a:pt x="146" y="582"/>
                  </a:lnTo>
                  <a:lnTo>
                    <a:pt x="150" y="572"/>
                  </a:lnTo>
                  <a:lnTo>
                    <a:pt x="154" y="564"/>
                  </a:lnTo>
                  <a:lnTo>
                    <a:pt x="166" y="548"/>
                  </a:lnTo>
                  <a:lnTo>
                    <a:pt x="180" y="536"/>
                  </a:lnTo>
                  <a:lnTo>
                    <a:pt x="198" y="528"/>
                  </a:lnTo>
                  <a:lnTo>
                    <a:pt x="214" y="522"/>
                  </a:lnTo>
                  <a:lnTo>
                    <a:pt x="232" y="516"/>
                  </a:lnTo>
                  <a:lnTo>
                    <a:pt x="248" y="516"/>
                  </a:lnTo>
                  <a:lnTo>
                    <a:pt x="264" y="516"/>
                  </a:lnTo>
                  <a:lnTo>
                    <a:pt x="278" y="520"/>
                  </a:lnTo>
                  <a:lnTo>
                    <a:pt x="292" y="524"/>
                  </a:lnTo>
                  <a:lnTo>
                    <a:pt x="304" y="530"/>
                  </a:lnTo>
                  <a:lnTo>
                    <a:pt x="316" y="538"/>
                  </a:lnTo>
                  <a:lnTo>
                    <a:pt x="328" y="548"/>
                  </a:lnTo>
                  <a:lnTo>
                    <a:pt x="338" y="558"/>
                  </a:lnTo>
                  <a:lnTo>
                    <a:pt x="348" y="572"/>
                  </a:lnTo>
                  <a:lnTo>
                    <a:pt x="356" y="586"/>
                  </a:lnTo>
                  <a:lnTo>
                    <a:pt x="364" y="600"/>
                  </a:lnTo>
                  <a:lnTo>
                    <a:pt x="370" y="616"/>
                  </a:lnTo>
                  <a:lnTo>
                    <a:pt x="376" y="632"/>
                  </a:lnTo>
                  <a:lnTo>
                    <a:pt x="380" y="650"/>
                  </a:lnTo>
                  <a:lnTo>
                    <a:pt x="382" y="668"/>
                  </a:lnTo>
                  <a:lnTo>
                    <a:pt x="386" y="708"/>
                  </a:lnTo>
                  <a:lnTo>
                    <a:pt x="444" y="708"/>
                  </a:lnTo>
                  <a:lnTo>
                    <a:pt x="444" y="914"/>
                  </a:lnTo>
                  <a:lnTo>
                    <a:pt x="444" y="942"/>
                  </a:lnTo>
                  <a:lnTo>
                    <a:pt x="450" y="966"/>
                  </a:lnTo>
                  <a:lnTo>
                    <a:pt x="458" y="988"/>
                  </a:lnTo>
                  <a:lnTo>
                    <a:pt x="468" y="1006"/>
                  </a:lnTo>
                  <a:lnTo>
                    <a:pt x="476" y="1014"/>
                  </a:lnTo>
                  <a:lnTo>
                    <a:pt x="484" y="1020"/>
                  </a:lnTo>
                  <a:lnTo>
                    <a:pt x="492" y="1026"/>
                  </a:lnTo>
                  <a:lnTo>
                    <a:pt x="502" y="1032"/>
                  </a:lnTo>
                  <a:lnTo>
                    <a:pt x="512" y="1036"/>
                  </a:lnTo>
                  <a:lnTo>
                    <a:pt x="522" y="1040"/>
                  </a:lnTo>
                  <a:lnTo>
                    <a:pt x="534" y="1042"/>
                  </a:lnTo>
                  <a:lnTo>
                    <a:pt x="546" y="1042"/>
                  </a:lnTo>
                  <a:lnTo>
                    <a:pt x="562" y="1042"/>
                  </a:lnTo>
                  <a:lnTo>
                    <a:pt x="580" y="1042"/>
                  </a:lnTo>
                  <a:lnTo>
                    <a:pt x="596" y="1040"/>
                  </a:lnTo>
                  <a:lnTo>
                    <a:pt x="614" y="1034"/>
                  </a:lnTo>
                  <a:lnTo>
                    <a:pt x="632" y="1028"/>
                  </a:lnTo>
                  <a:lnTo>
                    <a:pt x="648" y="1018"/>
                  </a:lnTo>
                  <a:lnTo>
                    <a:pt x="664" y="1008"/>
                  </a:lnTo>
                  <a:lnTo>
                    <a:pt x="676" y="994"/>
                  </a:lnTo>
                  <a:lnTo>
                    <a:pt x="682" y="1004"/>
                  </a:lnTo>
                  <a:lnTo>
                    <a:pt x="690" y="1014"/>
                  </a:lnTo>
                  <a:lnTo>
                    <a:pt x="700" y="1022"/>
                  </a:lnTo>
                  <a:lnTo>
                    <a:pt x="712" y="1030"/>
                  </a:lnTo>
                  <a:lnTo>
                    <a:pt x="724" y="1036"/>
                  </a:lnTo>
                  <a:lnTo>
                    <a:pt x="738" y="1040"/>
                  </a:lnTo>
                  <a:lnTo>
                    <a:pt x="754" y="1044"/>
                  </a:lnTo>
                  <a:lnTo>
                    <a:pt x="772" y="1044"/>
                  </a:lnTo>
                  <a:lnTo>
                    <a:pt x="806" y="1040"/>
                  </a:lnTo>
                  <a:lnTo>
                    <a:pt x="822" y="1034"/>
                  </a:lnTo>
                  <a:lnTo>
                    <a:pt x="840" y="1028"/>
                  </a:lnTo>
                  <a:lnTo>
                    <a:pt x="856" y="1020"/>
                  </a:lnTo>
                  <a:lnTo>
                    <a:pt x="872" y="1010"/>
                  </a:lnTo>
                  <a:lnTo>
                    <a:pt x="888" y="998"/>
                  </a:lnTo>
                  <a:lnTo>
                    <a:pt x="902" y="984"/>
                  </a:lnTo>
                  <a:lnTo>
                    <a:pt x="910" y="1000"/>
                  </a:lnTo>
                  <a:lnTo>
                    <a:pt x="918" y="1012"/>
                  </a:lnTo>
                  <a:lnTo>
                    <a:pt x="928" y="1022"/>
                  </a:lnTo>
                  <a:lnTo>
                    <a:pt x="938" y="1030"/>
                  </a:lnTo>
                  <a:lnTo>
                    <a:pt x="950" y="1038"/>
                  </a:lnTo>
                  <a:lnTo>
                    <a:pt x="962" y="1042"/>
                  </a:lnTo>
                  <a:lnTo>
                    <a:pt x="976" y="1044"/>
                  </a:lnTo>
                  <a:lnTo>
                    <a:pt x="988" y="1044"/>
                  </a:lnTo>
                  <a:lnTo>
                    <a:pt x="1000" y="1042"/>
                  </a:lnTo>
                  <a:lnTo>
                    <a:pt x="1014" y="1040"/>
                  </a:lnTo>
                  <a:lnTo>
                    <a:pt x="1026" y="1034"/>
                  </a:lnTo>
                  <a:lnTo>
                    <a:pt x="1038" y="1026"/>
                  </a:lnTo>
                  <a:lnTo>
                    <a:pt x="1048" y="1016"/>
                  </a:lnTo>
                  <a:lnTo>
                    <a:pt x="1058" y="1006"/>
                  </a:lnTo>
                  <a:lnTo>
                    <a:pt x="1064" y="994"/>
                  </a:lnTo>
                  <a:lnTo>
                    <a:pt x="1070" y="980"/>
                  </a:lnTo>
                  <a:lnTo>
                    <a:pt x="1058" y="984"/>
                  </a:lnTo>
                  <a:lnTo>
                    <a:pt x="1050" y="986"/>
                  </a:lnTo>
                  <a:lnTo>
                    <a:pt x="1040" y="986"/>
                  </a:lnTo>
                  <a:lnTo>
                    <a:pt x="1034" y="982"/>
                  </a:lnTo>
                  <a:lnTo>
                    <a:pt x="1028" y="976"/>
                  </a:lnTo>
                  <a:lnTo>
                    <a:pt x="1026" y="970"/>
                  </a:lnTo>
                  <a:lnTo>
                    <a:pt x="1022" y="960"/>
                  </a:lnTo>
                  <a:lnTo>
                    <a:pt x="1022" y="948"/>
                  </a:lnTo>
                  <a:close/>
                  <a:moveTo>
                    <a:pt x="900" y="924"/>
                  </a:moveTo>
                  <a:lnTo>
                    <a:pt x="900" y="924"/>
                  </a:lnTo>
                  <a:lnTo>
                    <a:pt x="900" y="940"/>
                  </a:lnTo>
                  <a:lnTo>
                    <a:pt x="896" y="952"/>
                  </a:lnTo>
                  <a:lnTo>
                    <a:pt x="892" y="962"/>
                  </a:lnTo>
                  <a:lnTo>
                    <a:pt x="884" y="972"/>
                  </a:lnTo>
                  <a:lnTo>
                    <a:pt x="876" y="978"/>
                  </a:lnTo>
                  <a:lnTo>
                    <a:pt x="866" y="984"/>
                  </a:lnTo>
                  <a:lnTo>
                    <a:pt x="854" y="988"/>
                  </a:lnTo>
                  <a:lnTo>
                    <a:pt x="840" y="988"/>
                  </a:lnTo>
                  <a:lnTo>
                    <a:pt x="824" y="988"/>
                  </a:lnTo>
                  <a:lnTo>
                    <a:pt x="810" y="982"/>
                  </a:lnTo>
                  <a:lnTo>
                    <a:pt x="800" y="976"/>
                  </a:lnTo>
                  <a:lnTo>
                    <a:pt x="792" y="968"/>
                  </a:lnTo>
                  <a:lnTo>
                    <a:pt x="784" y="958"/>
                  </a:lnTo>
                  <a:lnTo>
                    <a:pt x="780" y="946"/>
                  </a:lnTo>
                  <a:lnTo>
                    <a:pt x="778" y="934"/>
                  </a:lnTo>
                  <a:lnTo>
                    <a:pt x="778" y="920"/>
                  </a:lnTo>
                  <a:lnTo>
                    <a:pt x="780" y="906"/>
                  </a:lnTo>
                  <a:lnTo>
                    <a:pt x="786" y="890"/>
                  </a:lnTo>
                  <a:lnTo>
                    <a:pt x="796" y="880"/>
                  </a:lnTo>
                  <a:lnTo>
                    <a:pt x="800" y="874"/>
                  </a:lnTo>
                  <a:lnTo>
                    <a:pt x="808" y="872"/>
                  </a:lnTo>
                  <a:lnTo>
                    <a:pt x="840" y="860"/>
                  </a:lnTo>
                  <a:lnTo>
                    <a:pt x="900" y="832"/>
                  </a:lnTo>
                  <a:lnTo>
                    <a:pt x="900" y="92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517"/>
            <p:cNvSpPr>
              <a:spLocks/>
            </p:cNvSpPr>
            <p:nvPr/>
          </p:nvSpPr>
          <p:spPr bwMode="auto">
            <a:xfrm>
              <a:off x="2702" y="1368"/>
              <a:ext cx="378" cy="396"/>
            </a:xfrm>
            <a:custGeom>
              <a:avLst/>
              <a:gdLst>
                <a:gd name="T0" fmla="*/ 184 w 378"/>
                <a:gd name="T1" fmla="*/ 8 h 396"/>
                <a:gd name="T2" fmla="*/ 260 w 378"/>
                <a:gd name="T3" fmla="*/ 18 h 396"/>
                <a:gd name="T4" fmla="*/ 268 w 378"/>
                <a:gd name="T5" fmla="*/ 10 h 396"/>
                <a:gd name="T6" fmla="*/ 292 w 378"/>
                <a:gd name="T7" fmla="*/ 0 h 396"/>
                <a:gd name="T8" fmla="*/ 324 w 378"/>
                <a:gd name="T9" fmla="*/ 2 h 396"/>
                <a:gd name="T10" fmla="*/ 358 w 378"/>
                <a:gd name="T11" fmla="*/ 14 h 396"/>
                <a:gd name="T12" fmla="*/ 350 w 378"/>
                <a:gd name="T13" fmla="*/ 172 h 396"/>
                <a:gd name="T14" fmla="*/ 338 w 378"/>
                <a:gd name="T15" fmla="*/ 158 h 396"/>
                <a:gd name="T16" fmla="*/ 314 w 378"/>
                <a:gd name="T17" fmla="*/ 136 h 396"/>
                <a:gd name="T18" fmla="*/ 290 w 378"/>
                <a:gd name="T19" fmla="*/ 120 h 396"/>
                <a:gd name="T20" fmla="*/ 262 w 378"/>
                <a:gd name="T21" fmla="*/ 112 h 396"/>
                <a:gd name="T22" fmla="*/ 250 w 378"/>
                <a:gd name="T23" fmla="*/ 110 h 396"/>
                <a:gd name="T24" fmla="*/ 226 w 378"/>
                <a:gd name="T25" fmla="*/ 114 h 396"/>
                <a:gd name="T26" fmla="*/ 204 w 378"/>
                <a:gd name="T27" fmla="*/ 128 h 396"/>
                <a:gd name="T28" fmla="*/ 190 w 378"/>
                <a:gd name="T29" fmla="*/ 150 h 396"/>
                <a:gd name="T30" fmla="*/ 184 w 378"/>
                <a:gd name="T31" fmla="*/ 182 h 396"/>
                <a:gd name="T32" fmla="*/ 184 w 378"/>
                <a:gd name="T33" fmla="*/ 314 h 396"/>
                <a:gd name="T34" fmla="*/ 188 w 378"/>
                <a:gd name="T35" fmla="*/ 342 h 396"/>
                <a:gd name="T36" fmla="*/ 198 w 378"/>
                <a:gd name="T37" fmla="*/ 362 h 396"/>
                <a:gd name="T38" fmla="*/ 216 w 378"/>
                <a:gd name="T39" fmla="*/ 372 h 396"/>
                <a:gd name="T40" fmla="*/ 246 w 378"/>
                <a:gd name="T41" fmla="*/ 378 h 396"/>
                <a:gd name="T42" fmla="*/ 2 w 378"/>
                <a:gd name="T43" fmla="*/ 396 h 396"/>
                <a:gd name="T44" fmla="*/ 2 w 378"/>
                <a:gd name="T45" fmla="*/ 378 h 396"/>
                <a:gd name="T46" fmla="*/ 32 w 378"/>
                <a:gd name="T47" fmla="*/ 374 h 396"/>
                <a:gd name="T48" fmla="*/ 50 w 378"/>
                <a:gd name="T49" fmla="*/ 362 h 396"/>
                <a:gd name="T50" fmla="*/ 60 w 378"/>
                <a:gd name="T51" fmla="*/ 344 h 396"/>
                <a:gd name="T52" fmla="*/ 64 w 378"/>
                <a:gd name="T53" fmla="*/ 314 h 396"/>
                <a:gd name="T54" fmla="*/ 64 w 378"/>
                <a:gd name="T55" fmla="*/ 80 h 396"/>
                <a:gd name="T56" fmla="*/ 60 w 378"/>
                <a:gd name="T57" fmla="*/ 52 h 396"/>
                <a:gd name="T58" fmla="*/ 48 w 378"/>
                <a:gd name="T59" fmla="*/ 36 h 396"/>
                <a:gd name="T60" fmla="*/ 28 w 378"/>
                <a:gd name="T61" fmla="*/ 26 h 396"/>
                <a:gd name="T62" fmla="*/ 0 w 378"/>
                <a:gd name="T63" fmla="*/ 24 h 39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8"/>
                <a:gd name="T97" fmla="*/ 0 h 396"/>
                <a:gd name="T98" fmla="*/ 378 w 378"/>
                <a:gd name="T99" fmla="*/ 396 h 39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8" h="396">
                  <a:moveTo>
                    <a:pt x="0" y="8"/>
                  </a:moveTo>
                  <a:lnTo>
                    <a:pt x="184" y="8"/>
                  </a:lnTo>
                  <a:lnTo>
                    <a:pt x="184" y="108"/>
                  </a:lnTo>
                  <a:lnTo>
                    <a:pt x="260" y="18"/>
                  </a:lnTo>
                  <a:lnTo>
                    <a:pt x="268" y="10"/>
                  </a:lnTo>
                  <a:lnTo>
                    <a:pt x="280" y="4"/>
                  </a:lnTo>
                  <a:lnTo>
                    <a:pt x="292" y="0"/>
                  </a:lnTo>
                  <a:lnTo>
                    <a:pt x="308" y="0"/>
                  </a:lnTo>
                  <a:lnTo>
                    <a:pt x="324" y="2"/>
                  </a:lnTo>
                  <a:lnTo>
                    <a:pt x="340" y="6"/>
                  </a:lnTo>
                  <a:lnTo>
                    <a:pt x="358" y="14"/>
                  </a:lnTo>
                  <a:lnTo>
                    <a:pt x="378" y="28"/>
                  </a:lnTo>
                  <a:lnTo>
                    <a:pt x="350" y="172"/>
                  </a:lnTo>
                  <a:lnTo>
                    <a:pt x="338" y="158"/>
                  </a:lnTo>
                  <a:lnTo>
                    <a:pt x="326" y="146"/>
                  </a:lnTo>
                  <a:lnTo>
                    <a:pt x="314" y="136"/>
                  </a:lnTo>
                  <a:lnTo>
                    <a:pt x="302" y="126"/>
                  </a:lnTo>
                  <a:lnTo>
                    <a:pt x="290" y="120"/>
                  </a:lnTo>
                  <a:lnTo>
                    <a:pt x="276" y="114"/>
                  </a:lnTo>
                  <a:lnTo>
                    <a:pt x="262" y="112"/>
                  </a:lnTo>
                  <a:lnTo>
                    <a:pt x="250" y="110"/>
                  </a:lnTo>
                  <a:lnTo>
                    <a:pt x="238" y="112"/>
                  </a:lnTo>
                  <a:lnTo>
                    <a:pt x="226" y="114"/>
                  </a:lnTo>
                  <a:lnTo>
                    <a:pt x="214" y="120"/>
                  </a:lnTo>
                  <a:lnTo>
                    <a:pt x="204" y="128"/>
                  </a:lnTo>
                  <a:lnTo>
                    <a:pt x="196" y="138"/>
                  </a:lnTo>
                  <a:lnTo>
                    <a:pt x="190" y="150"/>
                  </a:lnTo>
                  <a:lnTo>
                    <a:pt x="186" y="164"/>
                  </a:lnTo>
                  <a:lnTo>
                    <a:pt x="184" y="182"/>
                  </a:lnTo>
                  <a:lnTo>
                    <a:pt x="184" y="314"/>
                  </a:lnTo>
                  <a:lnTo>
                    <a:pt x="186" y="330"/>
                  </a:lnTo>
                  <a:lnTo>
                    <a:pt x="188" y="342"/>
                  </a:lnTo>
                  <a:lnTo>
                    <a:pt x="192" y="354"/>
                  </a:lnTo>
                  <a:lnTo>
                    <a:pt x="198" y="362"/>
                  </a:lnTo>
                  <a:lnTo>
                    <a:pt x="206" y="368"/>
                  </a:lnTo>
                  <a:lnTo>
                    <a:pt x="216" y="372"/>
                  </a:lnTo>
                  <a:lnTo>
                    <a:pt x="230" y="376"/>
                  </a:lnTo>
                  <a:lnTo>
                    <a:pt x="246" y="378"/>
                  </a:lnTo>
                  <a:lnTo>
                    <a:pt x="246" y="396"/>
                  </a:lnTo>
                  <a:lnTo>
                    <a:pt x="2" y="396"/>
                  </a:lnTo>
                  <a:lnTo>
                    <a:pt x="2" y="378"/>
                  </a:lnTo>
                  <a:lnTo>
                    <a:pt x="18" y="376"/>
                  </a:lnTo>
                  <a:lnTo>
                    <a:pt x="32" y="374"/>
                  </a:lnTo>
                  <a:lnTo>
                    <a:pt x="42" y="368"/>
                  </a:lnTo>
                  <a:lnTo>
                    <a:pt x="50" y="362"/>
                  </a:lnTo>
                  <a:lnTo>
                    <a:pt x="56" y="354"/>
                  </a:lnTo>
                  <a:lnTo>
                    <a:pt x="60" y="344"/>
                  </a:lnTo>
                  <a:lnTo>
                    <a:pt x="62" y="330"/>
                  </a:lnTo>
                  <a:lnTo>
                    <a:pt x="64" y="314"/>
                  </a:lnTo>
                  <a:lnTo>
                    <a:pt x="64" y="80"/>
                  </a:lnTo>
                  <a:lnTo>
                    <a:pt x="62" y="66"/>
                  </a:lnTo>
                  <a:lnTo>
                    <a:pt x="60" y="52"/>
                  </a:lnTo>
                  <a:lnTo>
                    <a:pt x="56" y="44"/>
                  </a:lnTo>
                  <a:lnTo>
                    <a:pt x="48" y="36"/>
                  </a:lnTo>
                  <a:lnTo>
                    <a:pt x="40" y="30"/>
                  </a:lnTo>
                  <a:lnTo>
                    <a:pt x="28" y="26"/>
                  </a:lnTo>
                  <a:lnTo>
                    <a:pt x="16" y="24"/>
                  </a:lnTo>
                  <a:lnTo>
                    <a:pt x="0" y="2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518"/>
            <p:cNvSpPr>
              <a:spLocks/>
            </p:cNvSpPr>
            <p:nvPr/>
          </p:nvSpPr>
          <p:spPr bwMode="auto">
            <a:xfrm>
              <a:off x="3430" y="2408"/>
              <a:ext cx="168" cy="198"/>
            </a:xfrm>
            <a:custGeom>
              <a:avLst/>
              <a:gdLst>
                <a:gd name="T0" fmla="*/ 94 w 168"/>
                <a:gd name="T1" fmla="*/ 116 h 198"/>
                <a:gd name="T2" fmla="*/ 128 w 168"/>
                <a:gd name="T3" fmla="*/ 32 h 198"/>
                <a:gd name="T4" fmla="*/ 128 w 168"/>
                <a:gd name="T5" fmla="*/ 32 h 198"/>
                <a:gd name="T6" fmla="*/ 132 w 168"/>
                <a:gd name="T7" fmla="*/ 22 h 198"/>
                <a:gd name="T8" fmla="*/ 132 w 168"/>
                <a:gd name="T9" fmla="*/ 16 h 198"/>
                <a:gd name="T10" fmla="*/ 130 w 168"/>
                <a:gd name="T11" fmla="*/ 12 h 198"/>
                <a:gd name="T12" fmla="*/ 126 w 168"/>
                <a:gd name="T13" fmla="*/ 8 h 198"/>
                <a:gd name="T14" fmla="*/ 122 w 168"/>
                <a:gd name="T15" fmla="*/ 6 h 198"/>
                <a:gd name="T16" fmla="*/ 116 w 168"/>
                <a:gd name="T17" fmla="*/ 4 h 198"/>
                <a:gd name="T18" fmla="*/ 104 w 168"/>
                <a:gd name="T19" fmla="*/ 4 h 198"/>
                <a:gd name="T20" fmla="*/ 104 w 168"/>
                <a:gd name="T21" fmla="*/ 0 h 198"/>
                <a:gd name="T22" fmla="*/ 168 w 168"/>
                <a:gd name="T23" fmla="*/ 0 h 198"/>
                <a:gd name="T24" fmla="*/ 168 w 168"/>
                <a:gd name="T25" fmla="*/ 4 h 198"/>
                <a:gd name="T26" fmla="*/ 168 w 168"/>
                <a:gd name="T27" fmla="*/ 4 h 198"/>
                <a:gd name="T28" fmla="*/ 162 w 168"/>
                <a:gd name="T29" fmla="*/ 6 h 198"/>
                <a:gd name="T30" fmla="*/ 154 w 168"/>
                <a:gd name="T31" fmla="*/ 10 h 198"/>
                <a:gd name="T32" fmla="*/ 146 w 168"/>
                <a:gd name="T33" fmla="*/ 16 h 198"/>
                <a:gd name="T34" fmla="*/ 138 w 168"/>
                <a:gd name="T35" fmla="*/ 30 h 198"/>
                <a:gd name="T36" fmla="*/ 84 w 168"/>
                <a:gd name="T37" fmla="*/ 158 h 198"/>
                <a:gd name="T38" fmla="*/ 84 w 168"/>
                <a:gd name="T39" fmla="*/ 158 h 198"/>
                <a:gd name="T40" fmla="*/ 76 w 168"/>
                <a:gd name="T41" fmla="*/ 178 h 198"/>
                <a:gd name="T42" fmla="*/ 66 w 168"/>
                <a:gd name="T43" fmla="*/ 190 h 198"/>
                <a:gd name="T44" fmla="*/ 56 w 168"/>
                <a:gd name="T45" fmla="*/ 196 h 198"/>
                <a:gd name="T46" fmla="*/ 46 w 168"/>
                <a:gd name="T47" fmla="*/ 198 h 198"/>
                <a:gd name="T48" fmla="*/ 38 w 168"/>
                <a:gd name="T49" fmla="*/ 194 h 198"/>
                <a:gd name="T50" fmla="*/ 32 w 168"/>
                <a:gd name="T51" fmla="*/ 188 h 198"/>
                <a:gd name="T52" fmla="*/ 28 w 168"/>
                <a:gd name="T53" fmla="*/ 182 h 198"/>
                <a:gd name="T54" fmla="*/ 28 w 168"/>
                <a:gd name="T55" fmla="*/ 172 h 198"/>
                <a:gd name="T56" fmla="*/ 28 w 168"/>
                <a:gd name="T57" fmla="*/ 172 h 198"/>
                <a:gd name="T58" fmla="*/ 28 w 168"/>
                <a:gd name="T59" fmla="*/ 168 h 198"/>
                <a:gd name="T60" fmla="*/ 30 w 168"/>
                <a:gd name="T61" fmla="*/ 162 h 198"/>
                <a:gd name="T62" fmla="*/ 32 w 168"/>
                <a:gd name="T63" fmla="*/ 160 h 198"/>
                <a:gd name="T64" fmla="*/ 36 w 168"/>
                <a:gd name="T65" fmla="*/ 156 h 198"/>
                <a:gd name="T66" fmla="*/ 44 w 168"/>
                <a:gd name="T67" fmla="*/ 154 h 198"/>
                <a:gd name="T68" fmla="*/ 52 w 168"/>
                <a:gd name="T69" fmla="*/ 156 h 198"/>
                <a:gd name="T70" fmla="*/ 52 w 168"/>
                <a:gd name="T71" fmla="*/ 156 h 198"/>
                <a:gd name="T72" fmla="*/ 56 w 168"/>
                <a:gd name="T73" fmla="*/ 160 h 198"/>
                <a:gd name="T74" fmla="*/ 58 w 168"/>
                <a:gd name="T75" fmla="*/ 166 h 198"/>
                <a:gd name="T76" fmla="*/ 64 w 168"/>
                <a:gd name="T77" fmla="*/ 172 h 198"/>
                <a:gd name="T78" fmla="*/ 66 w 168"/>
                <a:gd name="T79" fmla="*/ 174 h 198"/>
                <a:gd name="T80" fmla="*/ 70 w 168"/>
                <a:gd name="T81" fmla="*/ 172 h 198"/>
                <a:gd name="T82" fmla="*/ 74 w 168"/>
                <a:gd name="T83" fmla="*/ 166 h 198"/>
                <a:gd name="T84" fmla="*/ 78 w 168"/>
                <a:gd name="T85" fmla="*/ 154 h 198"/>
                <a:gd name="T86" fmla="*/ 22 w 168"/>
                <a:gd name="T87" fmla="*/ 30 h 198"/>
                <a:gd name="T88" fmla="*/ 22 w 168"/>
                <a:gd name="T89" fmla="*/ 30 h 198"/>
                <a:gd name="T90" fmla="*/ 18 w 168"/>
                <a:gd name="T91" fmla="*/ 22 h 198"/>
                <a:gd name="T92" fmla="*/ 14 w 168"/>
                <a:gd name="T93" fmla="*/ 14 h 198"/>
                <a:gd name="T94" fmla="*/ 8 w 168"/>
                <a:gd name="T95" fmla="*/ 8 h 198"/>
                <a:gd name="T96" fmla="*/ 4 w 168"/>
                <a:gd name="T97" fmla="*/ 4 h 198"/>
                <a:gd name="T98" fmla="*/ 0 w 168"/>
                <a:gd name="T99" fmla="*/ 4 h 198"/>
                <a:gd name="T100" fmla="*/ 0 w 168"/>
                <a:gd name="T101" fmla="*/ 0 h 198"/>
                <a:gd name="T102" fmla="*/ 76 w 168"/>
                <a:gd name="T103" fmla="*/ 0 h 198"/>
                <a:gd name="T104" fmla="*/ 76 w 168"/>
                <a:gd name="T105" fmla="*/ 4 h 198"/>
                <a:gd name="T106" fmla="*/ 76 w 168"/>
                <a:gd name="T107" fmla="*/ 4 h 198"/>
                <a:gd name="T108" fmla="*/ 70 w 168"/>
                <a:gd name="T109" fmla="*/ 4 h 198"/>
                <a:gd name="T110" fmla="*/ 62 w 168"/>
                <a:gd name="T111" fmla="*/ 6 h 198"/>
                <a:gd name="T112" fmla="*/ 58 w 168"/>
                <a:gd name="T113" fmla="*/ 8 h 198"/>
                <a:gd name="T114" fmla="*/ 56 w 168"/>
                <a:gd name="T115" fmla="*/ 12 h 198"/>
                <a:gd name="T116" fmla="*/ 56 w 168"/>
                <a:gd name="T117" fmla="*/ 18 h 198"/>
                <a:gd name="T118" fmla="*/ 58 w 168"/>
                <a:gd name="T119" fmla="*/ 26 h 198"/>
                <a:gd name="T120" fmla="*/ 94 w 168"/>
                <a:gd name="T121" fmla="*/ 116 h 19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68"/>
                <a:gd name="T184" fmla="*/ 0 h 198"/>
                <a:gd name="T185" fmla="*/ 168 w 168"/>
                <a:gd name="T186" fmla="*/ 198 h 19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68" h="198">
                  <a:moveTo>
                    <a:pt x="94" y="116"/>
                  </a:moveTo>
                  <a:lnTo>
                    <a:pt x="128" y="32"/>
                  </a:lnTo>
                  <a:lnTo>
                    <a:pt x="132" y="22"/>
                  </a:lnTo>
                  <a:lnTo>
                    <a:pt x="132" y="16"/>
                  </a:lnTo>
                  <a:lnTo>
                    <a:pt x="130" y="12"/>
                  </a:lnTo>
                  <a:lnTo>
                    <a:pt x="126" y="8"/>
                  </a:lnTo>
                  <a:lnTo>
                    <a:pt x="122" y="6"/>
                  </a:lnTo>
                  <a:lnTo>
                    <a:pt x="116" y="4"/>
                  </a:lnTo>
                  <a:lnTo>
                    <a:pt x="104" y="4"/>
                  </a:lnTo>
                  <a:lnTo>
                    <a:pt x="104" y="0"/>
                  </a:lnTo>
                  <a:lnTo>
                    <a:pt x="168" y="0"/>
                  </a:lnTo>
                  <a:lnTo>
                    <a:pt x="168" y="4"/>
                  </a:lnTo>
                  <a:lnTo>
                    <a:pt x="162" y="6"/>
                  </a:lnTo>
                  <a:lnTo>
                    <a:pt x="154" y="10"/>
                  </a:lnTo>
                  <a:lnTo>
                    <a:pt x="146" y="16"/>
                  </a:lnTo>
                  <a:lnTo>
                    <a:pt x="138" y="30"/>
                  </a:lnTo>
                  <a:lnTo>
                    <a:pt x="84" y="158"/>
                  </a:lnTo>
                  <a:lnTo>
                    <a:pt x="76" y="178"/>
                  </a:lnTo>
                  <a:lnTo>
                    <a:pt x="66" y="190"/>
                  </a:lnTo>
                  <a:lnTo>
                    <a:pt x="56" y="196"/>
                  </a:lnTo>
                  <a:lnTo>
                    <a:pt x="46" y="198"/>
                  </a:lnTo>
                  <a:lnTo>
                    <a:pt x="38" y="194"/>
                  </a:lnTo>
                  <a:lnTo>
                    <a:pt x="32" y="188"/>
                  </a:lnTo>
                  <a:lnTo>
                    <a:pt x="28" y="182"/>
                  </a:lnTo>
                  <a:lnTo>
                    <a:pt x="28" y="172"/>
                  </a:lnTo>
                  <a:lnTo>
                    <a:pt x="28" y="168"/>
                  </a:lnTo>
                  <a:lnTo>
                    <a:pt x="30" y="162"/>
                  </a:lnTo>
                  <a:lnTo>
                    <a:pt x="32" y="160"/>
                  </a:lnTo>
                  <a:lnTo>
                    <a:pt x="36" y="156"/>
                  </a:lnTo>
                  <a:lnTo>
                    <a:pt x="44" y="154"/>
                  </a:lnTo>
                  <a:lnTo>
                    <a:pt x="52" y="156"/>
                  </a:lnTo>
                  <a:lnTo>
                    <a:pt x="56" y="160"/>
                  </a:lnTo>
                  <a:lnTo>
                    <a:pt x="58" y="166"/>
                  </a:lnTo>
                  <a:lnTo>
                    <a:pt x="64" y="172"/>
                  </a:lnTo>
                  <a:lnTo>
                    <a:pt x="66" y="174"/>
                  </a:lnTo>
                  <a:lnTo>
                    <a:pt x="70" y="172"/>
                  </a:lnTo>
                  <a:lnTo>
                    <a:pt x="74" y="166"/>
                  </a:lnTo>
                  <a:lnTo>
                    <a:pt x="78" y="154"/>
                  </a:lnTo>
                  <a:lnTo>
                    <a:pt x="22" y="30"/>
                  </a:lnTo>
                  <a:lnTo>
                    <a:pt x="18" y="22"/>
                  </a:lnTo>
                  <a:lnTo>
                    <a:pt x="14" y="14"/>
                  </a:lnTo>
                  <a:lnTo>
                    <a:pt x="8" y="8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76" y="0"/>
                  </a:lnTo>
                  <a:lnTo>
                    <a:pt x="76" y="4"/>
                  </a:lnTo>
                  <a:lnTo>
                    <a:pt x="70" y="4"/>
                  </a:lnTo>
                  <a:lnTo>
                    <a:pt x="62" y="6"/>
                  </a:lnTo>
                  <a:lnTo>
                    <a:pt x="58" y="8"/>
                  </a:lnTo>
                  <a:lnTo>
                    <a:pt x="56" y="12"/>
                  </a:lnTo>
                  <a:lnTo>
                    <a:pt x="56" y="18"/>
                  </a:lnTo>
                  <a:lnTo>
                    <a:pt x="58" y="26"/>
                  </a:lnTo>
                  <a:lnTo>
                    <a:pt x="94" y="1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519"/>
            <p:cNvSpPr>
              <a:spLocks/>
            </p:cNvSpPr>
            <p:nvPr/>
          </p:nvSpPr>
          <p:spPr bwMode="auto">
            <a:xfrm>
              <a:off x="3334" y="2372"/>
              <a:ext cx="104" cy="186"/>
            </a:xfrm>
            <a:custGeom>
              <a:avLst/>
              <a:gdLst>
                <a:gd name="T0" fmla="*/ 0 w 104"/>
                <a:gd name="T1" fmla="*/ 50 h 186"/>
                <a:gd name="T2" fmla="*/ 50 w 104"/>
                <a:gd name="T3" fmla="*/ 0 h 186"/>
                <a:gd name="T4" fmla="*/ 50 w 104"/>
                <a:gd name="T5" fmla="*/ 34 h 186"/>
                <a:gd name="T6" fmla="*/ 96 w 104"/>
                <a:gd name="T7" fmla="*/ 34 h 186"/>
                <a:gd name="T8" fmla="*/ 94 w 104"/>
                <a:gd name="T9" fmla="*/ 50 h 186"/>
                <a:gd name="T10" fmla="*/ 50 w 104"/>
                <a:gd name="T11" fmla="*/ 50 h 186"/>
                <a:gd name="T12" fmla="*/ 50 w 104"/>
                <a:gd name="T13" fmla="*/ 142 h 186"/>
                <a:gd name="T14" fmla="*/ 50 w 104"/>
                <a:gd name="T15" fmla="*/ 142 h 186"/>
                <a:gd name="T16" fmla="*/ 50 w 104"/>
                <a:gd name="T17" fmla="*/ 152 h 186"/>
                <a:gd name="T18" fmla="*/ 54 w 104"/>
                <a:gd name="T19" fmla="*/ 158 h 186"/>
                <a:gd name="T20" fmla="*/ 58 w 104"/>
                <a:gd name="T21" fmla="*/ 164 h 186"/>
                <a:gd name="T22" fmla="*/ 66 w 104"/>
                <a:gd name="T23" fmla="*/ 168 h 186"/>
                <a:gd name="T24" fmla="*/ 72 w 104"/>
                <a:gd name="T25" fmla="*/ 168 h 186"/>
                <a:gd name="T26" fmla="*/ 82 w 104"/>
                <a:gd name="T27" fmla="*/ 168 h 186"/>
                <a:gd name="T28" fmla="*/ 92 w 104"/>
                <a:gd name="T29" fmla="*/ 162 h 186"/>
                <a:gd name="T30" fmla="*/ 102 w 104"/>
                <a:gd name="T31" fmla="*/ 154 h 186"/>
                <a:gd name="T32" fmla="*/ 104 w 104"/>
                <a:gd name="T33" fmla="*/ 160 h 186"/>
                <a:gd name="T34" fmla="*/ 104 w 104"/>
                <a:gd name="T35" fmla="*/ 160 h 186"/>
                <a:gd name="T36" fmla="*/ 98 w 104"/>
                <a:gd name="T37" fmla="*/ 168 h 186"/>
                <a:gd name="T38" fmla="*/ 92 w 104"/>
                <a:gd name="T39" fmla="*/ 174 h 186"/>
                <a:gd name="T40" fmla="*/ 78 w 104"/>
                <a:gd name="T41" fmla="*/ 182 h 186"/>
                <a:gd name="T42" fmla="*/ 64 w 104"/>
                <a:gd name="T43" fmla="*/ 186 h 186"/>
                <a:gd name="T44" fmla="*/ 50 w 104"/>
                <a:gd name="T45" fmla="*/ 186 h 186"/>
                <a:gd name="T46" fmla="*/ 36 w 104"/>
                <a:gd name="T47" fmla="*/ 184 h 186"/>
                <a:gd name="T48" fmla="*/ 26 w 104"/>
                <a:gd name="T49" fmla="*/ 178 h 186"/>
                <a:gd name="T50" fmla="*/ 22 w 104"/>
                <a:gd name="T51" fmla="*/ 174 h 186"/>
                <a:gd name="T52" fmla="*/ 18 w 104"/>
                <a:gd name="T53" fmla="*/ 168 h 186"/>
                <a:gd name="T54" fmla="*/ 16 w 104"/>
                <a:gd name="T55" fmla="*/ 162 h 186"/>
                <a:gd name="T56" fmla="*/ 16 w 104"/>
                <a:gd name="T57" fmla="*/ 156 h 186"/>
                <a:gd name="T58" fmla="*/ 16 w 104"/>
                <a:gd name="T59" fmla="*/ 50 h 186"/>
                <a:gd name="T60" fmla="*/ 0 w 104"/>
                <a:gd name="T61" fmla="*/ 50 h 18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04"/>
                <a:gd name="T94" fmla="*/ 0 h 186"/>
                <a:gd name="T95" fmla="*/ 104 w 104"/>
                <a:gd name="T96" fmla="*/ 186 h 18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04" h="186">
                  <a:moveTo>
                    <a:pt x="0" y="50"/>
                  </a:moveTo>
                  <a:lnTo>
                    <a:pt x="50" y="0"/>
                  </a:lnTo>
                  <a:lnTo>
                    <a:pt x="50" y="34"/>
                  </a:lnTo>
                  <a:lnTo>
                    <a:pt x="96" y="34"/>
                  </a:lnTo>
                  <a:lnTo>
                    <a:pt x="94" y="50"/>
                  </a:lnTo>
                  <a:lnTo>
                    <a:pt x="50" y="50"/>
                  </a:lnTo>
                  <a:lnTo>
                    <a:pt x="50" y="142"/>
                  </a:lnTo>
                  <a:lnTo>
                    <a:pt x="50" y="152"/>
                  </a:lnTo>
                  <a:lnTo>
                    <a:pt x="54" y="158"/>
                  </a:lnTo>
                  <a:lnTo>
                    <a:pt x="58" y="164"/>
                  </a:lnTo>
                  <a:lnTo>
                    <a:pt x="66" y="168"/>
                  </a:lnTo>
                  <a:lnTo>
                    <a:pt x="72" y="168"/>
                  </a:lnTo>
                  <a:lnTo>
                    <a:pt x="82" y="168"/>
                  </a:lnTo>
                  <a:lnTo>
                    <a:pt x="92" y="162"/>
                  </a:lnTo>
                  <a:lnTo>
                    <a:pt x="102" y="154"/>
                  </a:lnTo>
                  <a:lnTo>
                    <a:pt x="104" y="160"/>
                  </a:lnTo>
                  <a:lnTo>
                    <a:pt x="98" y="168"/>
                  </a:lnTo>
                  <a:lnTo>
                    <a:pt x="92" y="174"/>
                  </a:lnTo>
                  <a:lnTo>
                    <a:pt x="78" y="182"/>
                  </a:lnTo>
                  <a:lnTo>
                    <a:pt x="64" y="186"/>
                  </a:lnTo>
                  <a:lnTo>
                    <a:pt x="50" y="186"/>
                  </a:lnTo>
                  <a:lnTo>
                    <a:pt x="36" y="184"/>
                  </a:lnTo>
                  <a:lnTo>
                    <a:pt x="26" y="178"/>
                  </a:lnTo>
                  <a:lnTo>
                    <a:pt x="22" y="174"/>
                  </a:lnTo>
                  <a:lnTo>
                    <a:pt x="18" y="168"/>
                  </a:lnTo>
                  <a:lnTo>
                    <a:pt x="16" y="162"/>
                  </a:lnTo>
                  <a:lnTo>
                    <a:pt x="16" y="156"/>
                  </a:lnTo>
                  <a:lnTo>
                    <a:pt x="16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520"/>
            <p:cNvSpPr>
              <a:spLocks/>
            </p:cNvSpPr>
            <p:nvPr/>
          </p:nvSpPr>
          <p:spPr bwMode="auto">
            <a:xfrm>
              <a:off x="3144" y="2402"/>
              <a:ext cx="112" cy="158"/>
            </a:xfrm>
            <a:custGeom>
              <a:avLst/>
              <a:gdLst>
                <a:gd name="T0" fmla="*/ 8 w 112"/>
                <a:gd name="T1" fmla="*/ 102 h 158"/>
                <a:gd name="T2" fmla="*/ 12 w 112"/>
                <a:gd name="T3" fmla="*/ 114 h 158"/>
                <a:gd name="T4" fmla="*/ 18 w 112"/>
                <a:gd name="T5" fmla="*/ 132 h 158"/>
                <a:gd name="T6" fmla="*/ 30 w 112"/>
                <a:gd name="T7" fmla="*/ 144 h 158"/>
                <a:gd name="T8" fmla="*/ 46 w 112"/>
                <a:gd name="T9" fmla="*/ 150 h 158"/>
                <a:gd name="T10" fmla="*/ 56 w 112"/>
                <a:gd name="T11" fmla="*/ 150 h 158"/>
                <a:gd name="T12" fmla="*/ 74 w 112"/>
                <a:gd name="T13" fmla="*/ 144 h 158"/>
                <a:gd name="T14" fmla="*/ 80 w 112"/>
                <a:gd name="T15" fmla="*/ 124 h 158"/>
                <a:gd name="T16" fmla="*/ 78 w 112"/>
                <a:gd name="T17" fmla="*/ 116 h 158"/>
                <a:gd name="T18" fmla="*/ 62 w 112"/>
                <a:gd name="T19" fmla="*/ 102 h 158"/>
                <a:gd name="T20" fmla="*/ 44 w 112"/>
                <a:gd name="T21" fmla="*/ 94 h 158"/>
                <a:gd name="T22" fmla="*/ 16 w 112"/>
                <a:gd name="T23" fmla="*/ 74 h 158"/>
                <a:gd name="T24" fmla="*/ 6 w 112"/>
                <a:gd name="T25" fmla="*/ 60 h 158"/>
                <a:gd name="T26" fmla="*/ 0 w 112"/>
                <a:gd name="T27" fmla="*/ 42 h 158"/>
                <a:gd name="T28" fmla="*/ 2 w 112"/>
                <a:gd name="T29" fmla="*/ 32 h 158"/>
                <a:gd name="T30" fmla="*/ 10 w 112"/>
                <a:gd name="T31" fmla="*/ 16 h 158"/>
                <a:gd name="T32" fmla="*/ 26 w 112"/>
                <a:gd name="T33" fmla="*/ 6 h 158"/>
                <a:gd name="T34" fmla="*/ 42 w 112"/>
                <a:gd name="T35" fmla="*/ 0 h 158"/>
                <a:gd name="T36" fmla="*/ 50 w 112"/>
                <a:gd name="T37" fmla="*/ 0 h 158"/>
                <a:gd name="T38" fmla="*/ 80 w 112"/>
                <a:gd name="T39" fmla="*/ 4 h 158"/>
                <a:gd name="T40" fmla="*/ 102 w 112"/>
                <a:gd name="T41" fmla="*/ 14 h 158"/>
                <a:gd name="T42" fmla="*/ 96 w 112"/>
                <a:gd name="T43" fmla="*/ 52 h 158"/>
                <a:gd name="T44" fmla="*/ 94 w 112"/>
                <a:gd name="T45" fmla="*/ 38 h 158"/>
                <a:gd name="T46" fmla="*/ 84 w 112"/>
                <a:gd name="T47" fmla="*/ 20 h 158"/>
                <a:gd name="T48" fmla="*/ 72 w 112"/>
                <a:gd name="T49" fmla="*/ 10 h 158"/>
                <a:gd name="T50" fmla="*/ 58 w 112"/>
                <a:gd name="T51" fmla="*/ 8 h 158"/>
                <a:gd name="T52" fmla="*/ 52 w 112"/>
                <a:gd name="T53" fmla="*/ 8 h 158"/>
                <a:gd name="T54" fmla="*/ 42 w 112"/>
                <a:gd name="T55" fmla="*/ 10 h 158"/>
                <a:gd name="T56" fmla="*/ 32 w 112"/>
                <a:gd name="T57" fmla="*/ 22 h 158"/>
                <a:gd name="T58" fmla="*/ 28 w 112"/>
                <a:gd name="T59" fmla="*/ 34 h 158"/>
                <a:gd name="T60" fmla="*/ 34 w 112"/>
                <a:gd name="T61" fmla="*/ 42 h 158"/>
                <a:gd name="T62" fmla="*/ 70 w 112"/>
                <a:gd name="T63" fmla="*/ 64 h 158"/>
                <a:gd name="T64" fmla="*/ 82 w 112"/>
                <a:gd name="T65" fmla="*/ 70 h 158"/>
                <a:gd name="T66" fmla="*/ 102 w 112"/>
                <a:gd name="T67" fmla="*/ 88 h 158"/>
                <a:gd name="T68" fmla="*/ 112 w 112"/>
                <a:gd name="T69" fmla="*/ 104 h 158"/>
                <a:gd name="T70" fmla="*/ 112 w 112"/>
                <a:gd name="T71" fmla="*/ 116 h 158"/>
                <a:gd name="T72" fmla="*/ 106 w 112"/>
                <a:gd name="T73" fmla="*/ 136 h 158"/>
                <a:gd name="T74" fmla="*/ 90 w 112"/>
                <a:gd name="T75" fmla="*/ 150 h 158"/>
                <a:gd name="T76" fmla="*/ 72 w 112"/>
                <a:gd name="T77" fmla="*/ 156 h 158"/>
                <a:gd name="T78" fmla="*/ 54 w 112"/>
                <a:gd name="T79" fmla="*/ 158 h 158"/>
                <a:gd name="T80" fmla="*/ 26 w 112"/>
                <a:gd name="T81" fmla="*/ 154 h 158"/>
                <a:gd name="T82" fmla="*/ 0 w 112"/>
                <a:gd name="T83" fmla="*/ 144 h 15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2"/>
                <a:gd name="T127" fmla="*/ 0 h 158"/>
                <a:gd name="T128" fmla="*/ 112 w 112"/>
                <a:gd name="T129" fmla="*/ 158 h 15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2" h="158">
                  <a:moveTo>
                    <a:pt x="0" y="102"/>
                  </a:moveTo>
                  <a:lnTo>
                    <a:pt x="8" y="102"/>
                  </a:lnTo>
                  <a:lnTo>
                    <a:pt x="12" y="114"/>
                  </a:lnTo>
                  <a:lnTo>
                    <a:pt x="14" y="124"/>
                  </a:lnTo>
                  <a:lnTo>
                    <a:pt x="18" y="132"/>
                  </a:lnTo>
                  <a:lnTo>
                    <a:pt x="24" y="138"/>
                  </a:lnTo>
                  <a:lnTo>
                    <a:pt x="30" y="144"/>
                  </a:lnTo>
                  <a:lnTo>
                    <a:pt x="38" y="148"/>
                  </a:lnTo>
                  <a:lnTo>
                    <a:pt x="46" y="150"/>
                  </a:lnTo>
                  <a:lnTo>
                    <a:pt x="56" y="150"/>
                  </a:lnTo>
                  <a:lnTo>
                    <a:pt x="66" y="148"/>
                  </a:lnTo>
                  <a:lnTo>
                    <a:pt x="74" y="144"/>
                  </a:lnTo>
                  <a:lnTo>
                    <a:pt x="78" y="134"/>
                  </a:lnTo>
                  <a:lnTo>
                    <a:pt x="80" y="124"/>
                  </a:lnTo>
                  <a:lnTo>
                    <a:pt x="78" y="116"/>
                  </a:lnTo>
                  <a:lnTo>
                    <a:pt x="74" y="110"/>
                  </a:lnTo>
                  <a:lnTo>
                    <a:pt x="62" y="102"/>
                  </a:lnTo>
                  <a:lnTo>
                    <a:pt x="44" y="94"/>
                  </a:lnTo>
                  <a:lnTo>
                    <a:pt x="30" y="86"/>
                  </a:lnTo>
                  <a:lnTo>
                    <a:pt x="16" y="74"/>
                  </a:lnTo>
                  <a:lnTo>
                    <a:pt x="10" y="68"/>
                  </a:lnTo>
                  <a:lnTo>
                    <a:pt x="6" y="60"/>
                  </a:lnTo>
                  <a:lnTo>
                    <a:pt x="2" y="52"/>
                  </a:lnTo>
                  <a:lnTo>
                    <a:pt x="0" y="42"/>
                  </a:lnTo>
                  <a:lnTo>
                    <a:pt x="2" y="32"/>
                  </a:lnTo>
                  <a:lnTo>
                    <a:pt x="6" y="24"/>
                  </a:lnTo>
                  <a:lnTo>
                    <a:pt x="10" y="16"/>
                  </a:lnTo>
                  <a:lnTo>
                    <a:pt x="18" y="10"/>
                  </a:lnTo>
                  <a:lnTo>
                    <a:pt x="26" y="6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50" y="0"/>
                  </a:lnTo>
                  <a:lnTo>
                    <a:pt x="66" y="0"/>
                  </a:lnTo>
                  <a:lnTo>
                    <a:pt x="80" y="4"/>
                  </a:lnTo>
                  <a:lnTo>
                    <a:pt x="90" y="8"/>
                  </a:lnTo>
                  <a:lnTo>
                    <a:pt x="102" y="14"/>
                  </a:lnTo>
                  <a:lnTo>
                    <a:pt x="104" y="52"/>
                  </a:lnTo>
                  <a:lnTo>
                    <a:pt x="96" y="52"/>
                  </a:lnTo>
                  <a:lnTo>
                    <a:pt x="94" y="38"/>
                  </a:lnTo>
                  <a:lnTo>
                    <a:pt x="90" y="26"/>
                  </a:lnTo>
                  <a:lnTo>
                    <a:pt x="84" y="20"/>
                  </a:lnTo>
                  <a:lnTo>
                    <a:pt x="78" y="14"/>
                  </a:lnTo>
                  <a:lnTo>
                    <a:pt x="72" y="10"/>
                  </a:lnTo>
                  <a:lnTo>
                    <a:pt x="66" y="8"/>
                  </a:lnTo>
                  <a:lnTo>
                    <a:pt x="58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2" y="10"/>
                  </a:lnTo>
                  <a:lnTo>
                    <a:pt x="38" y="14"/>
                  </a:lnTo>
                  <a:lnTo>
                    <a:pt x="32" y="22"/>
                  </a:lnTo>
                  <a:lnTo>
                    <a:pt x="28" y="34"/>
                  </a:lnTo>
                  <a:lnTo>
                    <a:pt x="30" y="38"/>
                  </a:lnTo>
                  <a:lnTo>
                    <a:pt x="34" y="42"/>
                  </a:lnTo>
                  <a:lnTo>
                    <a:pt x="42" y="50"/>
                  </a:lnTo>
                  <a:lnTo>
                    <a:pt x="70" y="64"/>
                  </a:lnTo>
                  <a:lnTo>
                    <a:pt x="82" y="70"/>
                  </a:lnTo>
                  <a:lnTo>
                    <a:pt x="96" y="80"/>
                  </a:lnTo>
                  <a:lnTo>
                    <a:pt x="102" y="88"/>
                  </a:lnTo>
                  <a:lnTo>
                    <a:pt x="108" y="96"/>
                  </a:lnTo>
                  <a:lnTo>
                    <a:pt x="112" y="104"/>
                  </a:lnTo>
                  <a:lnTo>
                    <a:pt x="112" y="116"/>
                  </a:lnTo>
                  <a:lnTo>
                    <a:pt x="110" y="126"/>
                  </a:lnTo>
                  <a:lnTo>
                    <a:pt x="106" y="136"/>
                  </a:lnTo>
                  <a:lnTo>
                    <a:pt x="100" y="144"/>
                  </a:lnTo>
                  <a:lnTo>
                    <a:pt x="90" y="150"/>
                  </a:lnTo>
                  <a:lnTo>
                    <a:pt x="82" y="154"/>
                  </a:lnTo>
                  <a:lnTo>
                    <a:pt x="72" y="156"/>
                  </a:lnTo>
                  <a:lnTo>
                    <a:pt x="54" y="158"/>
                  </a:lnTo>
                  <a:lnTo>
                    <a:pt x="40" y="158"/>
                  </a:lnTo>
                  <a:lnTo>
                    <a:pt x="26" y="154"/>
                  </a:lnTo>
                  <a:lnTo>
                    <a:pt x="12" y="150"/>
                  </a:lnTo>
                  <a:lnTo>
                    <a:pt x="0" y="144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521"/>
            <p:cNvSpPr>
              <a:spLocks/>
            </p:cNvSpPr>
            <p:nvPr/>
          </p:nvSpPr>
          <p:spPr bwMode="auto">
            <a:xfrm>
              <a:off x="3036" y="2402"/>
              <a:ext cx="108" cy="154"/>
            </a:xfrm>
            <a:custGeom>
              <a:avLst/>
              <a:gdLst>
                <a:gd name="T0" fmla="*/ 54 w 108"/>
                <a:gd name="T1" fmla="*/ 32 h 154"/>
                <a:gd name="T2" fmla="*/ 54 w 108"/>
                <a:gd name="T3" fmla="*/ 32 h 154"/>
                <a:gd name="T4" fmla="*/ 60 w 108"/>
                <a:gd name="T5" fmla="*/ 18 h 154"/>
                <a:gd name="T6" fmla="*/ 68 w 108"/>
                <a:gd name="T7" fmla="*/ 8 h 154"/>
                <a:gd name="T8" fmla="*/ 78 w 108"/>
                <a:gd name="T9" fmla="*/ 2 h 154"/>
                <a:gd name="T10" fmla="*/ 88 w 108"/>
                <a:gd name="T11" fmla="*/ 0 h 154"/>
                <a:gd name="T12" fmla="*/ 88 w 108"/>
                <a:gd name="T13" fmla="*/ 0 h 154"/>
                <a:gd name="T14" fmla="*/ 96 w 108"/>
                <a:gd name="T15" fmla="*/ 2 h 154"/>
                <a:gd name="T16" fmla="*/ 104 w 108"/>
                <a:gd name="T17" fmla="*/ 6 h 154"/>
                <a:gd name="T18" fmla="*/ 108 w 108"/>
                <a:gd name="T19" fmla="*/ 14 h 154"/>
                <a:gd name="T20" fmla="*/ 108 w 108"/>
                <a:gd name="T21" fmla="*/ 22 h 154"/>
                <a:gd name="T22" fmla="*/ 108 w 108"/>
                <a:gd name="T23" fmla="*/ 22 h 154"/>
                <a:gd name="T24" fmla="*/ 104 w 108"/>
                <a:gd name="T25" fmla="*/ 30 h 154"/>
                <a:gd name="T26" fmla="*/ 96 w 108"/>
                <a:gd name="T27" fmla="*/ 36 h 154"/>
                <a:gd name="T28" fmla="*/ 92 w 108"/>
                <a:gd name="T29" fmla="*/ 38 h 154"/>
                <a:gd name="T30" fmla="*/ 88 w 108"/>
                <a:gd name="T31" fmla="*/ 38 h 154"/>
                <a:gd name="T32" fmla="*/ 84 w 108"/>
                <a:gd name="T33" fmla="*/ 36 h 154"/>
                <a:gd name="T34" fmla="*/ 82 w 108"/>
                <a:gd name="T35" fmla="*/ 34 h 154"/>
                <a:gd name="T36" fmla="*/ 82 w 108"/>
                <a:gd name="T37" fmla="*/ 34 h 154"/>
                <a:gd name="T38" fmla="*/ 74 w 108"/>
                <a:gd name="T39" fmla="*/ 28 h 154"/>
                <a:gd name="T40" fmla="*/ 68 w 108"/>
                <a:gd name="T41" fmla="*/ 26 h 154"/>
                <a:gd name="T42" fmla="*/ 64 w 108"/>
                <a:gd name="T43" fmla="*/ 28 h 154"/>
                <a:gd name="T44" fmla="*/ 60 w 108"/>
                <a:gd name="T45" fmla="*/ 30 h 154"/>
                <a:gd name="T46" fmla="*/ 56 w 108"/>
                <a:gd name="T47" fmla="*/ 36 h 154"/>
                <a:gd name="T48" fmla="*/ 54 w 108"/>
                <a:gd name="T49" fmla="*/ 40 h 154"/>
                <a:gd name="T50" fmla="*/ 54 w 108"/>
                <a:gd name="T51" fmla="*/ 52 h 154"/>
                <a:gd name="T52" fmla="*/ 54 w 108"/>
                <a:gd name="T53" fmla="*/ 128 h 154"/>
                <a:gd name="T54" fmla="*/ 54 w 108"/>
                <a:gd name="T55" fmla="*/ 128 h 154"/>
                <a:gd name="T56" fmla="*/ 54 w 108"/>
                <a:gd name="T57" fmla="*/ 140 h 154"/>
                <a:gd name="T58" fmla="*/ 58 w 108"/>
                <a:gd name="T59" fmla="*/ 146 h 154"/>
                <a:gd name="T60" fmla="*/ 64 w 108"/>
                <a:gd name="T61" fmla="*/ 150 h 154"/>
                <a:gd name="T62" fmla="*/ 74 w 108"/>
                <a:gd name="T63" fmla="*/ 150 h 154"/>
                <a:gd name="T64" fmla="*/ 74 w 108"/>
                <a:gd name="T65" fmla="*/ 154 h 154"/>
                <a:gd name="T66" fmla="*/ 0 w 108"/>
                <a:gd name="T67" fmla="*/ 154 h 154"/>
                <a:gd name="T68" fmla="*/ 0 w 108"/>
                <a:gd name="T69" fmla="*/ 150 h 154"/>
                <a:gd name="T70" fmla="*/ 0 w 108"/>
                <a:gd name="T71" fmla="*/ 150 h 154"/>
                <a:gd name="T72" fmla="*/ 10 w 108"/>
                <a:gd name="T73" fmla="*/ 150 h 154"/>
                <a:gd name="T74" fmla="*/ 18 w 108"/>
                <a:gd name="T75" fmla="*/ 146 h 154"/>
                <a:gd name="T76" fmla="*/ 22 w 108"/>
                <a:gd name="T77" fmla="*/ 140 h 154"/>
                <a:gd name="T78" fmla="*/ 24 w 108"/>
                <a:gd name="T79" fmla="*/ 128 h 154"/>
                <a:gd name="T80" fmla="*/ 24 w 108"/>
                <a:gd name="T81" fmla="*/ 46 h 154"/>
                <a:gd name="T82" fmla="*/ 24 w 108"/>
                <a:gd name="T83" fmla="*/ 46 h 154"/>
                <a:gd name="T84" fmla="*/ 22 w 108"/>
                <a:gd name="T85" fmla="*/ 36 h 154"/>
                <a:gd name="T86" fmla="*/ 20 w 108"/>
                <a:gd name="T87" fmla="*/ 30 h 154"/>
                <a:gd name="T88" fmla="*/ 14 w 108"/>
                <a:gd name="T89" fmla="*/ 26 h 154"/>
                <a:gd name="T90" fmla="*/ 4 w 108"/>
                <a:gd name="T91" fmla="*/ 24 h 154"/>
                <a:gd name="T92" fmla="*/ 4 w 108"/>
                <a:gd name="T93" fmla="*/ 24 h 154"/>
                <a:gd name="T94" fmla="*/ 30 w 108"/>
                <a:gd name="T95" fmla="*/ 12 h 154"/>
                <a:gd name="T96" fmla="*/ 54 w 108"/>
                <a:gd name="T97" fmla="*/ 0 h 154"/>
                <a:gd name="T98" fmla="*/ 54 w 108"/>
                <a:gd name="T99" fmla="*/ 32 h 15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08"/>
                <a:gd name="T151" fmla="*/ 0 h 154"/>
                <a:gd name="T152" fmla="*/ 108 w 108"/>
                <a:gd name="T153" fmla="*/ 154 h 15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08" h="154">
                  <a:moveTo>
                    <a:pt x="54" y="32"/>
                  </a:moveTo>
                  <a:lnTo>
                    <a:pt x="54" y="32"/>
                  </a:lnTo>
                  <a:lnTo>
                    <a:pt x="60" y="18"/>
                  </a:lnTo>
                  <a:lnTo>
                    <a:pt x="68" y="8"/>
                  </a:lnTo>
                  <a:lnTo>
                    <a:pt x="78" y="2"/>
                  </a:lnTo>
                  <a:lnTo>
                    <a:pt x="88" y="0"/>
                  </a:lnTo>
                  <a:lnTo>
                    <a:pt x="96" y="2"/>
                  </a:lnTo>
                  <a:lnTo>
                    <a:pt x="104" y="6"/>
                  </a:lnTo>
                  <a:lnTo>
                    <a:pt x="108" y="14"/>
                  </a:lnTo>
                  <a:lnTo>
                    <a:pt x="108" y="22"/>
                  </a:lnTo>
                  <a:lnTo>
                    <a:pt x="104" y="30"/>
                  </a:lnTo>
                  <a:lnTo>
                    <a:pt x="96" y="36"/>
                  </a:lnTo>
                  <a:lnTo>
                    <a:pt x="92" y="38"/>
                  </a:lnTo>
                  <a:lnTo>
                    <a:pt x="88" y="38"/>
                  </a:lnTo>
                  <a:lnTo>
                    <a:pt x="84" y="36"/>
                  </a:lnTo>
                  <a:lnTo>
                    <a:pt x="82" y="34"/>
                  </a:lnTo>
                  <a:lnTo>
                    <a:pt x="74" y="28"/>
                  </a:lnTo>
                  <a:lnTo>
                    <a:pt x="68" y="26"/>
                  </a:lnTo>
                  <a:lnTo>
                    <a:pt x="64" y="28"/>
                  </a:lnTo>
                  <a:lnTo>
                    <a:pt x="60" y="30"/>
                  </a:lnTo>
                  <a:lnTo>
                    <a:pt x="56" y="36"/>
                  </a:lnTo>
                  <a:lnTo>
                    <a:pt x="54" y="40"/>
                  </a:lnTo>
                  <a:lnTo>
                    <a:pt x="54" y="52"/>
                  </a:lnTo>
                  <a:lnTo>
                    <a:pt x="54" y="128"/>
                  </a:lnTo>
                  <a:lnTo>
                    <a:pt x="54" y="140"/>
                  </a:lnTo>
                  <a:lnTo>
                    <a:pt x="58" y="146"/>
                  </a:lnTo>
                  <a:lnTo>
                    <a:pt x="64" y="150"/>
                  </a:lnTo>
                  <a:lnTo>
                    <a:pt x="74" y="150"/>
                  </a:lnTo>
                  <a:lnTo>
                    <a:pt x="74" y="154"/>
                  </a:lnTo>
                  <a:lnTo>
                    <a:pt x="0" y="154"/>
                  </a:lnTo>
                  <a:lnTo>
                    <a:pt x="0" y="150"/>
                  </a:lnTo>
                  <a:lnTo>
                    <a:pt x="10" y="150"/>
                  </a:lnTo>
                  <a:lnTo>
                    <a:pt x="18" y="146"/>
                  </a:lnTo>
                  <a:lnTo>
                    <a:pt x="22" y="140"/>
                  </a:lnTo>
                  <a:lnTo>
                    <a:pt x="24" y="128"/>
                  </a:lnTo>
                  <a:lnTo>
                    <a:pt x="24" y="46"/>
                  </a:lnTo>
                  <a:lnTo>
                    <a:pt x="22" y="36"/>
                  </a:lnTo>
                  <a:lnTo>
                    <a:pt x="20" y="30"/>
                  </a:lnTo>
                  <a:lnTo>
                    <a:pt x="14" y="26"/>
                  </a:lnTo>
                  <a:lnTo>
                    <a:pt x="4" y="24"/>
                  </a:lnTo>
                  <a:lnTo>
                    <a:pt x="30" y="12"/>
                  </a:lnTo>
                  <a:lnTo>
                    <a:pt x="54" y="0"/>
                  </a:lnTo>
                  <a:lnTo>
                    <a:pt x="54" y="3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522"/>
            <p:cNvSpPr>
              <a:spLocks noEditPoints="1"/>
            </p:cNvSpPr>
            <p:nvPr/>
          </p:nvSpPr>
          <p:spPr bwMode="auto">
            <a:xfrm>
              <a:off x="2898" y="2404"/>
              <a:ext cx="138" cy="154"/>
            </a:xfrm>
            <a:custGeom>
              <a:avLst/>
              <a:gdLst>
                <a:gd name="T0" fmla="*/ 88 w 138"/>
                <a:gd name="T1" fmla="*/ 132 h 154"/>
                <a:gd name="T2" fmla="*/ 76 w 138"/>
                <a:gd name="T3" fmla="*/ 132 h 154"/>
                <a:gd name="T4" fmla="*/ 66 w 138"/>
                <a:gd name="T5" fmla="*/ 128 h 154"/>
                <a:gd name="T6" fmla="*/ 48 w 138"/>
                <a:gd name="T7" fmla="*/ 118 h 154"/>
                <a:gd name="T8" fmla="*/ 36 w 138"/>
                <a:gd name="T9" fmla="*/ 100 h 154"/>
                <a:gd name="T10" fmla="*/ 30 w 138"/>
                <a:gd name="T11" fmla="*/ 78 h 154"/>
                <a:gd name="T12" fmla="*/ 30 w 138"/>
                <a:gd name="T13" fmla="*/ 56 h 154"/>
                <a:gd name="T14" fmla="*/ 138 w 138"/>
                <a:gd name="T15" fmla="*/ 56 h 154"/>
                <a:gd name="T16" fmla="*/ 136 w 138"/>
                <a:gd name="T17" fmla="*/ 40 h 154"/>
                <a:gd name="T18" fmla="*/ 124 w 138"/>
                <a:gd name="T19" fmla="*/ 20 h 154"/>
                <a:gd name="T20" fmla="*/ 110 w 138"/>
                <a:gd name="T21" fmla="*/ 6 h 154"/>
                <a:gd name="T22" fmla="*/ 90 w 138"/>
                <a:gd name="T23" fmla="*/ 0 h 154"/>
                <a:gd name="T24" fmla="*/ 78 w 138"/>
                <a:gd name="T25" fmla="*/ 0 h 154"/>
                <a:gd name="T26" fmla="*/ 66 w 138"/>
                <a:gd name="T27" fmla="*/ 0 h 154"/>
                <a:gd name="T28" fmla="*/ 38 w 138"/>
                <a:gd name="T29" fmla="*/ 8 h 154"/>
                <a:gd name="T30" fmla="*/ 16 w 138"/>
                <a:gd name="T31" fmla="*/ 26 h 154"/>
                <a:gd name="T32" fmla="*/ 4 w 138"/>
                <a:gd name="T33" fmla="*/ 52 h 154"/>
                <a:gd name="T34" fmla="*/ 0 w 138"/>
                <a:gd name="T35" fmla="*/ 84 h 154"/>
                <a:gd name="T36" fmla="*/ 2 w 138"/>
                <a:gd name="T37" fmla="*/ 100 h 154"/>
                <a:gd name="T38" fmla="*/ 14 w 138"/>
                <a:gd name="T39" fmla="*/ 124 h 154"/>
                <a:gd name="T40" fmla="*/ 30 w 138"/>
                <a:gd name="T41" fmla="*/ 142 h 154"/>
                <a:gd name="T42" fmla="*/ 54 w 138"/>
                <a:gd name="T43" fmla="*/ 152 h 154"/>
                <a:gd name="T44" fmla="*/ 66 w 138"/>
                <a:gd name="T45" fmla="*/ 154 h 154"/>
                <a:gd name="T46" fmla="*/ 72 w 138"/>
                <a:gd name="T47" fmla="*/ 154 h 154"/>
                <a:gd name="T48" fmla="*/ 96 w 138"/>
                <a:gd name="T49" fmla="*/ 150 h 154"/>
                <a:gd name="T50" fmla="*/ 116 w 138"/>
                <a:gd name="T51" fmla="*/ 136 h 154"/>
                <a:gd name="T52" fmla="*/ 130 w 138"/>
                <a:gd name="T53" fmla="*/ 120 h 154"/>
                <a:gd name="T54" fmla="*/ 138 w 138"/>
                <a:gd name="T55" fmla="*/ 106 h 154"/>
                <a:gd name="T56" fmla="*/ 132 w 138"/>
                <a:gd name="T57" fmla="*/ 102 h 154"/>
                <a:gd name="T58" fmla="*/ 114 w 138"/>
                <a:gd name="T59" fmla="*/ 124 h 154"/>
                <a:gd name="T60" fmla="*/ 88 w 138"/>
                <a:gd name="T61" fmla="*/ 132 h 154"/>
                <a:gd name="T62" fmla="*/ 66 w 138"/>
                <a:gd name="T63" fmla="*/ 8 h 154"/>
                <a:gd name="T64" fmla="*/ 74 w 138"/>
                <a:gd name="T65" fmla="*/ 8 h 154"/>
                <a:gd name="T66" fmla="*/ 78 w 138"/>
                <a:gd name="T67" fmla="*/ 8 h 154"/>
                <a:gd name="T68" fmla="*/ 88 w 138"/>
                <a:gd name="T69" fmla="*/ 14 h 154"/>
                <a:gd name="T70" fmla="*/ 96 w 138"/>
                <a:gd name="T71" fmla="*/ 32 h 154"/>
                <a:gd name="T72" fmla="*/ 66 w 138"/>
                <a:gd name="T73" fmla="*/ 48 h 154"/>
                <a:gd name="T74" fmla="*/ 32 w 138"/>
                <a:gd name="T75" fmla="*/ 48 h 154"/>
                <a:gd name="T76" fmla="*/ 36 w 138"/>
                <a:gd name="T77" fmla="*/ 28 h 154"/>
                <a:gd name="T78" fmla="*/ 44 w 138"/>
                <a:gd name="T79" fmla="*/ 18 h 154"/>
                <a:gd name="T80" fmla="*/ 56 w 138"/>
                <a:gd name="T81" fmla="*/ 10 h 154"/>
                <a:gd name="T82" fmla="*/ 66 w 138"/>
                <a:gd name="T83" fmla="*/ 8 h 1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38"/>
                <a:gd name="T127" fmla="*/ 0 h 154"/>
                <a:gd name="T128" fmla="*/ 138 w 138"/>
                <a:gd name="T129" fmla="*/ 154 h 1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38" h="154">
                  <a:moveTo>
                    <a:pt x="88" y="132"/>
                  </a:moveTo>
                  <a:lnTo>
                    <a:pt x="88" y="132"/>
                  </a:lnTo>
                  <a:lnTo>
                    <a:pt x="82" y="132"/>
                  </a:lnTo>
                  <a:lnTo>
                    <a:pt x="76" y="132"/>
                  </a:lnTo>
                  <a:lnTo>
                    <a:pt x="66" y="128"/>
                  </a:lnTo>
                  <a:lnTo>
                    <a:pt x="56" y="124"/>
                  </a:lnTo>
                  <a:lnTo>
                    <a:pt x="48" y="118"/>
                  </a:lnTo>
                  <a:lnTo>
                    <a:pt x="42" y="110"/>
                  </a:lnTo>
                  <a:lnTo>
                    <a:pt x="36" y="100"/>
                  </a:lnTo>
                  <a:lnTo>
                    <a:pt x="32" y="90"/>
                  </a:lnTo>
                  <a:lnTo>
                    <a:pt x="30" y="78"/>
                  </a:lnTo>
                  <a:lnTo>
                    <a:pt x="28" y="68"/>
                  </a:lnTo>
                  <a:lnTo>
                    <a:pt x="30" y="56"/>
                  </a:lnTo>
                  <a:lnTo>
                    <a:pt x="66" y="56"/>
                  </a:lnTo>
                  <a:lnTo>
                    <a:pt x="138" y="56"/>
                  </a:lnTo>
                  <a:lnTo>
                    <a:pt x="136" y="40"/>
                  </a:lnTo>
                  <a:lnTo>
                    <a:pt x="130" y="30"/>
                  </a:lnTo>
                  <a:lnTo>
                    <a:pt x="124" y="20"/>
                  </a:lnTo>
                  <a:lnTo>
                    <a:pt x="118" y="12"/>
                  </a:lnTo>
                  <a:lnTo>
                    <a:pt x="110" y="6"/>
                  </a:lnTo>
                  <a:lnTo>
                    <a:pt x="100" y="2"/>
                  </a:lnTo>
                  <a:lnTo>
                    <a:pt x="90" y="0"/>
                  </a:lnTo>
                  <a:lnTo>
                    <a:pt x="78" y="0"/>
                  </a:lnTo>
                  <a:lnTo>
                    <a:pt x="66" y="0"/>
                  </a:lnTo>
                  <a:lnTo>
                    <a:pt x="52" y="2"/>
                  </a:lnTo>
                  <a:lnTo>
                    <a:pt x="38" y="8"/>
                  </a:lnTo>
                  <a:lnTo>
                    <a:pt x="26" y="16"/>
                  </a:lnTo>
                  <a:lnTo>
                    <a:pt x="16" y="26"/>
                  </a:lnTo>
                  <a:lnTo>
                    <a:pt x="10" y="38"/>
                  </a:lnTo>
                  <a:lnTo>
                    <a:pt x="4" y="52"/>
                  </a:lnTo>
                  <a:lnTo>
                    <a:pt x="0" y="68"/>
                  </a:lnTo>
                  <a:lnTo>
                    <a:pt x="0" y="84"/>
                  </a:lnTo>
                  <a:lnTo>
                    <a:pt x="2" y="100"/>
                  </a:lnTo>
                  <a:lnTo>
                    <a:pt x="6" y="114"/>
                  </a:lnTo>
                  <a:lnTo>
                    <a:pt x="14" y="124"/>
                  </a:lnTo>
                  <a:lnTo>
                    <a:pt x="22" y="134"/>
                  </a:lnTo>
                  <a:lnTo>
                    <a:pt x="30" y="142"/>
                  </a:lnTo>
                  <a:lnTo>
                    <a:pt x="42" y="148"/>
                  </a:lnTo>
                  <a:lnTo>
                    <a:pt x="54" y="152"/>
                  </a:lnTo>
                  <a:lnTo>
                    <a:pt x="66" y="154"/>
                  </a:lnTo>
                  <a:lnTo>
                    <a:pt x="72" y="154"/>
                  </a:lnTo>
                  <a:lnTo>
                    <a:pt x="84" y="154"/>
                  </a:lnTo>
                  <a:lnTo>
                    <a:pt x="96" y="150"/>
                  </a:lnTo>
                  <a:lnTo>
                    <a:pt x="108" y="144"/>
                  </a:lnTo>
                  <a:lnTo>
                    <a:pt x="116" y="136"/>
                  </a:lnTo>
                  <a:lnTo>
                    <a:pt x="124" y="128"/>
                  </a:lnTo>
                  <a:lnTo>
                    <a:pt x="130" y="120"/>
                  </a:lnTo>
                  <a:lnTo>
                    <a:pt x="136" y="112"/>
                  </a:lnTo>
                  <a:lnTo>
                    <a:pt x="138" y="106"/>
                  </a:lnTo>
                  <a:lnTo>
                    <a:pt x="132" y="102"/>
                  </a:lnTo>
                  <a:lnTo>
                    <a:pt x="124" y="114"/>
                  </a:lnTo>
                  <a:lnTo>
                    <a:pt x="114" y="124"/>
                  </a:lnTo>
                  <a:lnTo>
                    <a:pt x="102" y="128"/>
                  </a:lnTo>
                  <a:lnTo>
                    <a:pt x="88" y="132"/>
                  </a:lnTo>
                  <a:close/>
                  <a:moveTo>
                    <a:pt x="66" y="8"/>
                  </a:moveTo>
                  <a:lnTo>
                    <a:pt x="66" y="8"/>
                  </a:lnTo>
                  <a:lnTo>
                    <a:pt x="74" y="8"/>
                  </a:lnTo>
                  <a:lnTo>
                    <a:pt x="78" y="8"/>
                  </a:lnTo>
                  <a:lnTo>
                    <a:pt x="84" y="10"/>
                  </a:lnTo>
                  <a:lnTo>
                    <a:pt x="88" y="14"/>
                  </a:lnTo>
                  <a:lnTo>
                    <a:pt x="92" y="18"/>
                  </a:lnTo>
                  <a:lnTo>
                    <a:pt x="96" y="32"/>
                  </a:lnTo>
                  <a:lnTo>
                    <a:pt x="98" y="48"/>
                  </a:lnTo>
                  <a:lnTo>
                    <a:pt x="66" y="48"/>
                  </a:lnTo>
                  <a:lnTo>
                    <a:pt x="32" y="48"/>
                  </a:lnTo>
                  <a:lnTo>
                    <a:pt x="34" y="38"/>
                  </a:lnTo>
                  <a:lnTo>
                    <a:pt x="36" y="28"/>
                  </a:lnTo>
                  <a:lnTo>
                    <a:pt x="40" y="22"/>
                  </a:lnTo>
                  <a:lnTo>
                    <a:pt x="44" y="18"/>
                  </a:lnTo>
                  <a:lnTo>
                    <a:pt x="50" y="14"/>
                  </a:lnTo>
                  <a:lnTo>
                    <a:pt x="56" y="10"/>
                  </a:lnTo>
                  <a:lnTo>
                    <a:pt x="66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523"/>
            <p:cNvSpPr>
              <a:spLocks/>
            </p:cNvSpPr>
            <p:nvPr/>
          </p:nvSpPr>
          <p:spPr bwMode="auto">
            <a:xfrm>
              <a:off x="2752" y="2406"/>
              <a:ext cx="164" cy="156"/>
            </a:xfrm>
            <a:custGeom>
              <a:avLst/>
              <a:gdLst>
                <a:gd name="T0" fmla="*/ 24 w 164"/>
                <a:gd name="T1" fmla="*/ 26 h 156"/>
                <a:gd name="T2" fmla="*/ 24 w 164"/>
                <a:gd name="T3" fmla="*/ 26 h 156"/>
                <a:gd name="T4" fmla="*/ 22 w 164"/>
                <a:gd name="T5" fmla="*/ 22 h 156"/>
                <a:gd name="T6" fmla="*/ 18 w 164"/>
                <a:gd name="T7" fmla="*/ 16 h 156"/>
                <a:gd name="T8" fmla="*/ 10 w 164"/>
                <a:gd name="T9" fmla="*/ 8 h 156"/>
                <a:gd name="T10" fmla="*/ 6 w 164"/>
                <a:gd name="T11" fmla="*/ 6 h 156"/>
                <a:gd name="T12" fmla="*/ 0 w 164"/>
                <a:gd name="T13" fmla="*/ 4 h 156"/>
                <a:gd name="T14" fmla="*/ 0 w 164"/>
                <a:gd name="T15" fmla="*/ 0 h 156"/>
                <a:gd name="T16" fmla="*/ 72 w 164"/>
                <a:gd name="T17" fmla="*/ 0 h 156"/>
                <a:gd name="T18" fmla="*/ 72 w 164"/>
                <a:gd name="T19" fmla="*/ 4 h 156"/>
                <a:gd name="T20" fmla="*/ 72 w 164"/>
                <a:gd name="T21" fmla="*/ 4 h 156"/>
                <a:gd name="T22" fmla="*/ 62 w 164"/>
                <a:gd name="T23" fmla="*/ 4 h 156"/>
                <a:gd name="T24" fmla="*/ 60 w 164"/>
                <a:gd name="T25" fmla="*/ 6 h 156"/>
                <a:gd name="T26" fmla="*/ 56 w 164"/>
                <a:gd name="T27" fmla="*/ 10 h 156"/>
                <a:gd name="T28" fmla="*/ 56 w 164"/>
                <a:gd name="T29" fmla="*/ 14 h 156"/>
                <a:gd name="T30" fmla="*/ 56 w 164"/>
                <a:gd name="T31" fmla="*/ 18 h 156"/>
                <a:gd name="T32" fmla="*/ 58 w 164"/>
                <a:gd name="T33" fmla="*/ 32 h 156"/>
                <a:gd name="T34" fmla="*/ 92 w 164"/>
                <a:gd name="T35" fmla="*/ 108 h 156"/>
                <a:gd name="T36" fmla="*/ 126 w 164"/>
                <a:gd name="T37" fmla="*/ 30 h 156"/>
                <a:gd name="T38" fmla="*/ 126 w 164"/>
                <a:gd name="T39" fmla="*/ 30 h 156"/>
                <a:gd name="T40" fmla="*/ 128 w 164"/>
                <a:gd name="T41" fmla="*/ 24 h 156"/>
                <a:gd name="T42" fmla="*/ 128 w 164"/>
                <a:gd name="T43" fmla="*/ 18 h 156"/>
                <a:gd name="T44" fmla="*/ 128 w 164"/>
                <a:gd name="T45" fmla="*/ 14 h 156"/>
                <a:gd name="T46" fmla="*/ 126 w 164"/>
                <a:gd name="T47" fmla="*/ 10 h 156"/>
                <a:gd name="T48" fmla="*/ 120 w 164"/>
                <a:gd name="T49" fmla="*/ 6 h 156"/>
                <a:gd name="T50" fmla="*/ 112 w 164"/>
                <a:gd name="T51" fmla="*/ 4 h 156"/>
                <a:gd name="T52" fmla="*/ 112 w 164"/>
                <a:gd name="T53" fmla="*/ 0 h 156"/>
                <a:gd name="T54" fmla="*/ 164 w 164"/>
                <a:gd name="T55" fmla="*/ 0 h 156"/>
                <a:gd name="T56" fmla="*/ 164 w 164"/>
                <a:gd name="T57" fmla="*/ 4 h 156"/>
                <a:gd name="T58" fmla="*/ 164 w 164"/>
                <a:gd name="T59" fmla="*/ 4 h 156"/>
                <a:gd name="T60" fmla="*/ 156 w 164"/>
                <a:gd name="T61" fmla="*/ 4 h 156"/>
                <a:gd name="T62" fmla="*/ 150 w 164"/>
                <a:gd name="T63" fmla="*/ 8 h 156"/>
                <a:gd name="T64" fmla="*/ 144 w 164"/>
                <a:gd name="T65" fmla="*/ 16 h 156"/>
                <a:gd name="T66" fmla="*/ 136 w 164"/>
                <a:gd name="T67" fmla="*/ 30 h 156"/>
                <a:gd name="T68" fmla="*/ 84 w 164"/>
                <a:gd name="T69" fmla="*/ 156 h 156"/>
                <a:gd name="T70" fmla="*/ 24 w 164"/>
                <a:gd name="T71" fmla="*/ 26 h 15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64"/>
                <a:gd name="T109" fmla="*/ 0 h 156"/>
                <a:gd name="T110" fmla="*/ 164 w 164"/>
                <a:gd name="T111" fmla="*/ 156 h 15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64" h="156">
                  <a:moveTo>
                    <a:pt x="24" y="26"/>
                  </a:moveTo>
                  <a:lnTo>
                    <a:pt x="24" y="26"/>
                  </a:lnTo>
                  <a:lnTo>
                    <a:pt x="22" y="22"/>
                  </a:lnTo>
                  <a:lnTo>
                    <a:pt x="18" y="16"/>
                  </a:lnTo>
                  <a:lnTo>
                    <a:pt x="10" y="8"/>
                  </a:lnTo>
                  <a:lnTo>
                    <a:pt x="6" y="6"/>
                  </a:lnTo>
                  <a:lnTo>
                    <a:pt x="0" y="4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4"/>
                  </a:lnTo>
                  <a:lnTo>
                    <a:pt x="62" y="4"/>
                  </a:lnTo>
                  <a:lnTo>
                    <a:pt x="60" y="6"/>
                  </a:lnTo>
                  <a:lnTo>
                    <a:pt x="56" y="10"/>
                  </a:lnTo>
                  <a:lnTo>
                    <a:pt x="56" y="14"/>
                  </a:lnTo>
                  <a:lnTo>
                    <a:pt x="56" y="18"/>
                  </a:lnTo>
                  <a:lnTo>
                    <a:pt x="58" y="32"/>
                  </a:lnTo>
                  <a:lnTo>
                    <a:pt x="92" y="108"/>
                  </a:lnTo>
                  <a:lnTo>
                    <a:pt x="126" y="30"/>
                  </a:lnTo>
                  <a:lnTo>
                    <a:pt x="128" y="24"/>
                  </a:lnTo>
                  <a:lnTo>
                    <a:pt x="128" y="18"/>
                  </a:lnTo>
                  <a:lnTo>
                    <a:pt x="128" y="14"/>
                  </a:lnTo>
                  <a:lnTo>
                    <a:pt x="126" y="10"/>
                  </a:lnTo>
                  <a:lnTo>
                    <a:pt x="120" y="6"/>
                  </a:lnTo>
                  <a:lnTo>
                    <a:pt x="112" y="4"/>
                  </a:lnTo>
                  <a:lnTo>
                    <a:pt x="112" y="0"/>
                  </a:lnTo>
                  <a:lnTo>
                    <a:pt x="164" y="0"/>
                  </a:lnTo>
                  <a:lnTo>
                    <a:pt x="164" y="4"/>
                  </a:lnTo>
                  <a:lnTo>
                    <a:pt x="156" y="4"/>
                  </a:lnTo>
                  <a:lnTo>
                    <a:pt x="150" y="8"/>
                  </a:lnTo>
                  <a:lnTo>
                    <a:pt x="144" y="16"/>
                  </a:lnTo>
                  <a:lnTo>
                    <a:pt x="136" y="30"/>
                  </a:lnTo>
                  <a:lnTo>
                    <a:pt x="84" y="156"/>
                  </a:lnTo>
                  <a:lnTo>
                    <a:pt x="24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524"/>
            <p:cNvSpPr>
              <a:spLocks/>
            </p:cNvSpPr>
            <p:nvPr/>
          </p:nvSpPr>
          <p:spPr bwMode="auto">
            <a:xfrm>
              <a:off x="2526" y="2404"/>
              <a:ext cx="166" cy="154"/>
            </a:xfrm>
            <a:custGeom>
              <a:avLst/>
              <a:gdLst>
                <a:gd name="T0" fmla="*/ 54 w 166"/>
                <a:gd name="T1" fmla="*/ 36 h 154"/>
                <a:gd name="T2" fmla="*/ 64 w 166"/>
                <a:gd name="T3" fmla="*/ 18 h 154"/>
                <a:gd name="T4" fmla="*/ 78 w 166"/>
                <a:gd name="T5" fmla="*/ 8 h 154"/>
                <a:gd name="T6" fmla="*/ 106 w 166"/>
                <a:gd name="T7" fmla="*/ 2 h 154"/>
                <a:gd name="T8" fmla="*/ 116 w 166"/>
                <a:gd name="T9" fmla="*/ 2 h 154"/>
                <a:gd name="T10" fmla="*/ 132 w 166"/>
                <a:gd name="T11" fmla="*/ 8 h 154"/>
                <a:gd name="T12" fmla="*/ 144 w 166"/>
                <a:gd name="T13" fmla="*/ 20 h 154"/>
                <a:gd name="T14" fmla="*/ 148 w 166"/>
                <a:gd name="T15" fmla="*/ 42 h 154"/>
                <a:gd name="T16" fmla="*/ 150 w 166"/>
                <a:gd name="T17" fmla="*/ 128 h 154"/>
                <a:gd name="T18" fmla="*/ 150 w 166"/>
                <a:gd name="T19" fmla="*/ 140 h 154"/>
                <a:gd name="T20" fmla="*/ 158 w 166"/>
                <a:gd name="T21" fmla="*/ 150 h 154"/>
                <a:gd name="T22" fmla="*/ 166 w 166"/>
                <a:gd name="T23" fmla="*/ 154 h 154"/>
                <a:gd name="T24" fmla="*/ 102 w 166"/>
                <a:gd name="T25" fmla="*/ 150 h 154"/>
                <a:gd name="T26" fmla="*/ 110 w 166"/>
                <a:gd name="T27" fmla="*/ 150 h 154"/>
                <a:gd name="T28" fmla="*/ 118 w 166"/>
                <a:gd name="T29" fmla="*/ 138 h 154"/>
                <a:gd name="T30" fmla="*/ 118 w 166"/>
                <a:gd name="T31" fmla="*/ 54 h 154"/>
                <a:gd name="T32" fmla="*/ 118 w 166"/>
                <a:gd name="T33" fmla="*/ 46 h 154"/>
                <a:gd name="T34" fmla="*/ 112 w 166"/>
                <a:gd name="T35" fmla="*/ 34 h 154"/>
                <a:gd name="T36" fmla="*/ 98 w 166"/>
                <a:gd name="T37" fmla="*/ 24 h 154"/>
                <a:gd name="T38" fmla="*/ 74 w 166"/>
                <a:gd name="T39" fmla="*/ 26 h 154"/>
                <a:gd name="T40" fmla="*/ 60 w 166"/>
                <a:gd name="T41" fmla="*/ 38 h 154"/>
                <a:gd name="T42" fmla="*/ 54 w 166"/>
                <a:gd name="T43" fmla="*/ 52 h 154"/>
                <a:gd name="T44" fmla="*/ 54 w 166"/>
                <a:gd name="T45" fmla="*/ 128 h 154"/>
                <a:gd name="T46" fmla="*/ 56 w 166"/>
                <a:gd name="T47" fmla="*/ 140 h 154"/>
                <a:gd name="T48" fmla="*/ 70 w 166"/>
                <a:gd name="T49" fmla="*/ 150 h 154"/>
                <a:gd name="T50" fmla="*/ 80 w 166"/>
                <a:gd name="T51" fmla="*/ 154 h 154"/>
                <a:gd name="T52" fmla="*/ 0 w 166"/>
                <a:gd name="T53" fmla="*/ 150 h 154"/>
                <a:gd name="T54" fmla="*/ 10 w 166"/>
                <a:gd name="T55" fmla="*/ 150 h 154"/>
                <a:gd name="T56" fmla="*/ 22 w 166"/>
                <a:gd name="T57" fmla="*/ 136 h 154"/>
                <a:gd name="T58" fmla="*/ 22 w 166"/>
                <a:gd name="T59" fmla="*/ 52 h 154"/>
                <a:gd name="T60" fmla="*/ 22 w 166"/>
                <a:gd name="T61" fmla="*/ 38 h 154"/>
                <a:gd name="T62" fmla="*/ 12 w 166"/>
                <a:gd name="T63" fmla="*/ 26 h 154"/>
                <a:gd name="T64" fmla="*/ 2 w 166"/>
                <a:gd name="T65" fmla="*/ 24 h 154"/>
                <a:gd name="T66" fmla="*/ 54 w 166"/>
                <a:gd name="T67" fmla="*/ 0 h 15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66"/>
                <a:gd name="T103" fmla="*/ 0 h 154"/>
                <a:gd name="T104" fmla="*/ 166 w 166"/>
                <a:gd name="T105" fmla="*/ 154 h 15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66" h="154">
                  <a:moveTo>
                    <a:pt x="54" y="36"/>
                  </a:moveTo>
                  <a:lnTo>
                    <a:pt x="54" y="36"/>
                  </a:lnTo>
                  <a:lnTo>
                    <a:pt x="60" y="26"/>
                  </a:lnTo>
                  <a:lnTo>
                    <a:pt x="64" y="18"/>
                  </a:lnTo>
                  <a:lnTo>
                    <a:pt x="72" y="12"/>
                  </a:lnTo>
                  <a:lnTo>
                    <a:pt x="78" y="8"/>
                  </a:lnTo>
                  <a:lnTo>
                    <a:pt x="92" y="2"/>
                  </a:lnTo>
                  <a:lnTo>
                    <a:pt x="106" y="2"/>
                  </a:lnTo>
                  <a:lnTo>
                    <a:pt x="116" y="2"/>
                  </a:lnTo>
                  <a:lnTo>
                    <a:pt x="126" y="4"/>
                  </a:lnTo>
                  <a:lnTo>
                    <a:pt x="132" y="8"/>
                  </a:lnTo>
                  <a:lnTo>
                    <a:pt x="138" y="14"/>
                  </a:lnTo>
                  <a:lnTo>
                    <a:pt x="144" y="20"/>
                  </a:lnTo>
                  <a:lnTo>
                    <a:pt x="146" y="30"/>
                  </a:lnTo>
                  <a:lnTo>
                    <a:pt x="148" y="42"/>
                  </a:lnTo>
                  <a:lnTo>
                    <a:pt x="150" y="58"/>
                  </a:lnTo>
                  <a:lnTo>
                    <a:pt x="150" y="128"/>
                  </a:lnTo>
                  <a:lnTo>
                    <a:pt x="150" y="140"/>
                  </a:lnTo>
                  <a:lnTo>
                    <a:pt x="152" y="146"/>
                  </a:lnTo>
                  <a:lnTo>
                    <a:pt x="158" y="150"/>
                  </a:lnTo>
                  <a:lnTo>
                    <a:pt x="164" y="150"/>
                  </a:lnTo>
                  <a:lnTo>
                    <a:pt x="166" y="154"/>
                  </a:lnTo>
                  <a:lnTo>
                    <a:pt x="104" y="154"/>
                  </a:lnTo>
                  <a:lnTo>
                    <a:pt x="102" y="150"/>
                  </a:lnTo>
                  <a:lnTo>
                    <a:pt x="110" y="150"/>
                  </a:lnTo>
                  <a:lnTo>
                    <a:pt x="116" y="144"/>
                  </a:lnTo>
                  <a:lnTo>
                    <a:pt x="118" y="138"/>
                  </a:lnTo>
                  <a:lnTo>
                    <a:pt x="118" y="126"/>
                  </a:lnTo>
                  <a:lnTo>
                    <a:pt x="118" y="54"/>
                  </a:lnTo>
                  <a:lnTo>
                    <a:pt x="118" y="46"/>
                  </a:lnTo>
                  <a:lnTo>
                    <a:pt x="116" y="40"/>
                  </a:lnTo>
                  <a:lnTo>
                    <a:pt x="112" y="34"/>
                  </a:lnTo>
                  <a:lnTo>
                    <a:pt x="108" y="30"/>
                  </a:lnTo>
                  <a:lnTo>
                    <a:pt x="98" y="24"/>
                  </a:lnTo>
                  <a:lnTo>
                    <a:pt x="86" y="24"/>
                  </a:lnTo>
                  <a:lnTo>
                    <a:pt x="74" y="26"/>
                  </a:lnTo>
                  <a:lnTo>
                    <a:pt x="64" y="34"/>
                  </a:lnTo>
                  <a:lnTo>
                    <a:pt x="60" y="38"/>
                  </a:lnTo>
                  <a:lnTo>
                    <a:pt x="56" y="44"/>
                  </a:lnTo>
                  <a:lnTo>
                    <a:pt x="54" y="52"/>
                  </a:lnTo>
                  <a:lnTo>
                    <a:pt x="54" y="60"/>
                  </a:lnTo>
                  <a:lnTo>
                    <a:pt x="54" y="128"/>
                  </a:lnTo>
                  <a:lnTo>
                    <a:pt x="56" y="140"/>
                  </a:lnTo>
                  <a:lnTo>
                    <a:pt x="62" y="146"/>
                  </a:lnTo>
                  <a:lnTo>
                    <a:pt x="70" y="150"/>
                  </a:lnTo>
                  <a:lnTo>
                    <a:pt x="80" y="150"/>
                  </a:lnTo>
                  <a:lnTo>
                    <a:pt x="80" y="154"/>
                  </a:lnTo>
                  <a:lnTo>
                    <a:pt x="0" y="154"/>
                  </a:lnTo>
                  <a:lnTo>
                    <a:pt x="0" y="150"/>
                  </a:lnTo>
                  <a:lnTo>
                    <a:pt x="10" y="150"/>
                  </a:lnTo>
                  <a:lnTo>
                    <a:pt x="18" y="144"/>
                  </a:lnTo>
                  <a:lnTo>
                    <a:pt x="22" y="136"/>
                  </a:lnTo>
                  <a:lnTo>
                    <a:pt x="22" y="122"/>
                  </a:lnTo>
                  <a:lnTo>
                    <a:pt x="22" y="52"/>
                  </a:lnTo>
                  <a:lnTo>
                    <a:pt x="22" y="38"/>
                  </a:lnTo>
                  <a:lnTo>
                    <a:pt x="18" y="30"/>
                  </a:lnTo>
                  <a:lnTo>
                    <a:pt x="12" y="26"/>
                  </a:lnTo>
                  <a:lnTo>
                    <a:pt x="2" y="24"/>
                  </a:lnTo>
                  <a:lnTo>
                    <a:pt x="28" y="14"/>
                  </a:lnTo>
                  <a:lnTo>
                    <a:pt x="54" y="0"/>
                  </a:lnTo>
                  <a:lnTo>
                    <a:pt x="54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525"/>
            <p:cNvSpPr>
              <a:spLocks/>
            </p:cNvSpPr>
            <p:nvPr/>
          </p:nvSpPr>
          <p:spPr bwMode="auto">
            <a:xfrm>
              <a:off x="2320" y="2334"/>
              <a:ext cx="230" cy="232"/>
            </a:xfrm>
            <a:custGeom>
              <a:avLst/>
              <a:gdLst>
                <a:gd name="T0" fmla="*/ 0 w 230"/>
                <a:gd name="T1" fmla="*/ 0 h 232"/>
                <a:gd name="T2" fmla="*/ 96 w 230"/>
                <a:gd name="T3" fmla="*/ 10 h 232"/>
                <a:gd name="T4" fmla="*/ 84 w 230"/>
                <a:gd name="T5" fmla="*/ 10 h 232"/>
                <a:gd name="T6" fmla="*/ 74 w 230"/>
                <a:gd name="T7" fmla="*/ 14 h 232"/>
                <a:gd name="T8" fmla="*/ 68 w 230"/>
                <a:gd name="T9" fmla="*/ 24 h 232"/>
                <a:gd name="T10" fmla="*/ 66 w 230"/>
                <a:gd name="T11" fmla="*/ 42 h 232"/>
                <a:gd name="T12" fmla="*/ 66 w 230"/>
                <a:gd name="T13" fmla="*/ 154 h 232"/>
                <a:gd name="T14" fmla="*/ 70 w 230"/>
                <a:gd name="T15" fmla="*/ 186 h 232"/>
                <a:gd name="T16" fmla="*/ 82 w 230"/>
                <a:gd name="T17" fmla="*/ 208 h 232"/>
                <a:gd name="T18" fmla="*/ 100 w 230"/>
                <a:gd name="T19" fmla="*/ 218 h 232"/>
                <a:gd name="T20" fmla="*/ 126 w 230"/>
                <a:gd name="T21" fmla="*/ 220 h 232"/>
                <a:gd name="T22" fmla="*/ 136 w 230"/>
                <a:gd name="T23" fmla="*/ 220 h 232"/>
                <a:gd name="T24" fmla="*/ 156 w 230"/>
                <a:gd name="T25" fmla="*/ 210 h 232"/>
                <a:gd name="T26" fmla="*/ 174 w 230"/>
                <a:gd name="T27" fmla="*/ 192 h 232"/>
                <a:gd name="T28" fmla="*/ 184 w 230"/>
                <a:gd name="T29" fmla="*/ 166 h 232"/>
                <a:gd name="T30" fmla="*/ 186 w 230"/>
                <a:gd name="T31" fmla="*/ 36 h 232"/>
                <a:gd name="T32" fmla="*/ 186 w 230"/>
                <a:gd name="T33" fmla="*/ 26 h 232"/>
                <a:gd name="T34" fmla="*/ 178 w 230"/>
                <a:gd name="T35" fmla="*/ 14 h 232"/>
                <a:gd name="T36" fmla="*/ 162 w 230"/>
                <a:gd name="T37" fmla="*/ 10 h 232"/>
                <a:gd name="T38" fmla="*/ 154 w 230"/>
                <a:gd name="T39" fmla="*/ 0 h 232"/>
                <a:gd name="T40" fmla="*/ 230 w 230"/>
                <a:gd name="T41" fmla="*/ 10 h 232"/>
                <a:gd name="T42" fmla="*/ 222 w 230"/>
                <a:gd name="T43" fmla="*/ 10 h 232"/>
                <a:gd name="T44" fmla="*/ 206 w 230"/>
                <a:gd name="T45" fmla="*/ 14 h 232"/>
                <a:gd name="T46" fmla="*/ 200 w 230"/>
                <a:gd name="T47" fmla="*/ 26 h 232"/>
                <a:gd name="T48" fmla="*/ 198 w 230"/>
                <a:gd name="T49" fmla="*/ 156 h 232"/>
                <a:gd name="T50" fmla="*/ 196 w 230"/>
                <a:gd name="T51" fmla="*/ 174 h 232"/>
                <a:gd name="T52" fmla="*/ 182 w 230"/>
                <a:gd name="T53" fmla="*/ 204 h 232"/>
                <a:gd name="T54" fmla="*/ 158 w 230"/>
                <a:gd name="T55" fmla="*/ 222 h 232"/>
                <a:gd name="T56" fmla="*/ 132 w 230"/>
                <a:gd name="T57" fmla="*/ 232 h 232"/>
                <a:gd name="T58" fmla="*/ 120 w 230"/>
                <a:gd name="T59" fmla="*/ 232 h 232"/>
                <a:gd name="T60" fmla="*/ 88 w 230"/>
                <a:gd name="T61" fmla="*/ 230 h 232"/>
                <a:gd name="T62" fmla="*/ 60 w 230"/>
                <a:gd name="T63" fmla="*/ 220 h 232"/>
                <a:gd name="T64" fmla="*/ 42 w 230"/>
                <a:gd name="T65" fmla="*/ 204 h 232"/>
                <a:gd name="T66" fmla="*/ 34 w 230"/>
                <a:gd name="T67" fmla="*/ 188 h 232"/>
                <a:gd name="T68" fmla="*/ 30 w 230"/>
                <a:gd name="T69" fmla="*/ 168 h 232"/>
                <a:gd name="T70" fmla="*/ 30 w 230"/>
                <a:gd name="T71" fmla="*/ 38 h 232"/>
                <a:gd name="T72" fmla="*/ 28 w 230"/>
                <a:gd name="T73" fmla="*/ 24 h 232"/>
                <a:gd name="T74" fmla="*/ 24 w 230"/>
                <a:gd name="T75" fmla="*/ 14 h 232"/>
                <a:gd name="T76" fmla="*/ 14 w 230"/>
                <a:gd name="T77" fmla="*/ 10 h 232"/>
                <a:gd name="T78" fmla="*/ 0 w 230"/>
                <a:gd name="T79" fmla="*/ 10 h 23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30"/>
                <a:gd name="T121" fmla="*/ 0 h 232"/>
                <a:gd name="T122" fmla="*/ 230 w 230"/>
                <a:gd name="T123" fmla="*/ 232 h 23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30" h="232">
                  <a:moveTo>
                    <a:pt x="0" y="10"/>
                  </a:moveTo>
                  <a:lnTo>
                    <a:pt x="0" y="0"/>
                  </a:lnTo>
                  <a:lnTo>
                    <a:pt x="96" y="0"/>
                  </a:lnTo>
                  <a:lnTo>
                    <a:pt x="96" y="10"/>
                  </a:lnTo>
                  <a:lnTo>
                    <a:pt x="84" y="10"/>
                  </a:lnTo>
                  <a:lnTo>
                    <a:pt x="78" y="12"/>
                  </a:lnTo>
                  <a:lnTo>
                    <a:pt x="74" y="14"/>
                  </a:lnTo>
                  <a:lnTo>
                    <a:pt x="70" y="18"/>
                  </a:lnTo>
                  <a:lnTo>
                    <a:pt x="68" y="24"/>
                  </a:lnTo>
                  <a:lnTo>
                    <a:pt x="66" y="32"/>
                  </a:lnTo>
                  <a:lnTo>
                    <a:pt x="66" y="42"/>
                  </a:lnTo>
                  <a:lnTo>
                    <a:pt x="66" y="154"/>
                  </a:lnTo>
                  <a:lnTo>
                    <a:pt x="66" y="172"/>
                  </a:lnTo>
                  <a:lnTo>
                    <a:pt x="70" y="186"/>
                  </a:lnTo>
                  <a:lnTo>
                    <a:pt x="74" y="198"/>
                  </a:lnTo>
                  <a:lnTo>
                    <a:pt x="82" y="208"/>
                  </a:lnTo>
                  <a:lnTo>
                    <a:pt x="90" y="214"/>
                  </a:lnTo>
                  <a:lnTo>
                    <a:pt x="100" y="218"/>
                  </a:lnTo>
                  <a:lnTo>
                    <a:pt x="112" y="220"/>
                  </a:lnTo>
                  <a:lnTo>
                    <a:pt x="126" y="220"/>
                  </a:lnTo>
                  <a:lnTo>
                    <a:pt x="136" y="220"/>
                  </a:lnTo>
                  <a:lnTo>
                    <a:pt x="146" y="216"/>
                  </a:lnTo>
                  <a:lnTo>
                    <a:pt x="156" y="210"/>
                  </a:lnTo>
                  <a:lnTo>
                    <a:pt x="166" y="202"/>
                  </a:lnTo>
                  <a:lnTo>
                    <a:pt x="174" y="192"/>
                  </a:lnTo>
                  <a:lnTo>
                    <a:pt x="180" y="180"/>
                  </a:lnTo>
                  <a:lnTo>
                    <a:pt x="184" y="166"/>
                  </a:lnTo>
                  <a:lnTo>
                    <a:pt x="186" y="154"/>
                  </a:lnTo>
                  <a:lnTo>
                    <a:pt x="186" y="36"/>
                  </a:lnTo>
                  <a:lnTo>
                    <a:pt x="186" y="26"/>
                  </a:lnTo>
                  <a:lnTo>
                    <a:pt x="182" y="20"/>
                  </a:lnTo>
                  <a:lnTo>
                    <a:pt x="178" y="14"/>
                  </a:lnTo>
                  <a:lnTo>
                    <a:pt x="174" y="12"/>
                  </a:lnTo>
                  <a:lnTo>
                    <a:pt x="162" y="10"/>
                  </a:lnTo>
                  <a:lnTo>
                    <a:pt x="154" y="10"/>
                  </a:lnTo>
                  <a:lnTo>
                    <a:pt x="154" y="0"/>
                  </a:lnTo>
                  <a:lnTo>
                    <a:pt x="230" y="0"/>
                  </a:lnTo>
                  <a:lnTo>
                    <a:pt x="230" y="10"/>
                  </a:lnTo>
                  <a:lnTo>
                    <a:pt x="222" y="10"/>
                  </a:lnTo>
                  <a:lnTo>
                    <a:pt x="210" y="12"/>
                  </a:lnTo>
                  <a:lnTo>
                    <a:pt x="206" y="14"/>
                  </a:lnTo>
                  <a:lnTo>
                    <a:pt x="202" y="20"/>
                  </a:lnTo>
                  <a:lnTo>
                    <a:pt x="200" y="26"/>
                  </a:lnTo>
                  <a:lnTo>
                    <a:pt x="198" y="36"/>
                  </a:lnTo>
                  <a:lnTo>
                    <a:pt x="198" y="156"/>
                  </a:lnTo>
                  <a:lnTo>
                    <a:pt x="196" y="174"/>
                  </a:lnTo>
                  <a:lnTo>
                    <a:pt x="190" y="190"/>
                  </a:lnTo>
                  <a:lnTo>
                    <a:pt x="182" y="204"/>
                  </a:lnTo>
                  <a:lnTo>
                    <a:pt x="170" y="214"/>
                  </a:lnTo>
                  <a:lnTo>
                    <a:pt x="158" y="222"/>
                  </a:lnTo>
                  <a:lnTo>
                    <a:pt x="144" y="228"/>
                  </a:lnTo>
                  <a:lnTo>
                    <a:pt x="132" y="232"/>
                  </a:lnTo>
                  <a:lnTo>
                    <a:pt x="120" y="232"/>
                  </a:lnTo>
                  <a:lnTo>
                    <a:pt x="104" y="232"/>
                  </a:lnTo>
                  <a:lnTo>
                    <a:pt x="88" y="230"/>
                  </a:lnTo>
                  <a:lnTo>
                    <a:pt x="74" y="226"/>
                  </a:lnTo>
                  <a:lnTo>
                    <a:pt x="60" y="220"/>
                  </a:lnTo>
                  <a:lnTo>
                    <a:pt x="48" y="210"/>
                  </a:lnTo>
                  <a:lnTo>
                    <a:pt x="42" y="204"/>
                  </a:lnTo>
                  <a:lnTo>
                    <a:pt x="38" y="196"/>
                  </a:lnTo>
                  <a:lnTo>
                    <a:pt x="34" y="188"/>
                  </a:lnTo>
                  <a:lnTo>
                    <a:pt x="32" y="178"/>
                  </a:lnTo>
                  <a:lnTo>
                    <a:pt x="30" y="168"/>
                  </a:lnTo>
                  <a:lnTo>
                    <a:pt x="30" y="156"/>
                  </a:lnTo>
                  <a:lnTo>
                    <a:pt x="30" y="38"/>
                  </a:lnTo>
                  <a:lnTo>
                    <a:pt x="28" y="24"/>
                  </a:lnTo>
                  <a:lnTo>
                    <a:pt x="26" y="18"/>
                  </a:lnTo>
                  <a:lnTo>
                    <a:pt x="24" y="14"/>
                  </a:lnTo>
                  <a:lnTo>
                    <a:pt x="20" y="12"/>
                  </a:lnTo>
                  <a:lnTo>
                    <a:pt x="14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526"/>
            <p:cNvSpPr>
              <a:spLocks noEditPoints="1"/>
            </p:cNvSpPr>
            <p:nvPr/>
          </p:nvSpPr>
          <p:spPr bwMode="auto">
            <a:xfrm>
              <a:off x="3424" y="1250"/>
              <a:ext cx="482" cy="514"/>
            </a:xfrm>
            <a:custGeom>
              <a:avLst/>
              <a:gdLst>
                <a:gd name="T0" fmla="*/ 426 w 482"/>
                <a:gd name="T1" fmla="*/ 0 h 514"/>
                <a:gd name="T2" fmla="*/ 238 w 482"/>
                <a:gd name="T3" fmla="*/ 14 h 514"/>
                <a:gd name="T4" fmla="*/ 270 w 482"/>
                <a:gd name="T5" fmla="*/ 16 h 514"/>
                <a:gd name="T6" fmla="*/ 290 w 482"/>
                <a:gd name="T7" fmla="*/ 22 h 514"/>
                <a:gd name="T8" fmla="*/ 300 w 482"/>
                <a:gd name="T9" fmla="*/ 38 h 514"/>
                <a:gd name="T10" fmla="*/ 302 w 482"/>
                <a:gd name="T11" fmla="*/ 66 h 514"/>
                <a:gd name="T12" fmla="*/ 302 w 482"/>
                <a:gd name="T13" fmla="*/ 166 h 514"/>
                <a:gd name="T14" fmla="*/ 282 w 482"/>
                <a:gd name="T15" fmla="*/ 148 h 514"/>
                <a:gd name="T16" fmla="*/ 256 w 482"/>
                <a:gd name="T17" fmla="*/ 136 h 514"/>
                <a:gd name="T18" fmla="*/ 224 w 482"/>
                <a:gd name="T19" fmla="*/ 126 h 514"/>
                <a:gd name="T20" fmla="*/ 184 w 482"/>
                <a:gd name="T21" fmla="*/ 124 h 514"/>
                <a:gd name="T22" fmla="*/ 164 w 482"/>
                <a:gd name="T23" fmla="*/ 124 h 514"/>
                <a:gd name="T24" fmla="*/ 126 w 482"/>
                <a:gd name="T25" fmla="*/ 134 h 514"/>
                <a:gd name="T26" fmla="*/ 92 w 482"/>
                <a:gd name="T27" fmla="*/ 150 h 514"/>
                <a:gd name="T28" fmla="*/ 62 w 482"/>
                <a:gd name="T29" fmla="*/ 172 h 514"/>
                <a:gd name="T30" fmla="*/ 38 w 482"/>
                <a:gd name="T31" fmla="*/ 200 h 514"/>
                <a:gd name="T32" fmla="*/ 20 w 482"/>
                <a:gd name="T33" fmla="*/ 232 h 514"/>
                <a:gd name="T34" fmla="*/ 6 w 482"/>
                <a:gd name="T35" fmla="*/ 266 h 514"/>
                <a:gd name="T36" fmla="*/ 0 w 482"/>
                <a:gd name="T37" fmla="*/ 300 h 514"/>
                <a:gd name="T38" fmla="*/ 0 w 482"/>
                <a:gd name="T39" fmla="*/ 318 h 514"/>
                <a:gd name="T40" fmla="*/ 4 w 482"/>
                <a:gd name="T41" fmla="*/ 356 h 514"/>
                <a:gd name="T42" fmla="*/ 14 w 482"/>
                <a:gd name="T43" fmla="*/ 390 h 514"/>
                <a:gd name="T44" fmla="*/ 30 w 482"/>
                <a:gd name="T45" fmla="*/ 424 h 514"/>
                <a:gd name="T46" fmla="*/ 50 w 482"/>
                <a:gd name="T47" fmla="*/ 452 h 514"/>
                <a:gd name="T48" fmla="*/ 74 w 482"/>
                <a:gd name="T49" fmla="*/ 478 h 514"/>
                <a:gd name="T50" fmla="*/ 102 w 482"/>
                <a:gd name="T51" fmla="*/ 496 h 514"/>
                <a:gd name="T52" fmla="*/ 132 w 482"/>
                <a:gd name="T53" fmla="*/ 508 h 514"/>
                <a:gd name="T54" fmla="*/ 162 w 482"/>
                <a:gd name="T55" fmla="*/ 514 h 514"/>
                <a:gd name="T56" fmla="*/ 482 w 482"/>
                <a:gd name="T57" fmla="*/ 514 h 514"/>
                <a:gd name="T58" fmla="*/ 482 w 482"/>
                <a:gd name="T59" fmla="*/ 498 h 514"/>
                <a:gd name="T60" fmla="*/ 456 w 482"/>
                <a:gd name="T61" fmla="*/ 488 h 514"/>
                <a:gd name="T62" fmla="*/ 438 w 482"/>
                <a:gd name="T63" fmla="*/ 474 h 514"/>
                <a:gd name="T64" fmla="*/ 428 w 482"/>
                <a:gd name="T65" fmla="*/ 456 h 514"/>
                <a:gd name="T66" fmla="*/ 426 w 482"/>
                <a:gd name="T67" fmla="*/ 438 h 514"/>
                <a:gd name="T68" fmla="*/ 304 w 482"/>
                <a:gd name="T69" fmla="*/ 444 h 514"/>
                <a:gd name="T70" fmla="*/ 302 w 482"/>
                <a:gd name="T71" fmla="*/ 452 h 514"/>
                <a:gd name="T72" fmla="*/ 296 w 482"/>
                <a:gd name="T73" fmla="*/ 466 h 514"/>
                <a:gd name="T74" fmla="*/ 284 w 482"/>
                <a:gd name="T75" fmla="*/ 476 h 514"/>
                <a:gd name="T76" fmla="*/ 266 w 482"/>
                <a:gd name="T77" fmla="*/ 484 h 514"/>
                <a:gd name="T78" fmla="*/ 256 w 482"/>
                <a:gd name="T79" fmla="*/ 484 h 514"/>
                <a:gd name="T80" fmla="*/ 234 w 482"/>
                <a:gd name="T81" fmla="*/ 480 h 514"/>
                <a:gd name="T82" fmla="*/ 212 w 482"/>
                <a:gd name="T83" fmla="*/ 474 h 514"/>
                <a:gd name="T84" fmla="*/ 176 w 482"/>
                <a:gd name="T85" fmla="*/ 446 h 514"/>
                <a:gd name="T86" fmla="*/ 148 w 482"/>
                <a:gd name="T87" fmla="*/ 408 h 514"/>
                <a:gd name="T88" fmla="*/ 128 w 482"/>
                <a:gd name="T89" fmla="*/ 364 h 514"/>
                <a:gd name="T90" fmla="*/ 120 w 482"/>
                <a:gd name="T91" fmla="*/ 314 h 514"/>
                <a:gd name="T92" fmla="*/ 122 w 482"/>
                <a:gd name="T93" fmla="*/ 292 h 514"/>
                <a:gd name="T94" fmla="*/ 132 w 482"/>
                <a:gd name="T95" fmla="*/ 244 h 514"/>
                <a:gd name="T96" fmla="*/ 154 w 482"/>
                <a:gd name="T97" fmla="*/ 200 h 514"/>
                <a:gd name="T98" fmla="*/ 170 w 482"/>
                <a:gd name="T99" fmla="*/ 182 h 514"/>
                <a:gd name="T100" fmla="*/ 190 w 482"/>
                <a:gd name="T101" fmla="*/ 170 h 514"/>
                <a:gd name="T102" fmla="*/ 212 w 482"/>
                <a:gd name="T103" fmla="*/ 164 h 514"/>
                <a:gd name="T104" fmla="*/ 222 w 482"/>
                <a:gd name="T105" fmla="*/ 164 h 514"/>
                <a:gd name="T106" fmla="*/ 238 w 482"/>
                <a:gd name="T107" fmla="*/ 164 h 514"/>
                <a:gd name="T108" fmla="*/ 268 w 482"/>
                <a:gd name="T109" fmla="*/ 172 h 514"/>
                <a:gd name="T110" fmla="*/ 290 w 482"/>
                <a:gd name="T111" fmla="*/ 188 h 514"/>
                <a:gd name="T112" fmla="*/ 302 w 482"/>
                <a:gd name="T113" fmla="*/ 214 h 514"/>
                <a:gd name="T114" fmla="*/ 304 w 482"/>
                <a:gd name="T115" fmla="*/ 444 h 5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82"/>
                <a:gd name="T175" fmla="*/ 0 h 514"/>
                <a:gd name="T176" fmla="*/ 482 w 482"/>
                <a:gd name="T177" fmla="*/ 514 h 51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82" h="514">
                  <a:moveTo>
                    <a:pt x="426" y="438"/>
                  </a:moveTo>
                  <a:lnTo>
                    <a:pt x="426" y="0"/>
                  </a:lnTo>
                  <a:lnTo>
                    <a:pt x="238" y="0"/>
                  </a:lnTo>
                  <a:lnTo>
                    <a:pt x="238" y="14"/>
                  </a:lnTo>
                  <a:lnTo>
                    <a:pt x="270" y="16"/>
                  </a:lnTo>
                  <a:lnTo>
                    <a:pt x="280" y="18"/>
                  </a:lnTo>
                  <a:lnTo>
                    <a:pt x="290" y="22"/>
                  </a:lnTo>
                  <a:lnTo>
                    <a:pt x="296" y="28"/>
                  </a:lnTo>
                  <a:lnTo>
                    <a:pt x="300" y="38"/>
                  </a:lnTo>
                  <a:lnTo>
                    <a:pt x="302" y="50"/>
                  </a:lnTo>
                  <a:lnTo>
                    <a:pt x="302" y="66"/>
                  </a:lnTo>
                  <a:lnTo>
                    <a:pt x="302" y="166"/>
                  </a:lnTo>
                  <a:lnTo>
                    <a:pt x="292" y="156"/>
                  </a:lnTo>
                  <a:lnTo>
                    <a:pt x="282" y="148"/>
                  </a:lnTo>
                  <a:lnTo>
                    <a:pt x="270" y="142"/>
                  </a:lnTo>
                  <a:lnTo>
                    <a:pt x="256" y="136"/>
                  </a:lnTo>
                  <a:lnTo>
                    <a:pt x="240" y="130"/>
                  </a:lnTo>
                  <a:lnTo>
                    <a:pt x="224" y="126"/>
                  </a:lnTo>
                  <a:lnTo>
                    <a:pt x="204" y="124"/>
                  </a:lnTo>
                  <a:lnTo>
                    <a:pt x="184" y="124"/>
                  </a:lnTo>
                  <a:lnTo>
                    <a:pt x="164" y="124"/>
                  </a:lnTo>
                  <a:lnTo>
                    <a:pt x="144" y="128"/>
                  </a:lnTo>
                  <a:lnTo>
                    <a:pt x="126" y="134"/>
                  </a:lnTo>
                  <a:lnTo>
                    <a:pt x="108" y="140"/>
                  </a:lnTo>
                  <a:lnTo>
                    <a:pt x="92" y="150"/>
                  </a:lnTo>
                  <a:lnTo>
                    <a:pt x="76" y="160"/>
                  </a:lnTo>
                  <a:lnTo>
                    <a:pt x="62" y="172"/>
                  </a:lnTo>
                  <a:lnTo>
                    <a:pt x="50" y="186"/>
                  </a:lnTo>
                  <a:lnTo>
                    <a:pt x="38" y="200"/>
                  </a:lnTo>
                  <a:lnTo>
                    <a:pt x="28" y="216"/>
                  </a:lnTo>
                  <a:lnTo>
                    <a:pt x="20" y="232"/>
                  </a:lnTo>
                  <a:lnTo>
                    <a:pt x="12" y="250"/>
                  </a:lnTo>
                  <a:lnTo>
                    <a:pt x="6" y="266"/>
                  </a:lnTo>
                  <a:lnTo>
                    <a:pt x="2" y="284"/>
                  </a:lnTo>
                  <a:lnTo>
                    <a:pt x="0" y="300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4" y="356"/>
                  </a:lnTo>
                  <a:lnTo>
                    <a:pt x="8" y="374"/>
                  </a:lnTo>
                  <a:lnTo>
                    <a:pt x="14" y="390"/>
                  </a:lnTo>
                  <a:lnTo>
                    <a:pt x="20" y="408"/>
                  </a:lnTo>
                  <a:lnTo>
                    <a:pt x="30" y="424"/>
                  </a:lnTo>
                  <a:lnTo>
                    <a:pt x="38" y="438"/>
                  </a:lnTo>
                  <a:lnTo>
                    <a:pt x="50" y="452"/>
                  </a:lnTo>
                  <a:lnTo>
                    <a:pt x="62" y="466"/>
                  </a:lnTo>
                  <a:lnTo>
                    <a:pt x="74" y="478"/>
                  </a:lnTo>
                  <a:lnTo>
                    <a:pt x="88" y="488"/>
                  </a:lnTo>
                  <a:lnTo>
                    <a:pt x="102" y="496"/>
                  </a:lnTo>
                  <a:lnTo>
                    <a:pt x="116" y="504"/>
                  </a:lnTo>
                  <a:lnTo>
                    <a:pt x="132" y="508"/>
                  </a:lnTo>
                  <a:lnTo>
                    <a:pt x="146" y="512"/>
                  </a:lnTo>
                  <a:lnTo>
                    <a:pt x="162" y="514"/>
                  </a:lnTo>
                  <a:lnTo>
                    <a:pt x="212" y="514"/>
                  </a:lnTo>
                  <a:lnTo>
                    <a:pt x="482" y="514"/>
                  </a:lnTo>
                  <a:lnTo>
                    <a:pt x="482" y="498"/>
                  </a:lnTo>
                  <a:lnTo>
                    <a:pt x="468" y="494"/>
                  </a:lnTo>
                  <a:lnTo>
                    <a:pt x="456" y="488"/>
                  </a:lnTo>
                  <a:lnTo>
                    <a:pt x="446" y="482"/>
                  </a:lnTo>
                  <a:lnTo>
                    <a:pt x="438" y="474"/>
                  </a:lnTo>
                  <a:lnTo>
                    <a:pt x="432" y="466"/>
                  </a:lnTo>
                  <a:lnTo>
                    <a:pt x="428" y="456"/>
                  </a:lnTo>
                  <a:lnTo>
                    <a:pt x="426" y="448"/>
                  </a:lnTo>
                  <a:lnTo>
                    <a:pt x="426" y="438"/>
                  </a:lnTo>
                  <a:close/>
                  <a:moveTo>
                    <a:pt x="304" y="444"/>
                  </a:moveTo>
                  <a:lnTo>
                    <a:pt x="304" y="444"/>
                  </a:lnTo>
                  <a:lnTo>
                    <a:pt x="302" y="452"/>
                  </a:lnTo>
                  <a:lnTo>
                    <a:pt x="300" y="458"/>
                  </a:lnTo>
                  <a:lnTo>
                    <a:pt x="296" y="466"/>
                  </a:lnTo>
                  <a:lnTo>
                    <a:pt x="292" y="472"/>
                  </a:lnTo>
                  <a:lnTo>
                    <a:pt x="284" y="476"/>
                  </a:lnTo>
                  <a:lnTo>
                    <a:pt x="276" y="480"/>
                  </a:lnTo>
                  <a:lnTo>
                    <a:pt x="266" y="484"/>
                  </a:lnTo>
                  <a:lnTo>
                    <a:pt x="256" y="484"/>
                  </a:lnTo>
                  <a:lnTo>
                    <a:pt x="244" y="482"/>
                  </a:lnTo>
                  <a:lnTo>
                    <a:pt x="234" y="480"/>
                  </a:lnTo>
                  <a:lnTo>
                    <a:pt x="212" y="474"/>
                  </a:lnTo>
                  <a:lnTo>
                    <a:pt x="192" y="462"/>
                  </a:lnTo>
                  <a:lnTo>
                    <a:pt x="176" y="446"/>
                  </a:lnTo>
                  <a:lnTo>
                    <a:pt x="160" y="428"/>
                  </a:lnTo>
                  <a:lnTo>
                    <a:pt x="148" y="408"/>
                  </a:lnTo>
                  <a:lnTo>
                    <a:pt x="136" y="386"/>
                  </a:lnTo>
                  <a:lnTo>
                    <a:pt x="128" y="364"/>
                  </a:lnTo>
                  <a:lnTo>
                    <a:pt x="124" y="338"/>
                  </a:lnTo>
                  <a:lnTo>
                    <a:pt x="120" y="314"/>
                  </a:lnTo>
                  <a:lnTo>
                    <a:pt x="122" y="292"/>
                  </a:lnTo>
                  <a:lnTo>
                    <a:pt x="126" y="268"/>
                  </a:lnTo>
                  <a:lnTo>
                    <a:pt x="132" y="244"/>
                  </a:lnTo>
                  <a:lnTo>
                    <a:pt x="142" y="220"/>
                  </a:lnTo>
                  <a:lnTo>
                    <a:pt x="154" y="200"/>
                  </a:lnTo>
                  <a:lnTo>
                    <a:pt x="162" y="190"/>
                  </a:lnTo>
                  <a:lnTo>
                    <a:pt x="170" y="182"/>
                  </a:lnTo>
                  <a:lnTo>
                    <a:pt x="180" y="176"/>
                  </a:lnTo>
                  <a:lnTo>
                    <a:pt x="190" y="170"/>
                  </a:lnTo>
                  <a:lnTo>
                    <a:pt x="200" y="166"/>
                  </a:lnTo>
                  <a:lnTo>
                    <a:pt x="212" y="164"/>
                  </a:lnTo>
                  <a:lnTo>
                    <a:pt x="222" y="164"/>
                  </a:lnTo>
                  <a:lnTo>
                    <a:pt x="238" y="164"/>
                  </a:lnTo>
                  <a:lnTo>
                    <a:pt x="254" y="166"/>
                  </a:lnTo>
                  <a:lnTo>
                    <a:pt x="268" y="172"/>
                  </a:lnTo>
                  <a:lnTo>
                    <a:pt x="280" y="178"/>
                  </a:lnTo>
                  <a:lnTo>
                    <a:pt x="290" y="188"/>
                  </a:lnTo>
                  <a:lnTo>
                    <a:pt x="298" y="200"/>
                  </a:lnTo>
                  <a:lnTo>
                    <a:pt x="302" y="214"/>
                  </a:lnTo>
                  <a:lnTo>
                    <a:pt x="304" y="232"/>
                  </a:lnTo>
                  <a:lnTo>
                    <a:pt x="304" y="4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527"/>
            <p:cNvSpPr>
              <a:spLocks noEditPoints="1"/>
            </p:cNvSpPr>
            <p:nvPr/>
          </p:nvSpPr>
          <p:spPr bwMode="auto">
            <a:xfrm>
              <a:off x="2690" y="2346"/>
              <a:ext cx="70" cy="212"/>
            </a:xfrm>
            <a:custGeom>
              <a:avLst/>
              <a:gdLst>
                <a:gd name="T0" fmla="*/ 40 w 70"/>
                <a:gd name="T1" fmla="*/ 0 h 212"/>
                <a:gd name="T2" fmla="*/ 40 w 70"/>
                <a:gd name="T3" fmla="*/ 0 h 212"/>
                <a:gd name="T4" fmla="*/ 46 w 70"/>
                <a:gd name="T5" fmla="*/ 2 h 212"/>
                <a:gd name="T6" fmla="*/ 52 w 70"/>
                <a:gd name="T7" fmla="*/ 6 h 212"/>
                <a:gd name="T8" fmla="*/ 58 w 70"/>
                <a:gd name="T9" fmla="*/ 14 h 212"/>
                <a:gd name="T10" fmla="*/ 60 w 70"/>
                <a:gd name="T11" fmla="*/ 22 h 212"/>
                <a:gd name="T12" fmla="*/ 60 w 70"/>
                <a:gd name="T13" fmla="*/ 22 h 212"/>
                <a:gd name="T14" fmla="*/ 58 w 70"/>
                <a:gd name="T15" fmla="*/ 30 h 212"/>
                <a:gd name="T16" fmla="*/ 52 w 70"/>
                <a:gd name="T17" fmla="*/ 36 h 212"/>
                <a:gd name="T18" fmla="*/ 46 w 70"/>
                <a:gd name="T19" fmla="*/ 40 h 212"/>
                <a:gd name="T20" fmla="*/ 40 w 70"/>
                <a:gd name="T21" fmla="*/ 42 h 212"/>
                <a:gd name="T22" fmla="*/ 40 w 70"/>
                <a:gd name="T23" fmla="*/ 42 h 212"/>
                <a:gd name="T24" fmla="*/ 30 w 70"/>
                <a:gd name="T25" fmla="*/ 40 h 212"/>
                <a:gd name="T26" fmla="*/ 24 w 70"/>
                <a:gd name="T27" fmla="*/ 36 h 212"/>
                <a:gd name="T28" fmla="*/ 20 w 70"/>
                <a:gd name="T29" fmla="*/ 30 h 212"/>
                <a:gd name="T30" fmla="*/ 18 w 70"/>
                <a:gd name="T31" fmla="*/ 22 h 212"/>
                <a:gd name="T32" fmla="*/ 18 w 70"/>
                <a:gd name="T33" fmla="*/ 22 h 212"/>
                <a:gd name="T34" fmla="*/ 20 w 70"/>
                <a:gd name="T35" fmla="*/ 14 h 212"/>
                <a:gd name="T36" fmla="*/ 24 w 70"/>
                <a:gd name="T37" fmla="*/ 6 h 212"/>
                <a:gd name="T38" fmla="*/ 30 w 70"/>
                <a:gd name="T39" fmla="*/ 2 h 212"/>
                <a:gd name="T40" fmla="*/ 40 w 70"/>
                <a:gd name="T41" fmla="*/ 0 h 212"/>
                <a:gd name="T42" fmla="*/ 40 w 70"/>
                <a:gd name="T43" fmla="*/ 0 h 212"/>
                <a:gd name="T44" fmla="*/ 24 w 70"/>
                <a:gd name="T45" fmla="*/ 102 h 212"/>
                <a:gd name="T46" fmla="*/ 24 w 70"/>
                <a:gd name="T47" fmla="*/ 102 h 212"/>
                <a:gd name="T48" fmla="*/ 24 w 70"/>
                <a:gd name="T49" fmla="*/ 94 h 212"/>
                <a:gd name="T50" fmla="*/ 20 w 70"/>
                <a:gd name="T51" fmla="*/ 88 h 212"/>
                <a:gd name="T52" fmla="*/ 18 w 70"/>
                <a:gd name="T53" fmla="*/ 86 h 212"/>
                <a:gd name="T54" fmla="*/ 14 w 70"/>
                <a:gd name="T55" fmla="*/ 84 h 212"/>
                <a:gd name="T56" fmla="*/ 10 w 70"/>
                <a:gd name="T57" fmla="*/ 82 h 212"/>
                <a:gd name="T58" fmla="*/ 4 w 70"/>
                <a:gd name="T59" fmla="*/ 82 h 212"/>
                <a:gd name="T60" fmla="*/ 4 w 70"/>
                <a:gd name="T61" fmla="*/ 82 h 212"/>
                <a:gd name="T62" fmla="*/ 30 w 70"/>
                <a:gd name="T63" fmla="*/ 72 h 212"/>
                <a:gd name="T64" fmla="*/ 54 w 70"/>
                <a:gd name="T65" fmla="*/ 58 h 212"/>
                <a:gd name="T66" fmla="*/ 54 w 70"/>
                <a:gd name="T67" fmla="*/ 186 h 212"/>
                <a:gd name="T68" fmla="*/ 54 w 70"/>
                <a:gd name="T69" fmla="*/ 186 h 212"/>
                <a:gd name="T70" fmla="*/ 54 w 70"/>
                <a:gd name="T71" fmla="*/ 198 h 212"/>
                <a:gd name="T72" fmla="*/ 56 w 70"/>
                <a:gd name="T73" fmla="*/ 204 h 212"/>
                <a:gd name="T74" fmla="*/ 60 w 70"/>
                <a:gd name="T75" fmla="*/ 208 h 212"/>
                <a:gd name="T76" fmla="*/ 68 w 70"/>
                <a:gd name="T77" fmla="*/ 208 h 212"/>
                <a:gd name="T78" fmla="*/ 70 w 70"/>
                <a:gd name="T79" fmla="*/ 212 h 212"/>
                <a:gd name="T80" fmla="*/ 0 w 70"/>
                <a:gd name="T81" fmla="*/ 212 h 212"/>
                <a:gd name="T82" fmla="*/ 0 w 70"/>
                <a:gd name="T83" fmla="*/ 208 h 212"/>
                <a:gd name="T84" fmla="*/ 0 w 70"/>
                <a:gd name="T85" fmla="*/ 208 h 212"/>
                <a:gd name="T86" fmla="*/ 10 w 70"/>
                <a:gd name="T87" fmla="*/ 208 h 212"/>
                <a:gd name="T88" fmla="*/ 18 w 70"/>
                <a:gd name="T89" fmla="*/ 204 h 212"/>
                <a:gd name="T90" fmla="*/ 22 w 70"/>
                <a:gd name="T91" fmla="*/ 196 h 212"/>
                <a:gd name="T92" fmla="*/ 24 w 70"/>
                <a:gd name="T93" fmla="*/ 186 h 212"/>
                <a:gd name="T94" fmla="*/ 24 w 70"/>
                <a:gd name="T95" fmla="*/ 102 h 21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0"/>
                <a:gd name="T145" fmla="*/ 0 h 212"/>
                <a:gd name="T146" fmla="*/ 70 w 70"/>
                <a:gd name="T147" fmla="*/ 212 h 21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0" h="212">
                  <a:moveTo>
                    <a:pt x="40" y="0"/>
                  </a:moveTo>
                  <a:lnTo>
                    <a:pt x="40" y="0"/>
                  </a:lnTo>
                  <a:lnTo>
                    <a:pt x="46" y="2"/>
                  </a:lnTo>
                  <a:lnTo>
                    <a:pt x="52" y="6"/>
                  </a:lnTo>
                  <a:lnTo>
                    <a:pt x="58" y="14"/>
                  </a:lnTo>
                  <a:lnTo>
                    <a:pt x="60" y="22"/>
                  </a:lnTo>
                  <a:lnTo>
                    <a:pt x="58" y="30"/>
                  </a:lnTo>
                  <a:lnTo>
                    <a:pt x="52" y="36"/>
                  </a:lnTo>
                  <a:lnTo>
                    <a:pt x="46" y="40"/>
                  </a:lnTo>
                  <a:lnTo>
                    <a:pt x="40" y="42"/>
                  </a:lnTo>
                  <a:lnTo>
                    <a:pt x="30" y="40"/>
                  </a:lnTo>
                  <a:lnTo>
                    <a:pt x="24" y="36"/>
                  </a:lnTo>
                  <a:lnTo>
                    <a:pt x="20" y="30"/>
                  </a:lnTo>
                  <a:lnTo>
                    <a:pt x="18" y="22"/>
                  </a:lnTo>
                  <a:lnTo>
                    <a:pt x="20" y="14"/>
                  </a:lnTo>
                  <a:lnTo>
                    <a:pt x="24" y="6"/>
                  </a:lnTo>
                  <a:lnTo>
                    <a:pt x="30" y="2"/>
                  </a:lnTo>
                  <a:lnTo>
                    <a:pt x="40" y="0"/>
                  </a:lnTo>
                  <a:close/>
                  <a:moveTo>
                    <a:pt x="24" y="102"/>
                  </a:moveTo>
                  <a:lnTo>
                    <a:pt x="24" y="102"/>
                  </a:lnTo>
                  <a:lnTo>
                    <a:pt x="24" y="94"/>
                  </a:lnTo>
                  <a:lnTo>
                    <a:pt x="20" y="88"/>
                  </a:lnTo>
                  <a:lnTo>
                    <a:pt x="18" y="86"/>
                  </a:lnTo>
                  <a:lnTo>
                    <a:pt x="14" y="84"/>
                  </a:lnTo>
                  <a:lnTo>
                    <a:pt x="10" y="82"/>
                  </a:lnTo>
                  <a:lnTo>
                    <a:pt x="4" y="82"/>
                  </a:lnTo>
                  <a:lnTo>
                    <a:pt x="30" y="72"/>
                  </a:lnTo>
                  <a:lnTo>
                    <a:pt x="54" y="58"/>
                  </a:lnTo>
                  <a:lnTo>
                    <a:pt x="54" y="186"/>
                  </a:lnTo>
                  <a:lnTo>
                    <a:pt x="54" y="198"/>
                  </a:lnTo>
                  <a:lnTo>
                    <a:pt x="56" y="204"/>
                  </a:lnTo>
                  <a:lnTo>
                    <a:pt x="60" y="208"/>
                  </a:lnTo>
                  <a:lnTo>
                    <a:pt x="68" y="208"/>
                  </a:lnTo>
                  <a:lnTo>
                    <a:pt x="70" y="212"/>
                  </a:lnTo>
                  <a:lnTo>
                    <a:pt x="0" y="212"/>
                  </a:lnTo>
                  <a:lnTo>
                    <a:pt x="0" y="208"/>
                  </a:lnTo>
                  <a:lnTo>
                    <a:pt x="10" y="208"/>
                  </a:lnTo>
                  <a:lnTo>
                    <a:pt x="18" y="204"/>
                  </a:lnTo>
                  <a:lnTo>
                    <a:pt x="22" y="196"/>
                  </a:lnTo>
                  <a:lnTo>
                    <a:pt x="24" y="186"/>
                  </a:lnTo>
                  <a:lnTo>
                    <a:pt x="24" y="10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528"/>
            <p:cNvSpPr>
              <a:spLocks noEditPoints="1"/>
            </p:cNvSpPr>
            <p:nvPr/>
          </p:nvSpPr>
          <p:spPr bwMode="auto">
            <a:xfrm>
              <a:off x="3258" y="2346"/>
              <a:ext cx="74" cy="212"/>
            </a:xfrm>
            <a:custGeom>
              <a:avLst/>
              <a:gdLst>
                <a:gd name="T0" fmla="*/ 40 w 74"/>
                <a:gd name="T1" fmla="*/ 0 h 212"/>
                <a:gd name="T2" fmla="*/ 40 w 74"/>
                <a:gd name="T3" fmla="*/ 0 h 212"/>
                <a:gd name="T4" fmla="*/ 48 w 74"/>
                <a:gd name="T5" fmla="*/ 2 h 212"/>
                <a:gd name="T6" fmla="*/ 54 w 74"/>
                <a:gd name="T7" fmla="*/ 6 h 212"/>
                <a:gd name="T8" fmla="*/ 58 w 74"/>
                <a:gd name="T9" fmla="*/ 14 h 212"/>
                <a:gd name="T10" fmla="*/ 60 w 74"/>
                <a:gd name="T11" fmla="*/ 22 h 212"/>
                <a:gd name="T12" fmla="*/ 60 w 74"/>
                <a:gd name="T13" fmla="*/ 22 h 212"/>
                <a:gd name="T14" fmla="*/ 58 w 74"/>
                <a:gd name="T15" fmla="*/ 30 h 212"/>
                <a:gd name="T16" fmla="*/ 54 w 74"/>
                <a:gd name="T17" fmla="*/ 36 h 212"/>
                <a:gd name="T18" fmla="*/ 48 w 74"/>
                <a:gd name="T19" fmla="*/ 40 h 212"/>
                <a:gd name="T20" fmla="*/ 40 w 74"/>
                <a:gd name="T21" fmla="*/ 42 h 212"/>
                <a:gd name="T22" fmla="*/ 40 w 74"/>
                <a:gd name="T23" fmla="*/ 42 h 212"/>
                <a:gd name="T24" fmla="*/ 32 w 74"/>
                <a:gd name="T25" fmla="*/ 40 h 212"/>
                <a:gd name="T26" fmla="*/ 24 w 74"/>
                <a:gd name="T27" fmla="*/ 36 h 212"/>
                <a:gd name="T28" fmla="*/ 20 w 74"/>
                <a:gd name="T29" fmla="*/ 30 h 212"/>
                <a:gd name="T30" fmla="*/ 18 w 74"/>
                <a:gd name="T31" fmla="*/ 22 h 212"/>
                <a:gd name="T32" fmla="*/ 18 w 74"/>
                <a:gd name="T33" fmla="*/ 22 h 212"/>
                <a:gd name="T34" fmla="*/ 20 w 74"/>
                <a:gd name="T35" fmla="*/ 14 h 212"/>
                <a:gd name="T36" fmla="*/ 24 w 74"/>
                <a:gd name="T37" fmla="*/ 6 h 212"/>
                <a:gd name="T38" fmla="*/ 32 w 74"/>
                <a:gd name="T39" fmla="*/ 2 h 212"/>
                <a:gd name="T40" fmla="*/ 40 w 74"/>
                <a:gd name="T41" fmla="*/ 0 h 212"/>
                <a:gd name="T42" fmla="*/ 40 w 74"/>
                <a:gd name="T43" fmla="*/ 0 h 212"/>
                <a:gd name="T44" fmla="*/ 24 w 74"/>
                <a:gd name="T45" fmla="*/ 102 h 212"/>
                <a:gd name="T46" fmla="*/ 24 w 74"/>
                <a:gd name="T47" fmla="*/ 102 h 212"/>
                <a:gd name="T48" fmla="*/ 24 w 74"/>
                <a:gd name="T49" fmla="*/ 94 h 212"/>
                <a:gd name="T50" fmla="*/ 22 w 74"/>
                <a:gd name="T51" fmla="*/ 88 h 212"/>
                <a:gd name="T52" fmla="*/ 20 w 74"/>
                <a:gd name="T53" fmla="*/ 86 h 212"/>
                <a:gd name="T54" fmla="*/ 16 w 74"/>
                <a:gd name="T55" fmla="*/ 84 h 212"/>
                <a:gd name="T56" fmla="*/ 10 w 74"/>
                <a:gd name="T57" fmla="*/ 82 h 212"/>
                <a:gd name="T58" fmla="*/ 4 w 74"/>
                <a:gd name="T59" fmla="*/ 82 h 212"/>
                <a:gd name="T60" fmla="*/ 4 w 74"/>
                <a:gd name="T61" fmla="*/ 82 h 212"/>
                <a:gd name="T62" fmla="*/ 30 w 74"/>
                <a:gd name="T63" fmla="*/ 72 h 212"/>
                <a:gd name="T64" fmla="*/ 54 w 74"/>
                <a:gd name="T65" fmla="*/ 58 h 212"/>
                <a:gd name="T66" fmla="*/ 54 w 74"/>
                <a:gd name="T67" fmla="*/ 186 h 212"/>
                <a:gd name="T68" fmla="*/ 54 w 74"/>
                <a:gd name="T69" fmla="*/ 186 h 212"/>
                <a:gd name="T70" fmla="*/ 56 w 74"/>
                <a:gd name="T71" fmla="*/ 198 h 212"/>
                <a:gd name="T72" fmla="*/ 60 w 74"/>
                <a:gd name="T73" fmla="*/ 204 h 212"/>
                <a:gd name="T74" fmla="*/ 66 w 74"/>
                <a:gd name="T75" fmla="*/ 208 h 212"/>
                <a:gd name="T76" fmla="*/ 74 w 74"/>
                <a:gd name="T77" fmla="*/ 208 h 212"/>
                <a:gd name="T78" fmla="*/ 74 w 74"/>
                <a:gd name="T79" fmla="*/ 212 h 212"/>
                <a:gd name="T80" fmla="*/ 0 w 74"/>
                <a:gd name="T81" fmla="*/ 212 h 212"/>
                <a:gd name="T82" fmla="*/ 0 w 74"/>
                <a:gd name="T83" fmla="*/ 208 h 212"/>
                <a:gd name="T84" fmla="*/ 0 w 74"/>
                <a:gd name="T85" fmla="*/ 208 h 212"/>
                <a:gd name="T86" fmla="*/ 12 w 74"/>
                <a:gd name="T87" fmla="*/ 208 h 212"/>
                <a:gd name="T88" fmla="*/ 20 w 74"/>
                <a:gd name="T89" fmla="*/ 204 h 212"/>
                <a:gd name="T90" fmla="*/ 22 w 74"/>
                <a:gd name="T91" fmla="*/ 196 h 212"/>
                <a:gd name="T92" fmla="*/ 24 w 74"/>
                <a:gd name="T93" fmla="*/ 186 h 212"/>
                <a:gd name="T94" fmla="*/ 24 w 74"/>
                <a:gd name="T95" fmla="*/ 102 h 21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4"/>
                <a:gd name="T145" fmla="*/ 0 h 212"/>
                <a:gd name="T146" fmla="*/ 74 w 74"/>
                <a:gd name="T147" fmla="*/ 212 h 21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4" h="212">
                  <a:moveTo>
                    <a:pt x="40" y="0"/>
                  </a:moveTo>
                  <a:lnTo>
                    <a:pt x="40" y="0"/>
                  </a:lnTo>
                  <a:lnTo>
                    <a:pt x="48" y="2"/>
                  </a:lnTo>
                  <a:lnTo>
                    <a:pt x="54" y="6"/>
                  </a:lnTo>
                  <a:lnTo>
                    <a:pt x="58" y="14"/>
                  </a:lnTo>
                  <a:lnTo>
                    <a:pt x="60" y="22"/>
                  </a:lnTo>
                  <a:lnTo>
                    <a:pt x="58" y="30"/>
                  </a:lnTo>
                  <a:lnTo>
                    <a:pt x="54" y="36"/>
                  </a:lnTo>
                  <a:lnTo>
                    <a:pt x="48" y="40"/>
                  </a:lnTo>
                  <a:lnTo>
                    <a:pt x="40" y="42"/>
                  </a:lnTo>
                  <a:lnTo>
                    <a:pt x="32" y="40"/>
                  </a:lnTo>
                  <a:lnTo>
                    <a:pt x="24" y="36"/>
                  </a:lnTo>
                  <a:lnTo>
                    <a:pt x="20" y="30"/>
                  </a:lnTo>
                  <a:lnTo>
                    <a:pt x="18" y="22"/>
                  </a:lnTo>
                  <a:lnTo>
                    <a:pt x="20" y="14"/>
                  </a:lnTo>
                  <a:lnTo>
                    <a:pt x="24" y="6"/>
                  </a:lnTo>
                  <a:lnTo>
                    <a:pt x="32" y="2"/>
                  </a:lnTo>
                  <a:lnTo>
                    <a:pt x="40" y="0"/>
                  </a:lnTo>
                  <a:close/>
                  <a:moveTo>
                    <a:pt x="24" y="102"/>
                  </a:moveTo>
                  <a:lnTo>
                    <a:pt x="24" y="102"/>
                  </a:lnTo>
                  <a:lnTo>
                    <a:pt x="24" y="94"/>
                  </a:lnTo>
                  <a:lnTo>
                    <a:pt x="22" y="88"/>
                  </a:lnTo>
                  <a:lnTo>
                    <a:pt x="20" y="86"/>
                  </a:lnTo>
                  <a:lnTo>
                    <a:pt x="16" y="84"/>
                  </a:lnTo>
                  <a:lnTo>
                    <a:pt x="10" y="82"/>
                  </a:lnTo>
                  <a:lnTo>
                    <a:pt x="4" y="82"/>
                  </a:lnTo>
                  <a:lnTo>
                    <a:pt x="30" y="72"/>
                  </a:lnTo>
                  <a:lnTo>
                    <a:pt x="54" y="58"/>
                  </a:lnTo>
                  <a:lnTo>
                    <a:pt x="54" y="186"/>
                  </a:lnTo>
                  <a:lnTo>
                    <a:pt x="56" y="198"/>
                  </a:lnTo>
                  <a:lnTo>
                    <a:pt x="60" y="204"/>
                  </a:lnTo>
                  <a:lnTo>
                    <a:pt x="66" y="208"/>
                  </a:lnTo>
                  <a:lnTo>
                    <a:pt x="74" y="208"/>
                  </a:lnTo>
                  <a:lnTo>
                    <a:pt x="74" y="212"/>
                  </a:lnTo>
                  <a:lnTo>
                    <a:pt x="0" y="212"/>
                  </a:lnTo>
                  <a:lnTo>
                    <a:pt x="0" y="208"/>
                  </a:lnTo>
                  <a:lnTo>
                    <a:pt x="12" y="208"/>
                  </a:lnTo>
                  <a:lnTo>
                    <a:pt x="20" y="204"/>
                  </a:lnTo>
                  <a:lnTo>
                    <a:pt x="22" y="196"/>
                  </a:lnTo>
                  <a:lnTo>
                    <a:pt x="24" y="186"/>
                  </a:lnTo>
                  <a:lnTo>
                    <a:pt x="24" y="10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42" name="Picture 172" descr="NRCS signature_b&amp;w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28600"/>
            <a:ext cx="1905000" cy="642221"/>
          </a:xfrm>
          <a:prstGeom prst="rect">
            <a:avLst/>
          </a:prstGeom>
          <a:noFill/>
          <a:ln w="101600" cmpd="sng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43" name="Picture 6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2026920" cy="676399"/>
          </a:xfrm>
          <a:prstGeom prst="rect">
            <a:avLst/>
          </a:prstGeom>
          <a:noFill/>
          <a:ln w="101600" cmpd="sng" algn="ctr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EMSS graph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895469"/>
            <a:ext cx="7543800" cy="5810131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4" name="Rounded Rectangular Callout 3"/>
          <p:cNvSpPr/>
          <p:nvPr/>
        </p:nvSpPr>
        <p:spPr>
          <a:xfrm>
            <a:off x="6629400" y="1066800"/>
            <a:ext cx="2286000" cy="609600"/>
          </a:xfrm>
          <a:prstGeom prst="wedgeRoundRectCallout">
            <a:avLst>
              <a:gd name="adj1" fmla="val 25732"/>
              <a:gd name="adj2" fmla="val 174439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Area of Interest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(bounding box)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316468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Conservation Ontology – Class “Area of Interest”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EMSS graph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895469"/>
            <a:ext cx="7543800" cy="5810131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3" name="Freeform 2"/>
          <p:cNvSpPr/>
          <p:nvPr/>
        </p:nvSpPr>
        <p:spPr>
          <a:xfrm>
            <a:off x="1189630" y="1175982"/>
            <a:ext cx="6782937" cy="5390866"/>
          </a:xfrm>
          <a:custGeom>
            <a:avLst/>
            <a:gdLst>
              <a:gd name="connsiteX0" fmla="*/ 0 w 6782937"/>
              <a:gd name="connsiteY0" fmla="*/ 13648 h 5390866"/>
              <a:gd name="connsiteX1" fmla="*/ 5349922 w 6782937"/>
              <a:gd name="connsiteY1" fmla="*/ 0 h 5390866"/>
              <a:gd name="connsiteX2" fmla="*/ 5336274 w 6782937"/>
              <a:gd name="connsiteY2" fmla="*/ 2606722 h 5390866"/>
              <a:gd name="connsiteX3" fmla="*/ 5390866 w 6782937"/>
              <a:gd name="connsiteY3" fmla="*/ 2702257 h 5390866"/>
              <a:gd name="connsiteX4" fmla="*/ 6782937 w 6782937"/>
              <a:gd name="connsiteY4" fmla="*/ 2688609 h 5390866"/>
              <a:gd name="connsiteX5" fmla="*/ 6755642 w 6782937"/>
              <a:gd name="connsiteY5" fmla="*/ 5363570 h 5390866"/>
              <a:gd name="connsiteX6" fmla="*/ 27295 w 6782937"/>
              <a:gd name="connsiteY6" fmla="*/ 5390866 h 5390866"/>
              <a:gd name="connsiteX7" fmla="*/ 0 w 6782937"/>
              <a:gd name="connsiteY7" fmla="*/ 13648 h 5390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82937" h="5390866">
                <a:moveTo>
                  <a:pt x="0" y="13648"/>
                </a:moveTo>
                <a:lnTo>
                  <a:pt x="5349922" y="0"/>
                </a:lnTo>
                <a:cubicBezTo>
                  <a:pt x="5345373" y="868907"/>
                  <a:pt x="5340823" y="1737815"/>
                  <a:pt x="5336274" y="2606722"/>
                </a:cubicBezTo>
                <a:lnTo>
                  <a:pt x="5390866" y="2702257"/>
                </a:lnTo>
                <a:lnTo>
                  <a:pt x="6782937" y="2688609"/>
                </a:lnTo>
                <a:lnTo>
                  <a:pt x="6755642" y="5363570"/>
                </a:lnTo>
                <a:lnTo>
                  <a:pt x="27295" y="5390866"/>
                </a:lnTo>
                <a:lnTo>
                  <a:pt x="0" y="13648"/>
                </a:lnTo>
                <a:close/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ular Callout 4"/>
          <p:cNvSpPr/>
          <p:nvPr/>
        </p:nvSpPr>
        <p:spPr>
          <a:xfrm>
            <a:off x="1676400" y="2743200"/>
            <a:ext cx="2286000" cy="685800"/>
          </a:xfrm>
          <a:prstGeom prst="wedgeRoundRectCallout">
            <a:avLst>
              <a:gd name="adj1" fmla="val -70982"/>
              <a:gd name="adj2" fmla="val -7899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Assessment Area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(e.g. farm)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6705600" y="1066800"/>
            <a:ext cx="2286000" cy="685800"/>
          </a:xfrm>
          <a:prstGeom prst="wedgeRoundRectCallout">
            <a:avLst>
              <a:gd name="adj1" fmla="val 22152"/>
              <a:gd name="adj2" fmla="val 221902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Area of Interest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(bounding box)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316468"/>
            <a:ext cx="876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Conservation Ontology – Class “Assessment Area”</a:t>
            </a:r>
            <a:endParaRPr lang="en-US" sz="24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2209800" y="3581400"/>
            <a:ext cx="3352800" cy="6096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Resource Concern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(e.g. nutrients in surface water)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EMSS graph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895469"/>
            <a:ext cx="7543800" cy="5810131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6" name="Rounded Rectangular Callout 5"/>
          <p:cNvSpPr/>
          <p:nvPr/>
        </p:nvSpPr>
        <p:spPr>
          <a:xfrm>
            <a:off x="3048000" y="1066800"/>
            <a:ext cx="2286000" cy="1219200"/>
          </a:xfrm>
          <a:prstGeom prst="wedgeRoundRectCallout">
            <a:avLst>
              <a:gd name="adj1" fmla="val -72773"/>
              <a:gd name="adj2" fmla="val 48150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Management Unit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(Fields 1 and 2, </a:t>
            </a:r>
            <a:r>
              <a:rPr lang="en-US" sz="1600" dirty="0" err="1" smtClean="0">
                <a:solidFill>
                  <a:schemeClr val="tx1"/>
                </a:solidFill>
              </a:rPr>
              <a:t>bahiagrass</a:t>
            </a:r>
            <a:r>
              <a:rPr lang="en-US" sz="1600" dirty="0" smtClean="0">
                <a:solidFill>
                  <a:schemeClr val="tx1"/>
                </a:solidFill>
              </a:rPr>
              <a:t> pasture managed the same)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1187355" y="1187355"/>
            <a:ext cx="1337481" cy="5377218"/>
          </a:xfrm>
          <a:custGeom>
            <a:avLst/>
            <a:gdLst>
              <a:gd name="connsiteX0" fmla="*/ 0 w 1337481"/>
              <a:gd name="connsiteY0" fmla="*/ 0 h 5377218"/>
              <a:gd name="connsiteX1" fmla="*/ 1296538 w 1337481"/>
              <a:gd name="connsiteY1" fmla="*/ 0 h 5377218"/>
              <a:gd name="connsiteX2" fmla="*/ 1323833 w 1337481"/>
              <a:gd name="connsiteY2" fmla="*/ 3384645 h 5377218"/>
              <a:gd name="connsiteX3" fmla="*/ 1255594 w 1337481"/>
              <a:gd name="connsiteY3" fmla="*/ 3507475 h 5377218"/>
              <a:gd name="connsiteX4" fmla="*/ 1173708 w 1337481"/>
              <a:gd name="connsiteY4" fmla="*/ 3534770 h 5377218"/>
              <a:gd name="connsiteX5" fmla="*/ 1105469 w 1337481"/>
              <a:gd name="connsiteY5" fmla="*/ 3780430 h 5377218"/>
              <a:gd name="connsiteX6" fmla="*/ 1132764 w 1337481"/>
              <a:gd name="connsiteY6" fmla="*/ 3998794 h 5377218"/>
              <a:gd name="connsiteX7" fmla="*/ 1187355 w 1337481"/>
              <a:gd name="connsiteY7" fmla="*/ 4080681 h 5377218"/>
              <a:gd name="connsiteX8" fmla="*/ 1337481 w 1337481"/>
              <a:gd name="connsiteY8" fmla="*/ 4285397 h 5377218"/>
              <a:gd name="connsiteX9" fmla="*/ 1323833 w 1337481"/>
              <a:gd name="connsiteY9" fmla="*/ 5377218 h 5377218"/>
              <a:gd name="connsiteX10" fmla="*/ 40944 w 1337481"/>
              <a:gd name="connsiteY10" fmla="*/ 5377218 h 5377218"/>
              <a:gd name="connsiteX11" fmla="*/ 0 w 1337481"/>
              <a:gd name="connsiteY11" fmla="*/ 0 h 5377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37481" h="5377218">
                <a:moveTo>
                  <a:pt x="0" y="0"/>
                </a:moveTo>
                <a:lnTo>
                  <a:pt x="1296538" y="0"/>
                </a:lnTo>
                <a:lnTo>
                  <a:pt x="1323833" y="3384645"/>
                </a:lnTo>
                <a:lnTo>
                  <a:pt x="1255594" y="3507475"/>
                </a:lnTo>
                <a:lnTo>
                  <a:pt x="1173708" y="3534770"/>
                </a:lnTo>
                <a:lnTo>
                  <a:pt x="1105469" y="3780430"/>
                </a:lnTo>
                <a:lnTo>
                  <a:pt x="1132764" y="3998794"/>
                </a:lnTo>
                <a:lnTo>
                  <a:pt x="1187355" y="4080681"/>
                </a:lnTo>
                <a:lnTo>
                  <a:pt x="1337481" y="4285397"/>
                </a:lnTo>
                <a:lnTo>
                  <a:pt x="1323833" y="5377218"/>
                </a:lnTo>
                <a:lnTo>
                  <a:pt x="40944" y="5377218"/>
                </a:lnTo>
                <a:lnTo>
                  <a:pt x="0" y="0"/>
                </a:lnTo>
                <a:close/>
              </a:path>
            </a:pathLst>
          </a:custGeom>
          <a:noFill/>
          <a:ln w="381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1000" y="316468"/>
            <a:ext cx="845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Conservation Ontology – Class “Management Unit”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EMSS graph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895469"/>
            <a:ext cx="7543800" cy="5810131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6" name="Rounded Rectangular Callout 5"/>
          <p:cNvSpPr/>
          <p:nvPr/>
        </p:nvSpPr>
        <p:spPr>
          <a:xfrm>
            <a:off x="2819400" y="2209800"/>
            <a:ext cx="2286000" cy="1295400"/>
          </a:xfrm>
          <a:prstGeom prst="wedgeRoundRectCallout">
            <a:avLst>
              <a:gd name="adj1" fmla="val -33370"/>
              <a:gd name="adj2" fmla="val 50869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One or Two</a:t>
            </a:r>
          </a:p>
          <a:p>
            <a:pPr algn="ctr"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Management Units?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(Fields 1, 2, and 8 managed the same)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1187355" y="1187355"/>
            <a:ext cx="1337481" cy="5377218"/>
          </a:xfrm>
          <a:custGeom>
            <a:avLst/>
            <a:gdLst>
              <a:gd name="connsiteX0" fmla="*/ 0 w 1337481"/>
              <a:gd name="connsiteY0" fmla="*/ 0 h 5377218"/>
              <a:gd name="connsiteX1" fmla="*/ 1296538 w 1337481"/>
              <a:gd name="connsiteY1" fmla="*/ 0 h 5377218"/>
              <a:gd name="connsiteX2" fmla="*/ 1323833 w 1337481"/>
              <a:gd name="connsiteY2" fmla="*/ 3384645 h 5377218"/>
              <a:gd name="connsiteX3" fmla="*/ 1255594 w 1337481"/>
              <a:gd name="connsiteY3" fmla="*/ 3507475 h 5377218"/>
              <a:gd name="connsiteX4" fmla="*/ 1173708 w 1337481"/>
              <a:gd name="connsiteY4" fmla="*/ 3534770 h 5377218"/>
              <a:gd name="connsiteX5" fmla="*/ 1105469 w 1337481"/>
              <a:gd name="connsiteY5" fmla="*/ 3780430 h 5377218"/>
              <a:gd name="connsiteX6" fmla="*/ 1132764 w 1337481"/>
              <a:gd name="connsiteY6" fmla="*/ 3998794 h 5377218"/>
              <a:gd name="connsiteX7" fmla="*/ 1187355 w 1337481"/>
              <a:gd name="connsiteY7" fmla="*/ 4080681 h 5377218"/>
              <a:gd name="connsiteX8" fmla="*/ 1337481 w 1337481"/>
              <a:gd name="connsiteY8" fmla="*/ 4285397 h 5377218"/>
              <a:gd name="connsiteX9" fmla="*/ 1323833 w 1337481"/>
              <a:gd name="connsiteY9" fmla="*/ 5377218 h 5377218"/>
              <a:gd name="connsiteX10" fmla="*/ 40944 w 1337481"/>
              <a:gd name="connsiteY10" fmla="*/ 5377218 h 5377218"/>
              <a:gd name="connsiteX11" fmla="*/ 0 w 1337481"/>
              <a:gd name="connsiteY11" fmla="*/ 0 h 5377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37481" h="5377218">
                <a:moveTo>
                  <a:pt x="0" y="0"/>
                </a:moveTo>
                <a:lnTo>
                  <a:pt x="1296538" y="0"/>
                </a:lnTo>
                <a:lnTo>
                  <a:pt x="1323833" y="3384645"/>
                </a:lnTo>
                <a:lnTo>
                  <a:pt x="1255594" y="3507475"/>
                </a:lnTo>
                <a:lnTo>
                  <a:pt x="1173708" y="3534770"/>
                </a:lnTo>
                <a:lnTo>
                  <a:pt x="1105469" y="3780430"/>
                </a:lnTo>
                <a:lnTo>
                  <a:pt x="1132764" y="3998794"/>
                </a:lnTo>
                <a:lnTo>
                  <a:pt x="1187355" y="4080681"/>
                </a:lnTo>
                <a:lnTo>
                  <a:pt x="1337481" y="4285397"/>
                </a:lnTo>
                <a:lnTo>
                  <a:pt x="1323833" y="5377218"/>
                </a:lnTo>
                <a:lnTo>
                  <a:pt x="40944" y="5377218"/>
                </a:lnTo>
                <a:lnTo>
                  <a:pt x="0" y="0"/>
                </a:lnTo>
                <a:close/>
              </a:path>
            </a:pathLst>
          </a:custGeom>
          <a:noFill/>
          <a:ln w="381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835021" y="3930555"/>
            <a:ext cx="655092" cy="2634018"/>
          </a:xfrm>
          <a:custGeom>
            <a:avLst/>
            <a:gdLst>
              <a:gd name="connsiteX0" fmla="*/ 655092 w 655092"/>
              <a:gd name="connsiteY0" fmla="*/ 0 h 2634018"/>
              <a:gd name="connsiteX1" fmla="*/ 504967 w 655092"/>
              <a:gd name="connsiteY1" fmla="*/ 27296 h 2634018"/>
              <a:gd name="connsiteX2" fmla="*/ 423080 w 655092"/>
              <a:gd name="connsiteY2" fmla="*/ 109182 h 2634018"/>
              <a:gd name="connsiteX3" fmla="*/ 327546 w 655092"/>
              <a:gd name="connsiteY3" fmla="*/ 286603 h 2634018"/>
              <a:gd name="connsiteX4" fmla="*/ 286603 w 655092"/>
              <a:gd name="connsiteY4" fmla="*/ 327546 h 2634018"/>
              <a:gd name="connsiteX5" fmla="*/ 272955 w 655092"/>
              <a:gd name="connsiteY5" fmla="*/ 464024 h 2634018"/>
              <a:gd name="connsiteX6" fmla="*/ 204716 w 655092"/>
              <a:gd name="connsiteY6" fmla="*/ 573206 h 2634018"/>
              <a:gd name="connsiteX7" fmla="*/ 122830 w 655092"/>
              <a:gd name="connsiteY7" fmla="*/ 668741 h 2634018"/>
              <a:gd name="connsiteX8" fmla="*/ 13648 w 655092"/>
              <a:gd name="connsiteY8" fmla="*/ 750627 h 2634018"/>
              <a:gd name="connsiteX9" fmla="*/ 0 w 655092"/>
              <a:gd name="connsiteY9" fmla="*/ 2620370 h 2634018"/>
              <a:gd name="connsiteX10" fmla="*/ 655092 w 655092"/>
              <a:gd name="connsiteY10" fmla="*/ 2634018 h 2634018"/>
              <a:gd name="connsiteX11" fmla="*/ 655092 w 655092"/>
              <a:gd name="connsiteY11" fmla="*/ 0 h 2634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55092" h="2634018">
                <a:moveTo>
                  <a:pt x="655092" y="0"/>
                </a:moveTo>
                <a:lnTo>
                  <a:pt x="504967" y="27296"/>
                </a:lnTo>
                <a:lnTo>
                  <a:pt x="423080" y="109182"/>
                </a:lnTo>
                <a:lnTo>
                  <a:pt x="327546" y="286603"/>
                </a:lnTo>
                <a:lnTo>
                  <a:pt x="286603" y="327546"/>
                </a:lnTo>
                <a:lnTo>
                  <a:pt x="272955" y="464024"/>
                </a:lnTo>
                <a:lnTo>
                  <a:pt x="204716" y="573206"/>
                </a:lnTo>
                <a:lnTo>
                  <a:pt x="122830" y="668741"/>
                </a:lnTo>
                <a:lnTo>
                  <a:pt x="13648" y="750627"/>
                </a:lnTo>
                <a:cubicBezTo>
                  <a:pt x="9099" y="1373875"/>
                  <a:pt x="4549" y="1997122"/>
                  <a:pt x="0" y="2620370"/>
                </a:cubicBezTo>
                <a:lnTo>
                  <a:pt x="655092" y="2634018"/>
                </a:lnTo>
                <a:lnTo>
                  <a:pt x="655092" y="0"/>
                </a:lnTo>
                <a:close/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81000" y="316468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Rules for delineating “Management Unit”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EMSS graph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895469"/>
            <a:ext cx="7543800" cy="5810131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19" name="Line Callout 2 18"/>
          <p:cNvSpPr/>
          <p:nvPr/>
        </p:nvSpPr>
        <p:spPr>
          <a:xfrm>
            <a:off x="3733800" y="2438400"/>
            <a:ext cx="4038600" cy="3886200"/>
          </a:xfrm>
          <a:prstGeom prst="borderCallout2">
            <a:avLst>
              <a:gd name="adj1" fmla="val 9198"/>
              <a:gd name="adj2" fmla="val -417"/>
              <a:gd name="adj3" fmla="val 8873"/>
              <a:gd name="adj4" fmla="val -6167"/>
              <a:gd name="adj5" fmla="val -5561"/>
              <a:gd name="adj6" fmla="val -6282"/>
            </a:avLst>
          </a:prstGeom>
          <a:solidFill>
            <a:schemeClr val="accent4">
              <a:lumMod val="20000"/>
              <a:lumOff val="80000"/>
            </a:schemeClr>
          </a:solidFill>
          <a:ln w="38100" cap="flat" cmpd="sng">
            <a:solidFill>
              <a:schemeClr val="accent4">
                <a:lumMod val="20000"/>
                <a:lumOff val="8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Management System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3048000" y="1066800"/>
            <a:ext cx="2286000" cy="1219200"/>
          </a:xfrm>
          <a:prstGeom prst="wedgeRoundRectCallout">
            <a:avLst>
              <a:gd name="adj1" fmla="val -72773"/>
              <a:gd name="adj2" fmla="val 48150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Management Unit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(Fields 1 and 2 managed the same)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1187355" y="1187355"/>
            <a:ext cx="1337481" cy="5377218"/>
          </a:xfrm>
          <a:custGeom>
            <a:avLst/>
            <a:gdLst>
              <a:gd name="connsiteX0" fmla="*/ 0 w 1337481"/>
              <a:gd name="connsiteY0" fmla="*/ 0 h 5377218"/>
              <a:gd name="connsiteX1" fmla="*/ 1296538 w 1337481"/>
              <a:gd name="connsiteY1" fmla="*/ 0 h 5377218"/>
              <a:gd name="connsiteX2" fmla="*/ 1323833 w 1337481"/>
              <a:gd name="connsiteY2" fmla="*/ 3384645 h 5377218"/>
              <a:gd name="connsiteX3" fmla="*/ 1255594 w 1337481"/>
              <a:gd name="connsiteY3" fmla="*/ 3507475 h 5377218"/>
              <a:gd name="connsiteX4" fmla="*/ 1173708 w 1337481"/>
              <a:gd name="connsiteY4" fmla="*/ 3534770 h 5377218"/>
              <a:gd name="connsiteX5" fmla="*/ 1105469 w 1337481"/>
              <a:gd name="connsiteY5" fmla="*/ 3780430 h 5377218"/>
              <a:gd name="connsiteX6" fmla="*/ 1132764 w 1337481"/>
              <a:gd name="connsiteY6" fmla="*/ 3998794 h 5377218"/>
              <a:gd name="connsiteX7" fmla="*/ 1187355 w 1337481"/>
              <a:gd name="connsiteY7" fmla="*/ 4080681 h 5377218"/>
              <a:gd name="connsiteX8" fmla="*/ 1337481 w 1337481"/>
              <a:gd name="connsiteY8" fmla="*/ 4285397 h 5377218"/>
              <a:gd name="connsiteX9" fmla="*/ 1323833 w 1337481"/>
              <a:gd name="connsiteY9" fmla="*/ 5377218 h 5377218"/>
              <a:gd name="connsiteX10" fmla="*/ 40944 w 1337481"/>
              <a:gd name="connsiteY10" fmla="*/ 5377218 h 5377218"/>
              <a:gd name="connsiteX11" fmla="*/ 0 w 1337481"/>
              <a:gd name="connsiteY11" fmla="*/ 0 h 5377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37481" h="5377218">
                <a:moveTo>
                  <a:pt x="0" y="0"/>
                </a:moveTo>
                <a:lnTo>
                  <a:pt x="1296538" y="0"/>
                </a:lnTo>
                <a:lnTo>
                  <a:pt x="1323833" y="3384645"/>
                </a:lnTo>
                <a:lnTo>
                  <a:pt x="1255594" y="3507475"/>
                </a:lnTo>
                <a:lnTo>
                  <a:pt x="1173708" y="3534770"/>
                </a:lnTo>
                <a:lnTo>
                  <a:pt x="1105469" y="3780430"/>
                </a:lnTo>
                <a:lnTo>
                  <a:pt x="1132764" y="3998794"/>
                </a:lnTo>
                <a:lnTo>
                  <a:pt x="1187355" y="4080681"/>
                </a:lnTo>
                <a:lnTo>
                  <a:pt x="1337481" y="4285397"/>
                </a:lnTo>
                <a:lnTo>
                  <a:pt x="1323833" y="5377218"/>
                </a:lnTo>
                <a:lnTo>
                  <a:pt x="40944" y="5377218"/>
                </a:lnTo>
                <a:lnTo>
                  <a:pt x="0" y="0"/>
                </a:lnTo>
                <a:close/>
              </a:path>
            </a:pathLst>
          </a:custGeom>
          <a:noFill/>
          <a:ln w="381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115403" y="4394579"/>
            <a:ext cx="409433" cy="1201003"/>
          </a:xfrm>
          <a:custGeom>
            <a:avLst/>
            <a:gdLst>
              <a:gd name="connsiteX0" fmla="*/ 382137 w 409433"/>
              <a:gd name="connsiteY0" fmla="*/ 0 h 1201003"/>
              <a:gd name="connsiteX1" fmla="*/ 218364 w 409433"/>
              <a:gd name="connsiteY1" fmla="*/ 122830 h 1201003"/>
              <a:gd name="connsiteX2" fmla="*/ 54591 w 409433"/>
              <a:gd name="connsiteY2" fmla="*/ 341194 h 1201003"/>
              <a:gd name="connsiteX3" fmla="*/ 0 w 409433"/>
              <a:gd name="connsiteY3" fmla="*/ 723331 h 1201003"/>
              <a:gd name="connsiteX4" fmla="*/ 95534 w 409433"/>
              <a:gd name="connsiteY4" fmla="*/ 928048 h 1201003"/>
              <a:gd name="connsiteX5" fmla="*/ 259307 w 409433"/>
              <a:gd name="connsiteY5" fmla="*/ 1132764 h 1201003"/>
              <a:gd name="connsiteX6" fmla="*/ 409433 w 409433"/>
              <a:gd name="connsiteY6" fmla="*/ 1201003 h 1201003"/>
              <a:gd name="connsiteX7" fmla="*/ 409433 w 409433"/>
              <a:gd name="connsiteY7" fmla="*/ 1064525 h 1201003"/>
              <a:gd name="connsiteX8" fmla="*/ 272955 w 409433"/>
              <a:gd name="connsiteY8" fmla="*/ 900752 h 1201003"/>
              <a:gd name="connsiteX9" fmla="*/ 204716 w 409433"/>
              <a:gd name="connsiteY9" fmla="*/ 805218 h 1201003"/>
              <a:gd name="connsiteX10" fmla="*/ 163773 w 409433"/>
              <a:gd name="connsiteY10" fmla="*/ 586854 h 1201003"/>
              <a:gd name="connsiteX11" fmla="*/ 232012 w 409433"/>
              <a:gd name="connsiteY11" fmla="*/ 382137 h 1201003"/>
              <a:gd name="connsiteX12" fmla="*/ 232012 w 409433"/>
              <a:gd name="connsiteY12" fmla="*/ 382137 h 1201003"/>
              <a:gd name="connsiteX13" fmla="*/ 409433 w 409433"/>
              <a:gd name="connsiteY13" fmla="*/ 204717 h 1201003"/>
              <a:gd name="connsiteX14" fmla="*/ 382137 w 409433"/>
              <a:gd name="connsiteY14" fmla="*/ 0 h 120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9433" h="1201003">
                <a:moveTo>
                  <a:pt x="382137" y="0"/>
                </a:moveTo>
                <a:lnTo>
                  <a:pt x="218364" y="122830"/>
                </a:lnTo>
                <a:lnTo>
                  <a:pt x="54591" y="341194"/>
                </a:lnTo>
                <a:lnTo>
                  <a:pt x="0" y="723331"/>
                </a:lnTo>
                <a:lnTo>
                  <a:pt x="95534" y="928048"/>
                </a:lnTo>
                <a:lnTo>
                  <a:pt x="259307" y="1132764"/>
                </a:lnTo>
                <a:lnTo>
                  <a:pt x="409433" y="1201003"/>
                </a:lnTo>
                <a:lnTo>
                  <a:pt x="409433" y="1064525"/>
                </a:lnTo>
                <a:lnTo>
                  <a:pt x="272955" y="900752"/>
                </a:lnTo>
                <a:lnTo>
                  <a:pt x="204716" y="805218"/>
                </a:lnTo>
                <a:lnTo>
                  <a:pt x="163773" y="586854"/>
                </a:lnTo>
                <a:lnTo>
                  <a:pt x="232012" y="382137"/>
                </a:lnTo>
                <a:lnTo>
                  <a:pt x="232012" y="382137"/>
                </a:lnTo>
                <a:lnTo>
                  <a:pt x="409433" y="204717"/>
                </a:lnTo>
                <a:lnTo>
                  <a:pt x="382137" y="0"/>
                </a:lnTo>
                <a:close/>
              </a:path>
            </a:pathLst>
          </a:custGeom>
          <a:solidFill>
            <a:srgbClr val="00B050"/>
          </a:solidFill>
          <a:ln w="38100" cmpd="sng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1000" y="316468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Conservation Ontology – Class “Management System”</a:t>
            </a:r>
            <a:endParaRPr lang="en-US" sz="2400" b="1" dirty="0"/>
          </a:p>
        </p:txBody>
      </p:sp>
      <p:sp>
        <p:nvSpPr>
          <p:cNvPr id="17" name="Line Callout 2 16"/>
          <p:cNvSpPr/>
          <p:nvPr/>
        </p:nvSpPr>
        <p:spPr>
          <a:xfrm>
            <a:off x="3886200" y="3450608"/>
            <a:ext cx="3429000" cy="511792"/>
          </a:xfrm>
          <a:prstGeom prst="borderCallout2">
            <a:avLst>
              <a:gd name="adj1" fmla="val 56561"/>
              <a:gd name="adj2" fmla="val 5524"/>
              <a:gd name="adj3" fmla="val 74472"/>
              <a:gd name="adj4" fmla="val -22130"/>
              <a:gd name="adj5" fmla="val 216303"/>
              <a:gd name="adj6" fmla="val -42977"/>
            </a:avLst>
          </a:prstGeom>
          <a:solidFill>
            <a:schemeClr val="accent2">
              <a:lumMod val="20000"/>
              <a:lumOff val="80000"/>
            </a:schemeClr>
          </a:solidFill>
          <a:ln w="38100" cmpd="sng">
            <a:solidFill>
              <a:schemeClr val="accent2">
                <a:lumMod val="20000"/>
                <a:lumOff val="8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Conservation Practice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(physical, e.g. buffer strip)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8" name="Line Callout 2 17"/>
          <p:cNvSpPr/>
          <p:nvPr/>
        </p:nvSpPr>
        <p:spPr>
          <a:xfrm>
            <a:off x="3886200" y="2819400"/>
            <a:ext cx="3429000" cy="533400"/>
          </a:xfrm>
          <a:prstGeom prst="borderCallout2">
            <a:avLst>
              <a:gd name="adj1" fmla="val 102332"/>
              <a:gd name="adj2" fmla="val 13484"/>
              <a:gd name="adj3" fmla="val 52581"/>
              <a:gd name="adj4" fmla="val 8445"/>
              <a:gd name="adj5" fmla="val 48821"/>
              <a:gd name="adj6" fmla="val 4458"/>
            </a:avLst>
          </a:prstGeom>
          <a:solidFill>
            <a:schemeClr val="accent4">
              <a:lumMod val="40000"/>
              <a:lumOff val="60000"/>
            </a:schemeClr>
          </a:solidFill>
          <a:ln w="38100" cmpd="sng">
            <a:solidFill>
              <a:schemeClr val="accent4">
                <a:lumMod val="40000"/>
                <a:lumOff val="6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Conservation Practice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(e.g. nutrient management)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0" name="Line Callout 2 19"/>
          <p:cNvSpPr/>
          <p:nvPr/>
        </p:nvSpPr>
        <p:spPr>
          <a:xfrm>
            <a:off x="3888472" y="4071584"/>
            <a:ext cx="3429000" cy="533400"/>
          </a:xfrm>
          <a:prstGeom prst="borderCallout2">
            <a:avLst>
              <a:gd name="adj1" fmla="val 102332"/>
              <a:gd name="adj2" fmla="val 13484"/>
              <a:gd name="adj3" fmla="val 52581"/>
              <a:gd name="adj4" fmla="val 8445"/>
              <a:gd name="adj5" fmla="val 48821"/>
              <a:gd name="adj6" fmla="val 4458"/>
            </a:avLst>
          </a:prstGeom>
          <a:solidFill>
            <a:schemeClr val="accent4">
              <a:lumMod val="40000"/>
              <a:lumOff val="60000"/>
            </a:schemeClr>
          </a:solidFill>
          <a:ln w="38100" cmpd="sng">
            <a:solidFill>
              <a:schemeClr val="accent4">
                <a:lumMod val="40000"/>
                <a:lumOff val="6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Management Period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(e.g. February-October)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1" name="Line Callout 2 20"/>
          <p:cNvSpPr/>
          <p:nvPr/>
        </p:nvSpPr>
        <p:spPr>
          <a:xfrm>
            <a:off x="4204648" y="4669808"/>
            <a:ext cx="3429000" cy="394648"/>
          </a:xfrm>
          <a:prstGeom prst="borderCallout2">
            <a:avLst>
              <a:gd name="adj1" fmla="val 102332"/>
              <a:gd name="adj2" fmla="val 13484"/>
              <a:gd name="adj3" fmla="val 52581"/>
              <a:gd name="adj4" fmla="val 8445"/>
              <a:gd name="adj5" fmla="val 48821"/>
              <a:gd name="adj6" fmla="val 4458"/>
            </a:avLst>
          </a:prstGeom>
          <a:solidFill>
            <a:schemeClr val="accent4">
              <a:lumMod val="40000"/>
              <a:lumOff val="60000"/>
            </a:schemeClr>
          </a:solidFill>
          <a:ln w="38100" cmpd="sng">
            <a:solidFill>
              <a:schemeClr val="accent4">
                <a:lumMod val="40000"/>
                <a:lumOff val="6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Land Use (e.g. pasture)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2" name="Line Callout 2 21"/>
          <p:cNvSpPr/>
          <p:nvPr/>
        </p:nvSpPr>
        <p:spPr>
          <a:xfrm>
            <a:off x="4191000" y="5124736"/>
            <a:ext cx="3429000" cy="394648"/>
          </a:xfrm>
          <a:prstGeom prst="borderCallout2">
            <a:avLst>
              <a:gd name="adj1" fmla="val 102332"/>
              <a:gd name="adj2" fmla="val 13484"/>
              <a:gd name="adj3" fmla="val 52581"/>
              <a:gd name="adj4" fmla="val 8445"/>
              <a:gd name="adj5" fmla="val 48821"/>
              <a:gd name="adj6" fmla="val 4458"/>
            </a:avLst>
          </a:prstGeom>
          <a:solidFill>
            <a:schemeClr val="accent4">
              <a:lumMod val="40000"/>
              <a:lumOff val="60000"/>
            </a:schemeClr>
          </a:solidFill>
          <a:ln w="38100" cmpd="sng">
            <a:solidFill>
              <a:schemeClr val="accent4">
                <a:lumMod val="40000"/>
                <a:lumOff val="6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Land Cover (e.g. </a:t>
            </a:r>
            <a:r>
              <a:rPr lang="en-US" sz="1600" dirty="0" err="1" smtClean="0">
                <a:solidFill>
                  <a:schemeClr val="tx1"/>
                </a:solidFill>
              </a:rPr>
              <a:t>bahiagrass</a:t>
            </a:r>
            <a:r>
              <a:rPr lang="en-US" sz="1600" dirty="0" smtClean="0">
                <a:solidFill>
                  <a:schemeClr val="tx1"/>
                </a:solidFill>
              </a:rPr>
              <a:t>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3" name="Line Callout 2 22"/>
          <p:cNvSpPr/>
          <p:nvPr/>
        </p:nvSpPr>
        <p:spPr>
          <a:xfrm>
            <a:off x="4191000" y="5581936"/>
            <a:ext cx="3429000" cy="547048"/>
          </a:xfrm>
          <a:prstGeom prst="borderCallout2">
            <a:avLst>
              <a:gd name="adj1" fmla="val 102332"/>
              <a:gd name="adj2" fmla="val 13484"/>
              <a:gd name="adj3" fmla="val 52581"/>
              <a:gd name="adj4" fmla="val 8445"/>
              <a:gd name="adj5" fmla="val 48821"/>
              <a:gd name="adj6" fmla="val 4458"/>
            </a:avLst>
          </a:prstGeom>
          <a:solidFill>
            <a:schemeClr val="accent4">
              <a:lumMod val="40000"/>
              <a:lumOff val="60000"/>
            </a:schemeClr>
          </a:solidFill>
          <a:ln w="38100" cmpd="sng">
            <a:solidFill>
              <a:schemeClr val="accent4">
                <a:lumMod val="40000"/>
                <a:lumOff val="6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Management Operation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(e.g. March 15 fertilization)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EMSS mu x r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4696" y="990600"/>
            <a:ext cx="7002504" cy="552478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1" name="Freeform 10"/>
          <p:cNvSpPr/>
          <p:nvPr/>
        </p:nvSpPr>
        <p:spPr>
          <a:xfrm>
            <a:off x="2702257" y="4353636"/>
            <a:ext cx="1282889" cy="1105468"/>
          </a:xfrm>
          <a:custGeom>
            <a:avLst/>
            <a:gdLst>
              <a:gd name="connsiteX0" fmla="*/ 818865 w 1282889"/>
              <a:gd name="connsiteY0" fmla="*/ 0 h 1105468"/>
              <a:gd name="connsiteX1" fmla="*/ 832513 w 1282889"/>
              <a:gd name="connsiteY1" fmla="*/ 177421 h 1105468"/>
              <a:gd name="connsiteX2" fmla="*/ 846161 w 1282889"/>
              <a:gd name="connsiteY2" fmla="*/ 313898 h 1105468"/>
              <a:gd name="connsiteX3" fmla="*/ 928047 w 1282889"/>
              <a:gd name="connsiteY3" fmla="*/ 436728 h 1105468"/>
              <a:gd name="connsiteX4" fmla="*/ 887104 w 1282889"/>
              <a:gd name="connsiteY4" fmla="*/ 573206 h 1105468"/>
              <a:gd name="connsiteX5" fmla="*/ 750627 w 1282889"/>
              <a:gd name="connsiteY5" fmla="*/ 750627 h 1105468"/>
              <a:gd name="connsiteX6" fmla="*/ 586853 w 1282889"/>
              <a:gd name="connsiteY6" fmla="*/ 859809 h 1105468"/>
              <a:gd name="connsiteX7" fmla="*/ 272955 w 1282889"/>
              <a:gd name="connsiteY7" fmla="*/ 846161 h 1105468"/>
              <a:gd name="connsiteX8" fmla="*/ 191068 w 1282889"/>
              <a:gd name="connsiteY8" fmla="*/ 723331 h 1105468"/>
              <a:gd name="connsiteX9" fmla="*/ 13647 w 1282889"/>
              <a:gd name="connsiteY9" fmla="*/ 696036 h 1105468"/>
              <a:gd name="connsiteX10" fmla="*/ 0 w 1282889"/>
              <a:gd name="connsiteY10" fmla="*/ 1023582 h 1105468"/>
              <a:gd name="connsiteX11" fmla="*/ 177421 w 1282889"/>
              <a:gd name="connsiteY11" fmla="*/ 1105468 h 1105468"/>
              <a:gd name="connsiteX12" fmla="*/ 354842 w 1282889"/>
              <a:gd name="connsiteY12" fmla="*/ 1105468 h 1105468"/>
              <a:gd name="connsiteX13" fmla="*/ 477671 w 1282889"/>
              <a:gd name="connsiteY13" fmla="*/ 1050877 h 1105468"/>
              <a:gd name="connsiteX14" fmla="*/ 655092 w 1282889"/>
              <a:gd name="connsiteY14" fmla="*/ 955343 h 1105468"/>
              <a:gd name="connsiteX15" fmla="*/ 873456 w 1282889"/>
              <a:gd name="connsiteY15" fmla="*/ 805218 h 1105468"/>
              <a:gd name="connsiteX16" fmla="*/ 1037230 w 1282889"/>
              <a:gd name="connsiteY16" fmla="*/ 655092 h 1105468"/>
              <a:gd name="connsiteX17" fmla="*/ 1269242 w 1282889"/>
              <a:gd name="connsiteY17" fmla="*/ 464024 h 1105468"/>
              <a:gd name="connsiteX18" fmla="*/ 1282889 w 1282889"/>
              <a:gd name="connsiteY18" fmla="*/ 0 h 1105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82889" h="1105468">
                <a:moveTo>
                  <a:pt x="818865" y="0"/>
                </a:moveTo>
                <a:lnTo>
                  <a:pt x="832513" y="177421"/>
                </a:lnTo>
                <a:lnTo>
                  <a:pt x="846161" y="313898"/>
                </a:lnTo>
                <a:lnTo>
                  <a:pt x="928047" y="436728"/>
                </a:lnTo>
                <a:lnTo>
                  <a:pt x="887104" y="573206"/>
                </a:lnTo>
                <a:lnTo>
                  <a:pt x="750627" y="750627"/>
                </a:lnTo>
                <a:lnTo>
                  <a:pt x="586853" y="859809"/>
                </a:lnTo>
                <a:lnTo>
                  <a:pt x="272955" y="846161"/>
                </a:lnTo>
                <a:lnTo>
                  <a:pt x="191068" y="723331"/>
                </a:lnTo>
                <a:lnTo>
                  <a:pt x="13647" y="696036"/>
                </a:lnTo>
                <a:lnTo>
                  <a:pt x="0" y="1023582"/>
                </a:lnTo>
                <a:lnTo>
                  <a:pt x="177421" y="1105468"/>
                </a:lnTo>
                <a:lnTo>
                  <a:pt x="354842" y="1105468"/>
                </a:lnTo>
                <a:lnTo>
                  <a:pt x="477671" y="1050877"/>
                </a:lnTo>
                <a:lnTo>
                  <a:pt x="655092" y="955343"/>
                </a:lnTo>
                <a:lnTo>
                  <a:pt x="873456" y="805218"/>
                </a:lnTo>
                <a:lnTo>
                  <a:pt x="1037230" y="655092"/>
                </a:lnTo>
                <a:lnTo>
                  <a:pt x="1269242" y="464024"/>
                </a:lnTo>
                <a:lnTo>
                  <a:pt x="1282889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ular Callout 4"/>
          <p:cNvSpPr/>
          <p:nvPr/>
        </p:nvSpPr>
        <p:spPr>
          <a:xfrm>
            <a:off x="3200400" y="990600"/>
            <a:ext cx="2286000" cy="1066800"/>
          </a:xfrm>
          <a:prstGeom prst="wedgeRoundRectCallout">
            <a:avLst>
              <a:gd name="adj1" fmla="val -72773"/>
              <a:gd name="adj2" fmla="val 48150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Management Unit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(Fields 1 and 2 managed the same)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1460310" y="1269242"/>
            <a:ext cx="1255594" cy="5104262"/>
          </a:xfrm>
          <a:custGeom>
            <a:avLst/>
            <a:gdLst>
              <a:gd name="connsiteX0" fmla="*/ 0 w 1255594"/>
              <a:gd name="connsiteY0" fmla="*/ 0 h 5104262"/>
              <a:gd name="connsiteX1" fmla="*/ 1228299 w 1255594"/>
              <a:gd name="connsiteY1" fmla="*/ 13648 h 5104262"/>
              <a:gd name="connsiteX2" fmla="*/ 1241947 w 1255594"/>
              <a:gd name="connsiteY2" fmla="*/ 3261815 h 5104262"/>
              <a:gd name="connsiteX3" fmla="*/ 1091821 w 1255594"/>
              <a:gd name="connsiteY3" fmla="*/ 3411940 h 5104262"/>
              <a:gd name="connsiteX4" fmla="*/ 1050878 w 1255594"/>
              <a:gd name="connsiteY4" fmla="*/ 3589361 h 5104262"/>
              <a:gd name="connsiteX5" fmla="*/ 1078174 w 1255594"/>
              <a:gd name="connsiteY5" fmla="*/ 3739486 h 5104262"/>
              <a:gd name="connsiteX6" fmla="*/ 1160060 w 1255594"/>
              <a:gd name="connsiteY6" fmla="*/ 3835021 h 5104262"/>
              <a:gd name="connsiteX7" fmla="*/ 1241947 w 1255594"/>
              <a:gd name="connsiteY7" fmla="*/ 3903259 h 5104262"/>
              <a:gd name="connsiteX8" fmla="*/ 1255594 w 1255594"/>
              <a:gd name="connsiteY8" fmla="*/ 3916907 h 5104262"/>
              <a:gd name="connsiteX9" fmla="*/ 1255594 w 1255594"/>
              <a:gd name="connsiteY9" fmla="*/ 5104262 h 5104262"/>
              <a:gd name="connsiteX10" fmla="*/ 13648 w 1255594"/>
              <a:gd name="connsiteY10" fmla="*/ 5104262 h 5104262"/>
              <a:gd name="connsiteX11" fmla="*/ 0 w 1255594"/>
              <a:gd name="connsiteY11" fmla="*/ 0 h 5104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55594" h="5104262">
                <a:moveTo>
                  <a:pt x="0" y="0"/>
                </a:moveTo>
                <a:lnTo>
                  <a:pt x="1228299" y="13648"/>
                </a:lnTo>
                <a:cubicBezTo>
                  <a:pt x="1232848" y="1096370"/>
                  <a:pt x="1237398" y="2179093"/>
                  <a:pt x="1241947" y="3261815"/>
                </a:cubicBezTo>
                <a:lnTo>
                  <a:pt x="1091821" y="3411940"/>
                </a:lnTo>
                <a:lnTo>
                  <a:pt x="1050878" y="3589361"/>
                </a:lnTo>
                <a:lnTo>
                  <a:pt x="1078174" y="3739486"/>
                </a:lnTo>
                <a:lnTo>
                  <a:pt x="1160060" y="3835021"/>
                </a:lnTo>
                <a:lnTo>
                  <a:pt x="1241947" y="3903259"/>
                </a:lnTo>
                <a:lnTo>
                  <a:pt x="1255594" y="3916907"/>
                </a:lnTo>
                <a:lnTo>
                  <a:pt x="1255594" y="5104262"/>
                </a:lnTo>
                <a:lnTo>
                  <a:pt x="13648" y="5104262"/>
                </a:lnTo>
                <a:cubicBezTo>
                  <a:pt x="9099" y="3402841"/>
                  <a:pt x="4549" y="1701421"/>
                  <a:pt x="0" y="0"/>
                </a:cubicBezTo>
                <a:close/>
              </a:path>
            </a:pathLst>
          </a:custGeom>
          <a:noFill/>
          <a:ln w="381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460310" y="1746913"/>
            <a:ext cx="559559" cy="1228299"/>
          </a:xfrm>
          <a:custGeom>
            <a:avLst/>
            <a:gdLst>
              <a:gd name="connsiteX0" fmla="*/ 13648 w 559559"/>
              <a:gd name="connsiteY0" fmla="*/ 0 h 1228299"/>
              <a:gd name="connsiteX1" fmla="*/ 232012 w 559559"/>
              <a:gd name="connsiteY1" fmla="*/ 54591 h 1228299"/>
              <a:gd name="connsiteX2" fmla="*/ 382138 w 559559"/>
              <a:gd name="connsiteY2" fmla="*/ 95535 h 1228299"/>
              <a:gd name="connsiteX3" fmla="*/ 518615 w 559559"/>
              <a:gd name="connsiteY3" fmla="*/ 191069 h 1228299"/>
              <a:gd name="connsiteX4" fmla="*/ 559559 w 559559"/>
              <a:gd name="connsiteY4" fmla="*/ 354842 h 1228299"/>
              <a:gd name="connsiteX5" fmla="*/ 491320 w 559559"/>
              <a:gd name="connsiteY5" fmla="*/ 614150 h 1228299"/>
              <a:gd name="connsiteX6" fmla="*/ 382138 w 559559"/>
              <a:gd name="connsiteY6" fmla="*/ 846162 h 1228299"/>
              <a:gd name="connsiteX7" fmla="*/ 286603 w 559559"/>
              <a:gd name="connsiteY7" fmla="*/ 982639 h 1228299"/>
              <a:gd name="connsiteX8" fmla="*/ 163774 w 559559"/>
              <a:gd name="connsiteY8" fmla="*/ 1132765 h 1228299"/>
              <a:gd name="connsiteX9" fmla="*/ 0 w 559559"/>
              <a:gd name="connsiteY9" fmla="*/ 1228299 h 1228299"/>
              <a:gd name="connsiteX10" fmla="*/ 13648 w 559559"/>
              <a:gd name="connsiteY10" fmla="*/ 0 h 12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9559" h="1228299">
                <a:moveTo>
                  <a:pt x="13648" y="0"/>
                </a:moveTo>
                <a:lnTo>
                  <a:pt x="232012" y="54591"/>
                </a:lnTo>
                <a:lnTo>
                  <a:pt x="382138" y="95535"/>
                </a:lnTo>
                <a:lnTo>
                  <a:pt x="518615" y="191069"/>
                </a:lnTo>
                <a:lnTo>
                  <a:pt x="559559" y="354842"/>
                </a:lnTo>
                <a:lnTo>
                  <a:pt x="491320" y="614150"/>
                </a:lnTo>
                <a:lnTo>
                  <a:pt x="382138" y="846162"/>
                </a:lnTo>
                <a:lnTo>
                  <a:pt x="286603" y="982639"/>
                </a:lnTo>
                <a:lnTo>
                  <a:pt x="163774" y="1132765"/>
                </a:lnTo>
                <a:lnTo>
                  <a:pt x="0" y="1228299"/>
                </a:lnTo>
                <a:lnTo>
                  <a:pt x="13648" y="0"/>
                </a:lnTo>
                <a:close/>
              </a:path>
            </a:pathLst>
          </a:custGeom>
          <a:noFill/>
          <a:ln w="381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ular Callout 18"/>
          <p:cNvSpPr/>
          <p:nvPr/>
        </p:nvSpPr>
        <p:spPr>
          <a:xfrm>
            <a:off x="3886200" y="4697104"/>
            <a:ext cx="3048000" cy="1524000"/>
          </a:xfrm>
          <a:prstGeom prst="wedgeRoundRectCallout">
            <a:avLst>
              <a:gd name="adj1" fmla="val -47101"/>
              <a:gd name="adj2" fmla="val 33598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Other Response Units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Hydrologic (surface)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Hydrologic (subsurface)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Wildlife Habitat</a:t>
            </a:r>
          </a:p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Airshed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ctr">
              <a:spcAft>
                <a:spcPts val="600"/>
              </a:spcAft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ctr">
              <a:spcAft>
                <a:spcPts val="600"/>
              </a:spcAft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1000" y="316468"/>
            <a:ext cx="807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Conservation Ontology – Class “Response Unit”</a:t>
            </a:r>
            <a:endParaRPr lang="en-US" sz="2400" b="1" dirty="0"/>
          </a:p>
        </p:txBody>
      </p:sp>
      <p:grpSp>
        <p:nvGrpSpPr>
          <p:cNvPr id="3" name="Group 23"/>
          <p:cNvGrpSpPr/>
          <p:nvPr/>
        </p:nvGrpSpPr>
        <p:grpSpPr>
          <a:xfrm>
            <a:off x="2057400" y="2667000"/>
            <a:ext cx="4343400" cy="1295400"/>
            <a:chOff x="3962400" y="2057400"/>
            <a:chExt cx="4343400" cy="129540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3962400" y="2438400"/>
              <a:ext cx="914400" cy="914400"/>
            </a:xfrm>
            <a:prstGeom prst="line">
              <a:avLst/>
            </a:prstGeom>
            <a:ln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Line Callout 2 20"/>
            <p:cNvSpPr/>
            <p:nvPr/>
          </p:nvSpPr>
          <p:spPr>
            <a:xfrm>
              <a:off x="5867400" y="2209800"/>
              <a:ext cx="2438400" cy="1066800"/>
            </a:xfrm>
            <a:prstGeom prst="borderCallout2">
              <a:avLst>
                <a:gd name="adj1" fmla="val 45616"/>
                <a:gd name="adj2" fmla="val 63"/>
                <a:gd name="adj3" fmla="val 39219"/>
                <a:gd name="adj4" fmla="val -35697"/>
                <a:gd name="adj5" fmla="val 66444"/>
                <a:gd name="adj6" fmla="val -74653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8100" cmpd="sng">
              <a:solidFill>
                <a:schemeClr val="accent2">
                  <a:lumMod val="20000"/>
                  <a:lumOff val="80000"/>
                </a:schemeClr>
              </a:soli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ine Callout 2 21"/>
            <p:cNvSpPr/>
            <p:nvPr/>
          </p:nvSpPr>
          <p:spPr>
            <a:xfrm>
              <a:off x="5867400" y="2209800"/>
              <a:ext cx="2438400" cy="1066800"/>
            </a:xfrm>
            <a:prstGeom prst="borderCallout2">
              <a:avLst>
                <a:gd name="adj1" fmla="val 63527"/>
                <a:gd name="adj2" fmla="val 1741"/>
                <a:gd name="adj3" fmla="val 95509"/>
                <a:gd name="adj4" fmla="val -28980"/>
                <a:gd name="adj5" fmla="val 149600"/>
                <a:gd name="adj6" fmla="val -55063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8100" cmpd="sng">
              <a:solidFill>
                <a:schemeClr val="accent2">
                  <a:lumMod val="20000"/>
                  <a:lumOff val="80000"/>
                </a:schemeClr>
              </a:soli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Line Callout 2 22"/>
            <p:cNvSpPr/>
            <p:nvPr/>
          </p:nvSpPr>
          <p:spPr>
            <a:xfrm>
              <a:off x="5867400" y="2057400"/>
              <a:ext cx="2438400" cy="1219200"/>
            </a:xfrm>
            <a:prstGeom prst="borderCallout2">
              <a:avLst>
                <a:gd name="adj1" fmla="val 34422"/>
                <a:gd name="adj2" fmla="val 62"/>
                <a:gd name="adj3" fmla="val -8116"/>
                <a:gd name="adj4" fmla="val -40734"/>
                <a:gd name="adj5" fmla="val -36860"/>
                <a:gd name="adj6" fmla="val -88645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8100" cmpd="sng">
              <a:solidFill>
                <a:schemeClr val="accent2">
                  <a:lumMod val="20000"/>
                  <a:lumOff val="80000"/>
                </a:schemeClr>
              </a:soli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r>
                <a:rPr lang="en-US" sz="1600" dirty="0" smtClean="0">
                  <a:solidFill>
                    <a:schemeClr val="tx1"/>
                  </a:solidFill>
                </a:rPr>
                <a:t>Response Unit</a:t>
              </a:r>
            </a:p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(three responses to management based on soil variation)  </a:t>
              </a:r>
            </a:p>
          </p:txBody>
        </p:sp>
      </p:grpSp>
      <p:sp>
        <p:nvSpPr>
          <p:cNvPr id="14" name="Freeform 13"/>
          <p:cNvSpPr/>
          <p:nvPr/>
        </p:nvSpPr>
        <p:spPr>
          <a:xfrm>
            <a:off x="2320119" y="4080681"/>
            <a:ext cx="409433" cy="1542197"/>
          </a:xfrm>
          <a:custGeom>
            <a:avLst/>
            <a:gdLst>
              <a:gd name="connsiteX0" fmla="*/ 382138 w 409433"/>
              <a:gd name="connsiteY0" fmla="*/ 0 h 1542197"/>
              <a:gd name="connsiteX1" fmla="*/ 204717 w 409433"/>
              <a:gd name="connsiteY1" fmla="*/ 218364 h 1542197"/>
              <a:gd name="connsiteX2" fmla="*/ 81887 w 409433"/>
              <a:gd name="connsiteY2" fmla="*/ 436728 h 1542197"/>
              <a:gd name="connsiteX3" fmla="*/ 13648 w 409433"/>
              <a:gd name="connsiteY3" fmla="*/ 641444 h 1542197"/>
              <a:gd name="connsiteX4" fmla="*/ 0 w 409433"/>
              <a:gd name="connsiteY4" fmla="*/ 873456 h 1542197"/>
              <a:gd name="connsiteX5" fmla="*/ 27296 w 409433"/>
              <a:gd name="connsiteY5" fmla="*/ 1064525 h 1542197"/>
              <a:gd name="connsiteX6" fmla="*/ 150126 w 409433"/>
              <a:gd name="connsiteY6" fmla="*/ 1160059 h 1542197"/>
              <a:gd name="connsiteX7" fmla="*/ 218365 w 409433"/>
              <a:gd name="connsiteY7" fmla="*/ 1255594 h 1542197"/>
              <a:gd name="connsiteX8" fmla="*/ 259308 w 409433"/>
              <a:gd name="connsiteY8" fmla="*/ 1378423 h 1542197"/>
              <a:gd name="connsiteX9" fmla="*/ 286603 w 409433"/>
              <a:gd name="connsiteY9" fmla="*/ 1487606 h 1542197"/>
              <a:gd name="connsiteX10" fmla="*/ 327547 w 409433"/>
              <a:gd name="connsiteY10" fmla="*/ 1542197 h 1542197"/>
              <a:gd name="connsiteX11" fmla="*/ 395785 w 409433"/>
              <a:gd name="connsiteY11" fmla="*/ 1542197 h 1542197"/>
              <a:gd name="connsiteX12" fmla="*/ 409433 w 409433"/>
              <a:gd name="connsiteY12" fmla="*/ 1105468 h 1542197"/>
              <a:gd name="connsiteX13" fmla="*/ 218365 w 409433"/>
              <a:gd name="connsiteY13" fmla="*/ 955343 h 1542197"/>
              <a:gd name="connsiteX14" fmla="*/ 177421 w 409433"/>
              <a:gd name="connsiteY14" fmla="*/ 777922 h 1542197"/>
              <a:gd name="connsiteX15" fmla="*/ 245660 w 409433"/>
              <a:gd name="connsiteY15" fmla="*/ 586853 h 1542197"/>
              <a:gd name="connsiteX16" fmla="*/ 368490 w 409433"/>
              <a:gd name="connsiteY16" fmla="*/ 477671 h 1542197"/>
              <a:gd name="connsiteX17" fmla="*/ 382138 w 409433"/>
              <a:gd name="connsiteY17" fmla="*/ 450376 h 1542197"/>
              <a:gd name="connsiteX18" fmla="*/ 382138 w 409433"/>
              <a:gd name="connsiteY18" fmla="*/ 0 h 1542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09433" h="1542197">
                <a:moveTo>
                  <a:pt x="382138" y="0"/>
                </a:moveTo>
                <a:lnTo>
                  <a:pt x="204717" y="218364"/>
                </a:lnTo>
                <a:lnTo>
                  <a:pt x="81887" y="436728"/>
                </a:lnTo>
                <a:lnTo>
                  <a:pt x="13648" y="641444"/>
                </a:lnTo>
                <a:lnTo>
                  <a:pt x="0" y="873456"/>
                </a:lnTo>
                <a:lnTo>
                  <a:pt x="27296" y="1064525"/>
                </a:lnTo>
                <a:lnTo>
                  <a:pt x="150126" y="1160059"/>
                </a:lnTo>
                <a:lnTo>
                  <a:pt x="218365" y="1255594"/>
                </a:lnTo>
                <a:lnTo>
                  <a:pt x="259308" y="1378423"/>
                </a:lnTo>
                <a:lnTo>
                  <a:pt x="286603" y="1487606"/>
                </a:lnTo>
                <a:lnTo>
                  <a:pt x="327547" y="1542197"/>
                </a:lnTo>
                <a:lnTo>
                  <a:pt x="395785" y="1542197"/>
                </a:lnTo>
                <a:lnTo>
                  <a:pt x="409433" y="1105468"/>
                </a:lnTo>
                <a:lnTo>
                  <a:pt x="218365" y="955343"/>
                </a:lnTo>
                <a:lnTo>
                  <a:pt x="177421" y="777922"/>
                </a:lnTo>
                <a:lnTo>
                  <a:pt x="245660" y="586853"/>
                </a:lnTo>
                <a:lnTo>
                  <a:pt x="368490" y="477671"/>
                </a:lnTo>
                <a:lnTo>
                  <a:pt x="382138" y="450376"/>
                </a:lnTo>
                <a:lnTo>
                  <a:pt x="382138" y="0"/>
                </a:lnTo>
                <a:close/>
              </a:path>
            </a:pathLst>
          </a:custGeom>
          <a:noFill/>
          <a:ln w="381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4191000" y="3989696"/>
            <a:ext cx="3352800" cy="6096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Management Effect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(e.g. on soil compaction)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14" grpId="0" animBg="1"/>
      <p:bldP spid="15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>
          <a:xfrm>
            <a:off x="3505200" y="228600"/>
            <a:ext cx="5410200" cy="6477000"/>
            <a:chOff x="381000" y="641806"/>
            <a:chExt cx="4648581" cy="5392575"/>
          </a:xfrm>
        </p:grpSpPr>
        <p:cxnSp>
          <p:nvCxnSpPr>
            <p:cNvPr id="6" name="Elbow Connector 5"/>
            <p:cNvCxnSpPr>
              <a:stCxn id="22" idx="1"/>
            </p:cNvCxnSpPr>
            <p:nvPr/>
          </p:nvCxnSpPr>
          <p:spPr>
            <a:xfrm rot="10800000" flipV="1">
              <a:off x="1905001" y="4902103"/>
              <a:ext cx="1528737" cy="279496"/>
            </a:xfrm>
            <a:prstGeom prst="bentConnector3">
              <a:avLst>
                <a:gd name="adj1" fmla="val 9548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ounded Rectangle 6"/>
            <p:cNvSpPr/>
            <p:nvPr/>
          </p:nvSpPr>
          <p:spPr>
            <a:xfrm>
              <a:off x="381000" y="641806"/>
              <a:ext cx="1771650" cy="22860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Area of Interest (AOI)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81000" y="2365831"/>
              <a:ext cx="1771650" cy="397315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Management Unit 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Conservation Management Unit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81000" y="3923440"/>
              <a:ext cx="1771650" cy="547415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Management System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Active/Planned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Other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433737" y="1619250"/>
              <a:ext cx="1380414" cy="284680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Resource Concern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81000" y="5155823"/>
              <a:ext cx="1771650" cy="290219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Management Period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238119" y="4057650"/>
              <a:ext cx="1771650" cy="268912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Conservation Practice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218307" y="5676367"/>
              <a:ext cx="1811274" cy="290653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Management Operation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323844" y="3161433"/>
              <a:ext cx="1600200" cy="496167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Management Effect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Conservation Effect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CPPE Score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433737" y="2413456"/>
              <a:ext cx="1380414" cy="295275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Response Unit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Elbow Connector 15"/>
            <p:cNvCxnSpPr>
              <a:stCxn id="7" idx="2"/>
              <a:endCxn id="74" idx="0"/>
            </p:cNvCxnSpPr>
            <p:nvPr/>
          </p:nvCxnSpPr>
          <p:spPr>
            <a:xfrm rot="5400000">
              <a:off x="876300" y="1260931"/>
              <a:ext cx="781051" cy="1588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/>
            <p:cNvCxnSpPr>
              <a:stCxn id="9" idx="2"/>
              <a:endCxn id="11" idx="0"/>
            </p:cNvCxnSpPr>
            <p:nvPr/>
          </p:nvCxnSpPr>
          <p:spPr>
            <a:xfrm rot="5400000">
              <a:off x="924341" y="4813339"/>
              <a:ext cx="684968" cy="1588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3"/>
              <a:endCxn id="15" idx="1"/>
            </p:cNvCxnSpPr>
            <p:nvPr/>
          </p:nvCxnSpPr>
          <p:spPr>
            <a:xfrm flipV="1">
              <a:off x="2152650" y="2561094"/>
              <a:ext cx="1281087" cy="3395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>
              <a:stCxn id="15" idx="2"/>
              <a:endCxn id="14" idx="0"/>
            </p:cNvCxnSpPr>
            <p:nvPr/>
          </p:nvCxnSpPr>
          <p:spPr>
            <a:xfrm rot="5400000">
              <a:off x="3897593" y="2935082"/>
              <a:ext cx="452702" cy="1588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>
              <a:stCxn id="11" idx="3"/>
              <a:endCxn id="73" idx="1"/>
            </p:cNvCxnSpPr>
            <p:nvPr/>
          </p:nvCxnSpPr>
          <p:spPr>
            <a:xfrm flipV="1">
              <a:off x="2152650" y="5298343"/>
              <a:ext cx="1281087" cy="259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44"/>
            <p:cNvCxnSpPr>
              <a:stCxn id="11" idx="2"/>
              <a:endCxn id="13" idx="1"/>
            </p:cNvCxnSpPr>
            <p:nvPr/>
          </p:nvCxnSpPr>
          <p:spPr>
            <a:xfrm rot="16200000" flipH="1">
              <a:off x="2054740" y="4658127"/>
              <a:ext cx="375652" cy="1951482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ounded Rectangle 21"/>
            <p:cNvSpPr/>
            <p:nvPr/>
          </p:nvSpPr>
          <p:spPr>
            <a:xfrm>
              <a:off x="3433737" y="4800600"/>
              <a:ext cx="1380414" cy="203006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Land Use 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Elbow Connector 22"/>
            <p:cNvCxnSpPr>
              <a:stCxn id="8" idx="2"/>
              <a:endCxn id="9" idx="0"/>
            </p:cNvCxnSpPr>
            <p:nvPr/>
          </p:nvCxnSpPr>
          <p:spPr>
            <a:xfrm rot="5400000">
              <a:off x="686678" y="3343293"/>
              <a:ext cx="1160294" cy="1588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971550" y="1457325"/>
              <a:ext cx="4000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1..*</a:t>
              </a:r>
              <a:endParaRPr lang="en-US" sz="800" b="1" dirty="0"/>
            </a:p>
          </p:txBody>
        </p:sp>
        <p:sp>
          <p:nvSpPr>
            <p:cNvPr id="25" name="Flowchart: Decision 24"/>
            <p:cNvSpPr/>
            <p:nvPr/>
          </p:nvSpPr>
          <p:spPr>
            <a:xfrm>
              <a:off x="1217778" y="895359"/>
              <a:ext cx="96672" cy="127448"/>
            </a:xfrm>
            <a:prstGeom prst="flowChartDecis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04925" y="841831"/>
              <a:ext cx="4000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0..*</a:t>
              </a:r>
              <a:endParaRPr lang="en-US" sz="8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105150" y="1590675"/>
              <a:ext cx="381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1..*</a:t>
              </a:r>
              <a:endParaRPr lang="en-US" sz="800" b="1" dirty="0"/>
            </a:p>
          </p:txBody>
        </p:sp>
        <p:sp>
          <p:nvSpPr>
            <p:cNvPr id="28" name="Flowchart: Decision 27"/>
            <p:cNvSpPr/>
            <p:nvPr/>
          </p:nvSpPr>
          <p:spPr>
            <a:xfrm>
              <a:off x="1219200" y="1880056"/>
              <a:ext cx="96672" cy="128793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9" name="Flowchart: Decision 28"/>
            <p:cNvSpPr/>
            <p:nvPr/>
          </p:nvSpPr>
          <p:spPr>
            <a:xfrm>
              <a:off x="2152650" y="2541383"/>
              <a:ext cx="177420" cy="62573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791536" y="1685462"/>
              <a:ext cx="171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2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114675" y="2394406"/>
              <a:ext cx="4000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0..*</a:t>
              </a:r>
              <a:endParaRPr lang="en-US" sz="8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266825" y="2756356"/>
              <a:ext cx="1714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</a:t>
              </a:r>
              <a:endParaRPr lang="en-US" sz="80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133600" y="2579012"/>
              <a:ext cx="228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</a:t>
              </a:r>
              <a:endParaRPr lang="en-US" sz="8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90950" y="2962275"/>
              <a:ext cx="4000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0..*</a:t>
              </a:r>
              <a:endParaRPr lang="en-US" sz="8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114550" y="4191000"/>
              <a:ext cx="228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</a:t>
              </a:r>
              <a:endParaRPr lang="en-US" sz="800" b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914650" y="4010025"/>
              <a:ext cx="4000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0..*</a:t>
              </a:r>
              <a:endParaRPr lang="en-US" sz="800" b="1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85875" y="4508956"/>
              <a:ext cx="228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</a:t>
              </a:r>
              <a:endParaRPr lang="en-US" sz="800" b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36294" y="4957478"/>
              <a:ext cx="4000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1..*</a:t>
              </a:r>
              <a:endParaRPr lang="en-US" sz="8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35583" y="3750587"/>
              <a:ext cx="4000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0..*</a:t>
              </a:r>
              <a:endParaRPr lang="en-US" sz="800" b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865882" y="5818937"/>
              <a:ext cx="4000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0..*</a:t>
              </a:r>
              <a:endParaRPr lang="en-US" sz="800" b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23975" y="5461456"/>
              <a:ext cx="228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</a:t>
              </a:r>
              <a:endParaRPr lang="en-US" sz="800" b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146674" y="1586858"/>
              <a:ext cx="6767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hasConcern</a:t>
              </a:r>
              <a:endParaRPr lang="en-US" sz="8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952370" y="4733925"/>
              <a:ext cx="4860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hasUse</a:t>
              </a:r>
              <a:endParaRPr lang="en-US" sz="8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209800" y="2378987"/>
              <a:ext cx="9268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hasResponseArea</a:t>
              </a:r>
              <a:endParaRPr lang="en-US" sz="8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21948" y="855032"/>
              <a:ext cx="49725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bounds</a:t>
              </a:r>
              <a:endParaRPr lang="en-US" sz="8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1025" y="2746831"/>
              <a:ext cx="62869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hasSystem</a:t>
              </a:r>
              <a:endParaRPr lang="en-US" sz="8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19125" y="4495420"/>
              <a:ext cx="60144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hasPeriod</a:t>
              </a:r>
              <a:endParaRPr lang="en-US" sz="8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095500" y="3962400"/>
              <a:ext cx="66236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hasPractice</a:t>
              </a:r>
              <a:endParaRPr lang="en-US" sz="8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143046" y="5118556"/>
              <a:ext cx="5709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hasCover</a:t>
              </a:r>
              <a:endParaRPr lang="en-US" sz="8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95301" y="5480551"/>
              <a:ext cx="75373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hasOperation</a:t>
              </a:r>
              <a:endParaRPr lang="en-US" sz="8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562860" y="2680156"/>
              <a:ext cx="5709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hasEffect</a:t>
              </a:r>
              <a:endParaRPr lang="en-US" sz="8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66114" y="3738619"/>
              <a:ext cx="6479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isSystemOf</a:t>
              </a:r>
              <a:endParaRPr lang="en-US" sz="8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275641" y="1460956"/>
              <a:ext cx="7328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IsBoundedBy</a:t>
              </a:r>
              <a:endParaRPr lang="en-US" sz="8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514600" y="2540912"/>
              <a:ext cx="9476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IsResponseAreaOf</a:t>
              </a:r>
              <a:endParaRPr lang="en-US" sz="8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600325" y="4166056"/>
              <a:ext cx="68159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isPracticeOf</a:t>
              </a:r>
              <a:endParaRPr lang="en-US" sz="8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241393" y="4953000"/>
              <a:ext cx="6206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isPeriodOf</a:t>
              </a:r>
              <a:endParaRPr lang="en-US" sz="8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470811" y="5638800"/>
              <a:ext cx="7729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isOperationOf</a:t>
              </a:r>
              <a:endParaRPr lang="en-US" sz="8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076700" y="2956381"/>
              <a:ext cx="5902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isEffectOf</a:t>
              </a:r>
              <a:endParaRPr lang="en-US" sz="800" dirty="0"/>
            </a:p>
          </p:txBody>
        </p:sp>
        <p:cxnSp>
          <p:nvCxnSpPr>
            <p:cNvPr id="59" name="Elbow Connector 58"/>
            <p:cNvCxnSpPr>
              <a:stCxn id="74" idx="2"/>
              <a:endCxn id="8" idx="0"/>
            </p:cNvCxnSpPr>
            <p:nvPr/>
          </p:nvCxnSpPr>
          <p:spPr>
            <a:xfrm rot="5400000">
              <a:off x="1023938" y="2122944"/>
              <a:ext cx="485774" cy="1588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595731" y="1875731"/>
              <a:ext cx="69442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hasMgtArea</a:t>
              </a:r>
              <a:endParaRPr lang="en-US" sz="8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942975" y="2175331"/>
              <a:ext cx="4000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0..*</a:t>
              </a:r>
              <a:endParaRPr lang="en-US" sz="800" b="1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28725" y="2165807"/>
              <a:ext cx="7136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isMgtAreaOf</a:t>
              </a:r>
              <a:endParaRPr lang="en-US" sz="8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314450" y="1861006"/>
              <a:ext cx="4000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1..*</a:t>
              </a:r>
              <a:endParaRPr lang="en-US" sz="800" b="1" dirty="0"/>
            </a:p>
          </p:txBody>
        </p:sp>
        <p:cxnSp>
          <p:nvCxnSpPr>
            <p:cNvPr id="64" name="Straight Arrow Connector 63"/>
            <p:cNvCxnSpPr>
              <a:stCxn id="74" idx="3"/>
              <a:endCxn id="10" idx="1"/>
            </p:cNvCxnSpPr>
            <p:nvPr/>
          </p:nvCxnSpPr>
          <p:spPr>
            <a:xfrm flipV="1">
              <a:off x="2152650" y="1761590"/>
              <a:ext cx="1281087" cy="4167"/>
            </a:xfrm>
            <a:prstGeom prst="straightConnector1">
              <a:avLst/>
            </a:prstGeom>
            <a:ln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4105275" y="2689681"/>
              <a:ext cx="1714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</a:t>
              </a:r>
              <a:endParaRPr lang="en-US" sz="800" b="1" dirty="0"/>
            </a:p>
          </p:txBody>
        </p:sp>
        <p:sp>
          <p:nvSpPr>
            <p:cNvPr id="66" name="Flowchart: Decision 65"/>
            <p:cNvSpPr/>
            <p:nvPr/>
          </p:nvSpPr>
          <p:spPr>
            <a:xfrm>
              <a:off x="1219200" y="2784931"/>
              <a:ext cx="96672" cy="128793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67" name="Flowchart: Decision 66"/>
            <p:cNvSpPr/>
            <p:nvPr/>
          </p:nvSpPr>
          <p:spPr>
            <a:xfrm>
              <a:off x="1219200" y="5486400"/>
              <a:ext cx="96672" cy="128793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68" name="Flowchart: Decision 67"/>
            <p:cNvSpPr/>
            <p:nvPr/>
          </p:nvSpPr>
          <p:spPr>
            <a:xfrm>
              <a:off x="1219200" y="4489906"/>
              <a:ext cx="96672" cy="128793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69" name="Flowchart: Decision 68"/>
            <p:cNvSpPr/>
            <p:nvPr/>
          </p:nvSpPr>
          <p:spPr>
            <a:xfrm>
              <a:off x="2162175" y="4162425"/>
              <a:ext cx="177420" cy="62573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70" name="Rounded Rectangle 69"/>
            <p:cNvSpPr/>
            <p:nvPr/>
          </p:nvSpPr>
          <p:spPr>
            <a:xfrm>
              <a:off x="3285744" y="838200"/>
              <a:ext cx="1676400" cy="60960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>
                  <a:solidFill>
                    <a:schemeClr val="tx1"/>
                  </a:solidFill>
                </a:rPr>
                <a:t>Physiographic Area containing Natural Resource Data</a:t>
              </a:r>
              <a:endParaRPr lang="en-US" sz="1200" i="1" dirty="0">
                <a:solidFill>
                  <a:schemeClr val="tx1"/>
                </a:solidFill>
              </a:endParaRPr>
            </a:p>
          </p:txBody>
        </p:sp>
        <p:cxnSp>
          <p:nvCxnSpPr>
            <p:cNvPr id="71" name="Elbow Connector 70"/>
            <p:cNvCxnSpPr>
              <a:endCxn id="70" idx="1"/>
            </p:cNvCxnSpPr>
            <p:nvPr/>
          </p:nvCxnSpPr>
          <p:spPr>
            <a:xfrm flipV="1">
              <a:off x="1981200" y="1143000"/>
              <a:ext cx="1304544" cy="533400"/>
            </a:xfrm>
            <a:prstGeom prst="bentConnector3">
              <a:avLst>
                <a:gd name="adj1" fmla="val 233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2104211" y="962025"/>
              <a:ext cx="59182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intersects</a:t>
              </a:r>
              <a:endParaRPr lang="en-US" sz="800" dirty="0"/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3433737" y="5196840"/>
              <a:ext cx="1380414" cy="203006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Land Cover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4" name="Rounded Rectangle 73"/>
            <p:cNvSpPr/>
            <p:nvPr/>
          </p:nvSpPr>
          <p:spPr>
            <a:xfrm>
              <a:off x="381000" y="1651457"/>
              <a:ext cx="1771650" cy="22860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Assessment Area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75" name="Elbow Connector 74"/>
            <p:cNvCxnSpPr>
              <a:stCxn id="9" idx="3"/>
              <a:endCxn id="12" idx="1"/>
            </p:cNvCxnSpPr>
            <p:nvPr/>
          </p:nvCxnSpPr>
          <p:spPr>
            <a:xfrm flipV="1">
              <a:off x="2152650" y="4192106"/>
              <a:ext cx="1085469" cy="5042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TextBox 75"/>
          <p:cNvSpPr txBox="1"/>
          <p:nvPr/>
        </p:nvSpPr>
        <p:spPr>
          <a:xfrm>
            <a:off x="304800" y="4876800"/>
            <a:ext cx="27510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Core Classes of the</a:t>
            </a:r>
          </a:p>
          <a:p>
            <a:r>
              <a:rPr lang="en-US" b="1" dirty="0" smtClean="0"/>
              <a:t>Conservation Ontology</a:t>
            </a:r>
            <a:endParaRPr lang="en-US" b="1" dirty="0"/>
          </a:p>
        </p:txBody>
      </p:sp>
      <p:sp>
        <p:nvSpPr>
          <p:cNvPr id="78" name="5-Point Star 77"/>
          <p:cNvSpPr/>
          <p:nvPr/>
        </p:nvSpPr>
        <p:spPr>
          <a:xfrm>
            <a:off x="6858000" y="381000"/>
            <a:ext cx="304800" cy="304800"/>
          </a:xfrm>
          <a:prstGeom prst="star5">
            <a:avLst/>
          </a:prstGeom>
          <a:solidFill>
            <a:srgbClr val="FFFF00"/>
          </a:solidFill>
          <a:ln w="254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5-Point Star 78"/>
          <p:cNvSpPr/>
          <p:nvPr/>
        </p:nvSpPr>
        <p:spPr>
          <a:xfrm>
            <a:off x="3429000" y="152400"/>
            <a:ext cx="304800" cy="304800"/>
          </a:xfrm>
          <a:prstGeom prst="star5">
            <a:avLst/>
          </a:prstGeom>
          <a:solidFill>
            <a:srgbClr val="FFFF00"/>
          </a:solidFill>
          <a:ln w="254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5-Point Star 79"/>
          <p:cNvSpPr/>
          <p:nvPr/>
        </p:nvSpPr>
        <p:spPr>
          <a:xfrm>
            <a:off x="6781800" y="4191000"/>
            <a:ext cx="304800" cy="304800"/>
          </a:xfrm>
          <a:prstGeom prst="star5">
            <a:avLst/>
          </a:prstGeom>
          <a:solidFill>
            <a:srgbClr val="FFFF00"/>
          </a:solidFill>
          <a:ln w="254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5-Point Star 80"/>
          <p:cNvSpPr/>
          <p:nvPr/>
        </p:nvSpPr>
        <p:spPr>
          <a:xfrm>
            <a:off x="7010400" y="2209800"/>
            <a:ext cx="304800" cy="304800"/>
          </a:xfrm>
          <a:prstGeom prst="star5">
            <a:avLst/>
          </a:prstGeom>
          <a:solidFill>
            <a:srgbClr val="FFFF00"/>
          </a:solidFill>
          <a:ln w="254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5-Point Star 81"/>
          <p:cNvSpPr/>
          <p:nvPr/>
        </p:nvSpPr>
        <p:spPr>
          <a:xfrm>
            <a:off x="7010400" y="5105400"/>
            <a:ext cx="304800" cy="304800"/>
          </a:xfrm>
          <a:prstGeom prst="star5">
            <a:avLst/>
          </a:prstGeom>
          <a:solidFill>
            <a:srgbClr val="FFFF00"/>
          </a:solidFill>
          <a:ln w="254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5-Point Star 82"/>
          <p:cNvSpPr/>
          <p:nvPr/>
        </p:nvSpPr>
        <p:spPr>
          <a:xfrm>
            <a:off x="6934200" y="1295400"/>
            <a:ext cx="304800" cy="304800"/>
          </a:xfrm>
          <a:prstGeom prst="star5">
            <a:avLst/>
          </a:prstGeom>
          <a:solidFill>
            <a:srgbClr val="FFFF00"/>
          </a:solidFill>
          <a:ln w="254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33488"/>
            <a:ext cx="8444195" cy="509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316468"/>
            <a:ext cx="807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Conservation Ontology – Applies to Watershed Scale</a:t>
            </a:r>
            <a:endParaRPr lang="en-US" sz="2400" b="1" dirty="0"/>
          </a:p>
        </p:txBody>
      </p:sp>
      <p:sp>
        <p:nvSpPr>
          <p:cNvPr id="8" name="Line Callout 2 7"/>
          <p:cNvSpPr/>
          <p:nvPr/>
        </p:nvSpPr>
        <p:spPr>
          <a:xfrm>
            <a:off x="3657600" y="1295400"/>
            <a:ext cx="4191000" cy="685800"/>
          </a:xfrm>
          <a:prstGeom prst="borderCallout2">
            <a:avLst>
              <a:gd name="adj1" fmla="val 102332"/>
              <a:gd name="adj2" fmla="val 13484"/>
              <a:gd name="adj3" fmla="val 191884"/>
              <a:gd name="adj4" fmla="val 6129"/>
              <a:gd name="adj5" fmla="val 281656"/>
              <a:gd name="adj6" fmla="val -16708"/>
            </a:avLst>
          </a:prstGeom>
          <a:solidFill>
            <a:schemeClr val="accent2">
              <a:lumMod val="20000"/>
              <a:lumOff val="80000"/>
            </a:schemeClr>
          </a:solidFill>
          <a:ln w="38100" cmpd="sng">
            <a:solidFill>
              <a:schemeClr val="accent2">
                <a:lumMod val="20000"/>
                <a:lumOff val="8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Management Unit / Response Unit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(e.g. HRU)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Line Callout 2 8"/>
          <p:cNvSpPr/>
          <p:nvPr/>
        </p:nvSpPr>
        <p:spPr>
          <a:xfrm>
            <a:off x="5181600" y="5348288"/>
            <a:ext cx="3810000" cy="685800"/>
          </a:xfrm>
          <a:prstGeom prst="borderCallout2">
            <a:avLst>
              <a:gd name="adj1" fmla="val -7121"/>
              <a:gd name="adj2" fmla="val 34244"/>
              <a:gd name="adj3" fmla="val -156375"/>
              <a:gd name="adj4" fmla="val 30715"/>
              <a:gd name="adj5" fmla="val -213868"/>
              <a:gd name="adj6" fmla="val 11884"/>
            </a:avLst>
          </a:prstGeom>
          <a:solidFill>
            <a:schemeClr val="accent2">
              <a:lumMod val="20000"/>
              <a:lumOff val="80000"/>
            </a:schemeClr>
          </a:solidFill>
          <a:ln w="38100" cmpd="sng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Assessment Unit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(study area, e.g. forecast basin)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Line Callout 2 9"/>
          <p:cNvSpPr/>
          <p:nvPr/>
        </p:nvSpPr>
        <p:spPr>
          <a:xfrm>
            <a:off x="609600" y="5500688"/>
            <a:ext cx="3352800" cy="685800"/>
          </a:xfrm>
          <a:prstGeom prst="borderCallout2">
            <a:avLst>
              <a:gd name="adj1" fmla="val -7121"/>
              <a:gd name="adj2" fmla="val 34244"/>
              <a:gd name="adj3" fmla="val -122544"/>
              <a:gd name="adj4" fmla="val 20539"/>
              <a:gd name="adj5" fmla="val -152176"/>
              <a:gd name="adj6" fmla="val -3763"/>
            </a:avLst>
          </a:prstGeom>
          <a:solidFill>
            <a:schemeClr val="accent2">
              <a:lumMod val="20000"/>
              <a:lumOff val="80000"/>
            </a:schemeClr>
          </a:solidFill>
          <a:ln w="38100" cmpd="sng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Area of Interest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(bounding box)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16468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Summary and Next Steps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914400"/>
            <a:ext cx="80772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 smtClean="0"/>
              <a:t>The conservation ontology and knowledge base (COKB) currently resides at </a:t>
            </a:r>
            <a:r>
              <a:rPr lang="en-US" sz="2000" dirty="0" smtClean="0">
                <a:hlinkClick r:id="rId2"/>
              </a:rPr>
              <a:t>http://oms.javaforge.org</a:t>
            </a:r>
            <a:r>
              <a:rPr lang="en-US" sz="2000" dirty="0" smtClean="0"/>
              <a:t>  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 smtClean="0"/>
              <a:t>It provides the concept model leading to the design of the databases supporting the new CDSI business applications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 smtClean="0"/>
              <a:t>It provides a basis for re-factoring and integrating agro-environmental models as services in the CDSI architecture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 smtClean="0"/>
              <a:t>The COKB will be extended to contain landscape classes, e.g. soil, climate, ecological site, </a:t>
            </a:r>
            <a:r>
              <a:rPr lang="en-US" sz="2000" dirty="0" smtClean="0"/>
              <a:t>vegetation; it also will be extended to guide the model service architecture</a:t>
            </a:r>
            <a:endParaRPr lang="en-US" sz="2000" dirty="0" smtClean="0"/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 smtClean="0"/>
              <a:t>As it makes sense and to the extent possible, the COKB will leverage other concept models, e.g. hydrology from CUAHSI 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2000" dirty="0" smtClean="0"/>
              <a:t>It will enable the integration of information and knowledge found in databases, web sites, and other sources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hotogallery.nrcs.usda.gov/JPG/NE/NRCSNE0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990600"/>
            <a:ext cx="3734775" cy="2667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" y="996077"/>
            <a:ext cx="2362200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b="1" dirty="0" smtClean="0"/>
              <a:t>Management</a:t>
            </a:r>
          </a:p>
          <a:p>
            <a:r>
              <a:rPr lang="en-US" dirty="0" smtClean="0"/>
              <a:t>The farmer plans and makes decisions to produce crops, livestock, and other products and services with the objective of sustaining the land over the long-term.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316468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fundamentally important relationship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400800" y="990600"/>
            <a:ext cx="2514600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b="1" dirty="0" smtClean="0"/>
              <a:t>Response</a:t>
            </a:r>
          </a:p>
          <a:p>
            <a:r>
              <a:rPr lang="en-US" dirty="0" smtClean="0"/>
              <a:t>The conservationist  provides consultation and advice on the natural resource response to management  in order to assist the decision-making process.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4507468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conservation ontology (concept model) is rooted in this relationship.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362612" y="5036403"/>
            <a:ext cx="36808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Program $$</a:t>
            </a:r>
            <a:endParaRPr lang="en-US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24200" y="5874603"/>
            <a:ext cx="50292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Program Rules</a:t>
            </a:r>
            <a:endParaRPr lang="en-US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oip_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81000"/>
            <a:ext cx="527637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9" descr="2009 Conservation Plan Coverag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03907" y="3200400"/>
            <a:ext cx="4763893" cy="3561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410200" y="607874"/>
            <a:ext cx="350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USDA delivers conservation programs through a network of 3,000 county-level offices.  Field conservationists interact with between 5-25 thousand farmers each working day.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3711476"/>
            <a:ext cx="358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Conservation technical and financial assistance are delivered through the farmer’s conservation plan.  At present there are more than 1 million conservation plans on 120 million hectares of working lands.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81000"/>
            <a:ext cx="73914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04800" y="316468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Questions?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toolkitSplash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4227183" cy="264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Toolkit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102296"/>
            <a:ext cx="5020743" cy="3612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Toolkit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3124199"/>
            <a:ext cx="4953000" cy="3573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953000" y="303074"/>
            <a:ext cx="3886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Conservation Plans have been managed in a corporate application/database system since 1985 through 4 system lifecycles,  with the 5</a:t>
            </a:r>
            <a:r>
              <a:rPr lang="en-US" baseline="30000" dirty="0" smtClean="0"/>
              <a:t>th</a:t>
            </a:r>
            <a:r>
              <a:rPr lang="en-US" dirty="0" smtClean="0"/>
              <a:t> lifecycle underway.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3648670"/>
            <a:ext cx="13660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Technical</a:t>
            </a:r>
          </a:p>
          <a:p>
            <a:r>
              <a:rPr lang="en-US" dirty="0" smtClean="0"/>
              <a:t>Assistance</a:t>
            </a:r>
          </a:p>
          <a:p>
            <a:r>
              <a:rPr lang="en-US" dirty="0" smtClean="0"/>
              <a:t>(TA)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5020270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Financial</a:t>
            </a:r>
          </a:p>
          <a:p>
            <a:r>
              <a:rPr lang="en-US" dirty="0" smtClean="0"/>
              <a:t>Assistance </a:t>
            </a:r>
          </a:p>
          <a:p>
            <a:r>
              <a:rPr lang="en-US" dirty="0" smtClean="0"/>
              <a:t>(FA)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499408"/>
            <a:ext cx="3962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Conservation Programs provide technical and financial assistance to agricultural </a:t>
            </a:r>
            <a:r>
              <a:rPr lang="en-US" sz="2000" dirty="0"/>
              <a:t>p</a:t>
            </a:r>
            <a:r>
              <a:rPr lang="en-US" sz="2000" dirty="0" smtClean="0"/>
              <a:t>roducers to fix </a:t>
            </a:r>
            <a:r>
              <a:rPr lang="en-US" sz="2000" dirty="0"/>
              <a:t>r</a:t>
            </a:r>
            <a:r>
              <a:rPr lang="en-US" sz="2000" dirty="0" smtClean="0"/>
              <a:t>esource </a:t>
            </a:r>
            <a:r>
              <a:rPr lang="en-US" sz="2000" dirty="0"/>
              <a:t>p</a:t>
            </a:r>
            <a:r>
              <a:rPr lang="en-US" sz="2000" dirty="0" smtClean="0"/>
              <a:t>roblems and promote </a:t>
            </a:r>
            <a:r>
              <a:rPr lang="en-US" sz="2000" dirty="0"/>
              <a:t>s</a:t>
            </a:r>
            <a:r>
              <a:rPr lang="en-US" sz="2000" dirty="0" smtClean="0"/>
              <a:t>ustainable </a:t>
            </a:r>
            <a:r>
              <a:rPr lang="en-US" sz="2000" dirty="0"/>
              <a:t>f</a:t>
            </a:r>
            <a:r>
              <a:rPr lang="en-US" sz="2000" dirty="0" smtClean="0"/>
              <a:t>arming</a:t>
            </a:r>
            <a:endParaRPr lang="en-US" sz="2000" dirty="0"/>
          </a:p>
        </p:txBody>
      </p:sp>
      <p:grpSp>
        <p:nvGrpSpPr>
          <p:cNvPr id="9" name="Group 8"/>
          <p:cNvGrpSpPr/>
          <p:nvPr/>
        </p:nvGrpSpPr>
        <p:grpSpPr>
          <a:xfrm>
            <a:off x="2133600" y="2743200"/>
            <a:ext cx="6671386" cy="3200400"/>
            <a:chOff x="2133600" y="2743200"/>
            <a:chExt cx="6671386" cy="3200400"/>
          </a:xfrm>
        </p:grpSpPr>
        <p:pic>
          <p:nvPicPr>
            <p:cNvPr id="7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33600" y="2971800"/>
              <a:ext cx="6671386" cy="297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7772400" y="2743200"/>
              <a:ext cx="9144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506" name="Picture 2" descr="http://photogallery.nrcs.usda.gov/JPG/UT/NRCSUT030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04800"/>
            <a:ext cx="4054899" cy="2895600"/>
          </a:xfrm>
          <a:prstGeom prst="rect">
            <a:avLst/>
          </a:prstGeom>
          <a:noFill/>
        </p:spPr>
      </p:pic>
      <p:sp>
        <p:nvSpPr>
          <p:cNvPr id="10" name="Oval 9"/>
          <p:cNvSpPr/>
          <p:nvPr/>
        </p:nvSpPr>
        <p:spPr>
          <a:xfrm>
            <a:off x="1676400" y="3962400"/>
            <a:ext cx="2362200" cy="2286000"/>
          </a:xfrm>
          <a:prstGeom prst="ellipse">
            <a:avLst/>
          </a:prstGeom>
          <a:solidFill>
            <a:srgbClr val="FFCC99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Take Application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378200" y="3962400"/>
            <a:ext cx="2362200" cy="2286000"/>
          </a:xfrm>
          <a:prstGeom prst="ellipse">
            <a:avLst/>
          </a:prstGeom>
          <a:solidFill>
            <a:srgbClr val="FFCC99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Rank Application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080000" y="3962400"/>
            <a:ext cx="2362200" cy="2286000"/>
          </a:xfrm>
          <a:prstGeom prst="ellipse">
            <a:avLst/>
          </a:prstGeom>
          <a:solidFill>
            <a:srgbClr val="FFCC99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Develop Contract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781800" y="3962400"/>
            <a:ext cx="2362200" cy="2286000"/>
          </a:xfrm>
          <a:prstGeom prst="ellipse">
            <a:avLst/>
          </a:prstGeom>
          <a:solidFill>
            <a:srgbClr val="FFCC99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Make Payment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8038" y="3048000"/>
            <a:ext cx="13660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Technical</a:t>
            </a:r>
          </a:p>
          <a:p>
            <a:r>
              <a:rPr lang="en-US" dirty="0" smtClean="0"/>
              <a:t>Assistance</a:t>
            </a:r>
          </a:p>
          <a:p>
            <a:r>
              <a:rPr lang="en-US" dirty="0" smtClean="0"/>
              <a:t>(TA)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8038" y="4434006"/>
            <a:ext cx="14398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Financial</a:t>
            </a:r>
          </a:p>
          <a:p>
            <a:r>
              <a:rPr lang="en-US" dirty="0" smtClean="0"/>
              <a:t>Assistance </a:t>
            </a:r>
          </a:p>
          <a:p>
            <a:r>
              <a:rPr lang="en-US" dirty="0" smtClean="0"/>
              <a:t>(FA)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057400" y="2148006"/>
            <a:ext cx="6671386" cy="3200400"/>
            <a:chOff x="2057400" y="1752600"/>
            <a:chExt cx="6671386" cy="3200400"/>
          </a:xfrm>
        </p:grpSpPr>
        <p:pic>
          <p:nvPicPr>
            <p:cNvPr id="2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57400" y="1981200"/>
              <a:ext cx="6671386" cy="297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7696200" y="1752600"/>
              <a:ext cx="9144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Down Arrow 5"/>
          <p:cNvSpPr/>
          <p:nvPr/>
        </p:nvSpPr>
        <p:spPr>
          <a:xfrm rot="10800000">
            <a:off x="4572000" y="4357806"/>
            <a:ext cx="685800" cy="113579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76600" y="5646003"/>
            <a:ext cx="44630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Many-fold increase in use of</a:t>
            </a:r>
          </a:p>
          <a:p>
            <a:r>
              <a:rPr lang="en-US" sz="2400" b="1" dirty="0"/>
              <a:t>a</a:t>
            </a:r>
            <a:r>
              <a:rPr lang="en-US" sz="2400" b="1" dirty="0" smtClean="0"/>
              <a:t>gro-environmental models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4801" y="152400"/>
            <a:ext cx="4495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 Conservation Delivery Streamlining Initiative (CDSI) initiated in 2009 will increase time spent on Technical Assistance and increase the use of agro-environmental models for resource analysis and problem solving.  </a:t>
            </a:r>
            <a:endParaRPr lang="en-US" sz="2000" dirty="0"/>
          </a:p>
        </p:txBody>
      </p:sp>
      <p:pic>
        <p:nvPicPr>
          <p:cNvPr id="4098" name="Picture 2" descr="http://photogallery.nrcs.usda.gov/JPG/IA/NRCSIA000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87499"/>
            <a:ext cx="3365500" cy="2403301"/>
          </a:xfrm>
          <a:prstGeom prst="rect">
            <a:avLst/>
          </a:prstGeom>
          <a:noFill/>
        </p:spPr>
      </p:pic>
      <p:sp>
        <p:nvSpPr>
          <p:cNvPr id="11" name="Oval 10"/>
          <p:cNvSpPr/>
          <p:nvPr/>
        </p:nvSpPr>
        <p:spPr>
          <a:xfrm>
            <a:off x="1676400" y="3962400"/>
            <a:ext cx="2362200" cy="2286000"/>
          </a:xfrm>
          <a:prstGeom prst="ellipse">
            <a:avLst/>
          </a:prstGeom>
          <a:solidFill>
            <a:srgbClr val="FFCC99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Take Application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378200" y="3962400"/>
            <a:ext cx="2362200" cy="2286000"/>
          </a:xfrm>
          <a:prstGeom prst="ellipse">
            <a:avLst/>
          </a:prstGeom>
          <a:solidFill>
            <a:srgbClr val="FFCC99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Rank Application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080000" y="3962400"/>
            <a:ext cx="2362200" cy="2286000"/>
          </a:xfrm>
          <a:prstGeom prst="ellipse">
            <a:avLst/>
          </a:prstGeom>
          <a:solidFill>
            <a:srgbClr val="FFCC99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Develop Contract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781800" y="3962400"/>
            <a:ext cx="2362200" cy="2286000"/>
          </a:xfrm>
          <a:prstGeom prst="ellipse">
            <a:avLst/>
          </a:prstGeom>
          <a:solidFill>
            <a:srgbClr val="FFCC99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Make Payment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295400"/>
            <a:ext cx="8229600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1775" indent="-109538">
              <a:spcAft>
                <a:spcPts val="600"/>
              </a:spcAft>
            </a:pPr>
            <a:r>
              <a:rPr lang="en-US" sz="2000" u="sng" dirty="0" smtClean="0"/>
              <a:t>Watershed Scale </a:t>
            </a:r>
          </a:p>
          <a:p>
            <a:pPr marL="688975" lvl="1" indent="-109538">
              <a:spcAft>
                <a:spcPts val="600"/>
              </a:spcAft>
            </a:pPr>
            <a:r>
              <a:rPr lang="en-US" sz="2000" dirty="0" smtClean="0"/>
              <a:t>Soil and Water Assessment Tool (</a:t>
            </a:r>
            <a:r>
              <a:rPr lang="en-US" sz="2000" b="1" dirty="0" smtClean="0"/>
              <a:t>SWAT</a:t>
            </a:r>
            <a:r>
              <a:rPr lang="en-US" sz="2000" dirty="0" smtClean="0"/>
              <a:t>) – calculates conservation effects for multiple resource concerns, for analyzing problem areas to allocate program resources, and analyzing program effectiveness</a:t>
            </a:r>
          </a:p>
          <a:p>
            <a:pPr marL="688975" lvl="1" indent="-109538">
              <a:spcAft>
                <a:spcPts val="600"/>
              </a:spcAft>
            </a:pPr>
            <a:r>
              <a:rPr lang="en-US" sz="2000" dirty="0" smtClean="0"/>
              <a:t>Agro-Ecosystem Watershed Model (</a:t>
            </a:r>
            <a:r>
              <a:rPr lang="en-US" sz="2000" b="1" dirty="0" err="1" smtClean="0"/>
              <a:t>AgES</a:t>
            </a:r>
            <a:r>
              <a:rPr lang="en-US" sz="2000" b="1" dirty="0" smtClean="0"/>
              <a:t>-WS</a:t>
            </a:r>
            <a:r>
              <a:rPr lang="en-US" sz="2000" dirty="0" smtClean="0"/>
              <a:t>) – similar in scope to SWAT, containing updated science</a:t>
            </a:r>
          </a:p>
          <a:p>
            <a:pPr marL="688975" lvl="1" indent="-109538">
              <a:spcAft>
                <a:spcPts val="600"/>
              </a:spcAft>
            </a:pPr>
            <a:r>
              <a:rPr lang="en-US" sz="2000" dirty="0" smtClean="0"/>
              <a:t>Precipitation and Runoff Modeling System (</a:t>
            </a:r>
            <a:r>
              <a:rPr lang="en-US" sz="2000" b="1" dirty="0" smtClean="0"/>
              <a:t>PRMS</a:t>
            </a:r>
            <a:r>
              <a:rPr lang="en-US" sz="2000" dirty="0" smtClean="0"/>
              <a:t>) – for water supply forecasting in the western U.S.</a:t>
            </a:r>
          </a:p>
          <a:p>
            <a:pPr marL="231775" indent="-109538">
              <a:spcAft>
                <a:spcPts val="600"/>
              </a:spcAft>
            </a:pPr>
            <a:r>
              <a:rPr lang="en-US" sz="2000" u="sng" dirty="0" smtClean="0"/>
              <a:t>Farm/Ranch/Field Scale</a:t>
            </a:r>
          </a:p>
          <a:p>
            <a:pPr marL="688975" lvl="1" indent="-109538">
              <a:spcAft>
                <a:spcPts val="600"/>
              </a:spcAft>
            </a:pPr>
            <a:r>
              <a:rPr lang="en-US" sz="2000" dirty="0" smtClean="0"/>
              <a:t>Agricultural Policy/Environmental Extender (</a:t>
            </a:r>
            <a:r>
              <a:rPr lang="en-US" sz="2000" b="1" dirty="0" smtClean="0"/>
              <a:t>APEX</a:t>
            </a:r>
            <a:r>
              <a:rPr lang="en-US" sz="2000" dirty="0" smtClean="0"/>
              <a:t>) – calculates conservation effects for multiple resource concerns, for farm/field level conservation planning and application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316468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Agro-Environmental Models for Improved Conservation Delivery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295400"/>
            <a:ext cx="8229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1775" indent="-109538">
              <a:spcAft>
                <a:spcPts val="600"/>
              </a:spcAft>
            </a:pPr>
            <a:r>
              <a:rPr lang="en-US" sz="2000" u="sng" dirty="0" smtClean="0"/>
              <a:t>Farm/Ranch/Field Scale (cont’d)</a:t>
            </a:r>
          </a:p>
          <a:p>
            <a:pPr marL="688975" lvl="1" indent="-109538">
              <a:spcAft>
                <a:spcPts val="600"/>
              </a:spcAft>
            </a:pPr>
            <a:r>
              <a:rPr lang="en-US" sz="2000" dirty="0" smtClean="0"/>
              <a:t>Revised Universal Soil Loss Equation (</a:t>
            </a:r>
            <a:r>
              <a:rPr lang="en-US" sz="2000" b="1" dirty="0" smtClean="0"/>
              <a:t>RUSLE2</a:t>
            </a:r>
            <a:r>
              <a:rPr lang="en-US" sz="2000" dirty="0" smtClean="0"/>
              <a:t>) – calculates sheet/rill erosion</a:t>
            </a:r>
          </a:p>
          <a:p>
            <a:pPr marL="688975" lvl="1" indent="-109538">
              <a:spcAft>
                <a:spcPts val="600"/>
              </a:spcAft>
            </a:pPr>
            <a:r>
              <a:rPr lang="en-US" sz="2000" dirty="0" smtClean="0"/>
              <a:t>Wind Erosion Prediction System (</a:t>
            </a:r>
            <a:r>
              <a:rPr lang="en-US" sz="2000" b="1" dirty="0" smtClean="0"/>
              <a:t>WEPS</a:t>
            </a:r>
            <a:r>
              <a:rPr lang="en-US" sz="2000" dirty="0" smtClean="0"/>
              <a:t>) – calculates wind erosion</a:t>
            </a:r>
          </a:p>
          <a:p>
            <a:pPr marL="688975" lvl="1" indent="-109538">
              <a:spcAft>
                <a:spcPts val="600"/>
              </a:spcAft>
            </a:pPr>
            <a:r>
              <a:rPr lang="en-US" sz="2000" dirty="0" smtClean="0"/>
              <a:t>Simulation and Production of Rangelands (</a:t>
            </a:r>
            <a:r>
              <a:rPr lang="en-US" sz="2000" b="1" dirty="0" smtClean="0"/>
              <a:t>SPUR2</a:t>
            </a:r>
            <a:r>
              <a:rPr lang="en-US" sz="2000" dirty="0" smtClean="0"/>
              <a:t>) – calculates conservation effects for multiple resource concerns on grazing lands; can also be used at watershed scale</a:t>
            </a:r>
          </a:p>
          <a:p>
            <a:pPr marL="688975" lvl="1" indent="-109538">
              <a:spcAft>
                <a:spcPts val="600"/>
              </a:spcAft>
            </a:pPr>
            <a:r>
              <a:rPr lang="en-US" sz="2000" dirty="0" smtClean="0"/>
              <a:t>Carbon Model (</a:t>
            </a:r>
            <a:r>
              <a:rPr lang="en-US" sz="2000" b="1" dirty="0" smtClean="0"/>
              <a:t>CENTURY)</a:t>
            </a:r>
            <a:r>
              <a:rPr lang="en-US" sz="2000" dirty="0" smtClean="0"/>
              <a:t> – calculates conservation effects for soil and air quality resource concerns; can also be used at regional scales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316468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Agro-Environmental Models for Improved Conservation Delivery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2001" y="304800"/>
          <a:ext cx="8077199" cy="6403287"/>
        </p:xfrm>
        <a:graphic>
          <a:graphicData uri="http://schemas.openxmlformats.org/drawingml/2006/table">
            <a:tbl>
              <a:tblPr/>
              <a:tblGrid>
                <a:gridCol w="4436197"/>
                <a:gridCol w="3183802"/>
                <a:gridCol w="457200"/>
              </a:tblGrid>
              <a:tr h="2522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Resource Concern</a:t>
                      </a:r>
                      <a:endParaRPr lang="en-US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Applicable Models</a:t>
                      </a:r>
                      <a:endParaRPr lang="en-US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Soil Erosion</a:t>
                      </a:r>
                      <a:endParaRPr lang="en-US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1714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Sheet/Rill, Wind, Irrigation</a:t>
                      </a:r>
                      <a:endParaRPr lang="en-US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RUSLE2, WEPS, APEX, SWAT, </a:t>
                      </a:r>
                      <a:r>
                        <a:rPr lang="en-US" sz="1100" dirty="0" err="1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AgES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-WS</a:t>
                      </a:r>
                      <a:endParaRPr lang="en-US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473">
                <a:tc>
                  <a:txBody>
                    <a:bodyPr/>
                    <a:lstStyle/>
                    <a:p>
                      <a:pPr marL="1714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Gully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1714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Streambank, Shoreline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17145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Roadbank, Construction Site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RUSLE2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Soil Quality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1143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Organic Matter Depletion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APEX, SWAT, CENTURY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1143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Organic Matter Oxidation</a:t>
                      </a:r>
                      <a:endParaRPr lang="en-US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APEX, SWAT, CENTURY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1143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Salinity / Contaminants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APEX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1143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Nutrient Cycling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APEX, SWAT, CENTURY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1143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Compaction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Water Quantity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1143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Excess Water</a:t>
                      </a:r>
                      <a:endParaRPr lang="en-US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APEX, SWAT, AgES-WS, PRMS, SPUR2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1143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Insufficient Water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APEX, SWAT, </a:t>
                      </a:r>
                      <a:r>
                        <a:rPr lang="en-US" sz="1100" dirty="0" err="1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AgES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-WS, PRMS, SPUR2</a:t>
                      </a:r>
                      <a:endParaRPr lang="en-US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1143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Inefficient Use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APEX, SWAT, </a:t>
                      </a:r>
                      <a:r>
                        <a:rPr lang="en-US" sz="1100" dirty="0" err="1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AgES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-WS, SPUR2</a:t>
                      </a:r>
                      <a:endParaRPr lang="en-US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Water Quality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11874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Sediment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APEX, SWAT, AgES-WS, RUSLE2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11874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Nutrients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APEX, SWAT, AgES-WS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82994">
                <a:tc>
                  <a:txBody>
                    <a:bodyPr/>
                    <a:lstStyle/>
                    <a:p>
                      <a:pPr marL="11874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Pesticides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APEX, SWAT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11874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Pathogens</a:t>
                      </a:r>
                      <a:endParaRPr lang="en-US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APEX, SWAT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118745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Salinity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APEX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Air Quality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1143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Airborne Soil Particulates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WEPS, APEX</a:t>
                      </a:r>
                      <a:endParaRPr lang="en-US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9194">
                <a:tc>
                  <a:txBody>
                    <a:bodyPr/>
                    <a:lstStyle/>
                    <a:p>
                      <a:pPr marL="1143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Greenhouse gases and ozone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CENTURY</a:t>
                      </a:r>
                      <a:endParaRPr lang="en-US" sz="1100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1143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Chemical Spray Drift</a:t>
                      </a:r>
                      <a:endParaRPr lang="en-US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1143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Odors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Plants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98234">
                <a:tc>
                  <a:txBody>
                    <a:bodyPr/>
                    <a:lstStyle/>
                    <a:p>
                      <a:pPr marL="1143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Quantity, Diversity, Health, Vigor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APEX, SWAT, AgES-WS, SPUR2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08071">
                <a:tc>
                  <a:txBody>
                    <a:bodyPr/>
                    <a:lstStyle/>
                    <a:p>
                      <a:pPr marL="1143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Declining Populations (Threatened/Endangered)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996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Animal</a:t>
                      </a:r>
                      <a:endParaRPr lang="en-US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1143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Domestic Livestock – Food, Cover, Water</a:t>
                      </a:r>
                      <a:endParaRPr lang="en-US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SPUR2, APEX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70714">
                <a:tc>
                  <a:txBody>
                    <a:bodyPr/>
                    <a:lstStyle/>
                    <a:p>
                      <a:pPr marL="1143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Terrestrial Wildlife – Food, Connectivity, Cover, Water</a:t>
                      </a:r>
                      <a:endParaRPr lang="en-US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SPUR2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44624">
                <a:tc>
                  <a:txBody>
                    <a:bodyPr/>
                    <a:lstStyle/>
                    <a:p>
                      <a:pPr marL="1143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Aquatic Wildlife – Structure, Food, Water, Temperature</a:t>
                      </a:r>
                      <a:endParaRPr lang="en-US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08071">
                <a:tc>
                  <a:txBody>
                    <a:bodyPr/>
                    <a:lstStyle/>
                    <a:p>
                      <a:pPr marL="1143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Declining Populations (Threatened/Endangered)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Energy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54473">
                <a:tc>
                  <a:txBody>
                    <a:bodyPr/>
                    <a:lstStyle/>
                    <a:p>
                      <a:pPr marL="1143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Conservation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APEX</a:t>
                      </a:r>
                      <a:endParaRPr lang="en-US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852" marR="3685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Rounded Rectangle 9"/>
          <p:cNvSpPr/>
          <p:nvPr/>
        </p:nvSpPr>
        <p:spPr>
          <a:xfrm>
            <a:off x="1143000" y="762000"/>
            <a:ext cx="7010400" cy="17526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Object Modeling System (OMS)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" name="Rounded Rectangular Callout 3"/>
          <p:cNvSpPr/>
          <p:nvPr/>
        </p:nvSpPr>
        <p:spPr>
          <a:xfrm>
            <a:off x="2971800" y="3200400"/>
            <a:ext cx="1981200" cy="685800"/>
          </a:xfrm>
          <a:prstGeom prst="wedgeRoundRectCallout">
            <a:avLst>
              <a:gd name="adj1" fmla="val 113496"/>
              <a:gd name="adj2" fmla="val 257028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Science from other Models </a:t>
            </a:r>
            <a:endParaRPr lang="en-US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6629400" y="3276600"/>
            <a:ext cx="1981200" cy="685800"/>
          </a:xfrm>
          <a:prstGeom prst="wedgeRoundRectCallout">
            <a:avLst>
              <a:gd name="adj1" fmla="val -37365"/>
              <a:gd name="adj2" fmla="val 253049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Expert Knowledge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91200" y="5402759"/>
            <a:ext cx="1828800" cy="769441"/>
          </a:xfrm>
          <a:prstGeom prst="rect">
            <a:avLst/>
          </a:prstGeom>
          <a:solidFill>
            <a:srgbClr val="FFFFCC"/>
          </a:solidFill>
          <a:ln cap="rnd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GAPS</a:t>
            </a:r>
            <a:endParaRPr lang="en-US" sz="44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1524000" y="1143000"/>
            <a:ext cx="24384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Models</a:t>
            </a:r>
            <a:endParaRPr lang="en-US" sz="24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5334000" y="1143000"/>
            <a:ext cx="24384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Model Services</a:t>
            </a:r>
            <a:endParaRPr lang="en-US" sz="2400" b="1" dirty="0"/>
          </a:p>
        </p:txBody>
      </p:sp>
      <p:sp>
        <p:nvSpPr>
          <p:cNvPr id="9" name="Right Arrow 8"/>
          <p:cNvSpPr/>
          <p:nvPr/>
        </p:nvSpPr>
        <p:spPr>
          <a:xfrm>
            <a:off x="4114800" y="1295400"/>
            <a:ext cx="990600" cy="3048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505200" y="228600"/>
            <a:ext cx="5410200" cy="6477000"/>
            <a:chOff x="381000" y="641806"/>
            <a:chExt cx="4648581" cy="5392575"/>
          </a:xfrm>
        </p:grpSpPr>
        <p:cxnSp>
          <p:nvCxnSpPr>
            <p:cNvPr id="6" name="Elbow Connector 5"/>
            <p:cNvCxnSpPr>
              <a:stCxn id="22" idx="1"/>
            </p:cNvCxnSpPr>
            <p:nvPr/>
          </p:nvCxnSpPr>
          <p:spPr>
            <a:xfrm rot="10800000" flipV="1">
              <a:off x="1905001" y="4902103"/>
              <a:ext cx="1528737" cy="279496"/>
            </a:xfrm>
            <a:prstGeom prst="bentConnector3">
              <a:avLst>
                <a:gd name="adj1" fmla="val 9548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ounded Rectangle 6"/>
            <p:cNvSpPr/>
            <p:nvPr/>
          </p:nvSpPr>
          <p:spPr>
            <a:xfrm>
              <a:off x="381000" y="641806"/>
              <a:ext cx="1771650" cy="22860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Area of Interest (AOI)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81000" y="2365831"/>
              <a:ext cx="1771650" cy="397315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Management Unit 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Conservation Management Unit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81000" y="3923440"/>
              <a:ext cx="1771650" cy="547415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Management System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Active/Planned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Other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433737" y="1619250"/>
              <a:ext cx="1380414" cy="284680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Resource Concern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81000" y="5155823"/>
              <a:ext cx="1771650" cy="290219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Management Period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238119" y="4057650"/>
              <a:ext cx="1771650" cy="268912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Conservation Practice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218307" y="5676367"/>
              <a:ext cx="1811274" cy="290653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Management Operation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323844" y="3161433"/>
              <a:ext cx="1600200" cy="496167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Management Effect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Conservation Effect</a:t>
              </a:r>
            </a:p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CPPE Score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433737" y="2413456"/>
              <a:ext cx="1380414" cy="295275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Response Unit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Elbow Connector 15"/>
            <p:cNvCxnSpPr>
              <a:stCxn id="7" idx="2"/>
              <a:endCxn id="74" idx="0"/>
            </p:cNvCxnSpPr>
            <p:nvPr/>
          </p:nvCxnSpPr>
          <p:spPr>
            <a:xfrm rot="5400000">
              <a:off x="876300" y="1260931"/>
              <a:ext cx="781051" cy="1588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/>
            <p:cNvCxnSpPr>
              <a:stCxn id="9" idx="2"/>
              <a:endCxn id="11" idx="0"/>
            </p:cNvCxnSpPr>
            <p:nvPr/>
          </p:nvCxnSpPr>
          <p:spPr>
            <a:xfrm rot="5400000">
              <a:off x="924341" y="4813339"/>
              <a:ext cx="684968" cy="1588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8" idx="3"/>
              <a:endCxn id="15" idx="1"/>
            </p:cNvCxnSpPr>
            <p:nvPr/>
          </p:nvCxnSpPr>
          <p:spPr>
            <a:xfrm flipV="1">
              <a:off x="2152650" y="2561094"/>
              <a:ext cx="1281087" cy="3395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>
              <a:stCxn id="15" idx="2"/>
              <a:endCxn id="14" idx="0"/>
            </p:cNvCxnSpPr>
            <p:nvPr/>
          </p:nvCxnSpPr>
          <p:spPr>
            <a:xfrm rot="5400000">
              <a:off x="3897593" y="2935082"/>
              <a:ext cx="452702" cy="1588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>
              <a:stCxn id="11" idx="3"/>
              <a:endCxn id="73" idx="1"/>
            </p:cNvCxnSpPr>
            <p:nvPr/>
          </p:nvCxnSpPr>
          <p:spPr>
            <a:xfrm flipV="1">
              <a:off x="2152650" y="5298343"/>
              <a:ext cx="1281087" cy="259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44"/>
            <p:cNvCxnSpPr>
              <a:stCxn id="11" idx="2"/>
              <a:endCxn id="13" idx="1"/>
            </p:cNvCxnSpPr>
            <p:nvPr/>
          </p:nvCxnSpPr>
          <p:spPr>
            <a:xfrm rot="16200000" flipH="1">
              <a:off x="2054740" y="4658127"/>
              <a:ext cx="375652" cy="1951482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ounded Rectangle 21"/>
            <p:cNvSpPr/>
            <p:nvPr/>
          </p:nvSpPr>
          <p:spPr>
            <a:xfrm>
              <a:off x="3433737" y="4800600"/>
              <a:ext cx="1380414" cy="203006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Land Use 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Elbow Connector 22"/>
            <p:cNvCxnSpPr>
              <a:stCxn id="8" idx="2"/>
              <a:endCxn id="9" idx="0"/>
            </p:cNvCxnSpPr>
            <p:nvPr/>
          </p:nvCxnSpPr>
          <p:spPr>
            <a:xfrm rot="5400000">
              <a:off x="686678" y="3343293"/>
              <a:ext cx="1160294" cy="1588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971550" y="1457325"/>
              <a:ext cx="4000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1..*</a:t>
              </a:r>
              <a:endParaRPr lang="en-US" sz="800" b="1" dirty="0"/>
            </a:p>
          </p:txBody>
        </p:sp>
        <p:sp>
          <p:nvSpPr>
            <p:cNvPr id="25" name="Flowchart: Decision 24"/>
            <p:cNvSpPr/>
            <p:nvPr/>
          </p:nvSpPr>
          <p:spPr>
            <a:xfrm>
              <a:off x="1217778" y="895359"/>
              <a:ext cx="96672" cy="127448"/>
            </a:xfrm>
            <a:prstGeom prst="flowChartDecis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04925" y="841831"/>
              <a:ext cx="4000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0..*</a:t>
              </a:r>
              <a:endParaRPr lang="en-US" sz="8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105150" y="1590675"/>
              <a:ext cx="381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1..*</a:t>
              </a:r>
              <a:endParaRPr lang="en-US" sz="800" b="1" dirty="0"/>
            </a:p>
          </p:txBody>
        </p:sp>
        <p:sp>
          <p:nvSpPr>
            <p:cNvPr id="28" name="Flowchart: Decision 27"/>
            <p:cNvSpPr/>
            <p:nvPr/>
          </p:nvSpPr>
          <p:spPr>
            <a:xfrm>
              <a:off x="1219200" y="1880056"/>
              <a:ext cx="96672" cy="128793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9" name="Flowchart: Decision 28"/>
            <p:cNvSpPr/>
            <p:nvPr/>
          </p:nvSpPr>
          <p:spPr>
            <a:xfrm>
              <a:off x="2152650" y="2541383"/>
              <a:ext cx="177420" cy="62573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791536" y="1685462"/>
              <a:ext cx="171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2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114675" y="2394406"/>
              <a:ext cx="4000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0..*</a:t>
              </a:r>
              <a:endParaRPr lang="en-US" sz="8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266825" y="2756356"/>
              <a:ext cx="1714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</a:t>
              </a:r>
              <a:endParaRPr lang="en-US" sz="80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133600" y="2579012"/>
              <a:ext cx="228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</a:t>
              </a:r>
              <a:endParaRPr lang="en-US" sz="8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90950" y="2962275"/>
              <a:ext cx="4000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0..*</a:t>
              </a:r>
              <a:endParaRPr lang="en-US" sz="8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114550" y="4191000"/>
              <a:ext cx="228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</a:t>
              </a:r>
              <a:endParaRPr lang="en-US" sz="800" b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914650" y="4010025"/>
              <a:ext cx="4000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0..*</a:t>
              </a:r>
              <a:endParaRPr lang="en-US" sz="800" b="1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85875" y="4508956"/>
              <a:ext cx="228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</a:t>
              </a:r>
              <a:endParaRPr lang="en-US" sz="800" b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36294" y="4957478"/>
              <a:ext cx="4000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1..*</a:t>
              </a:r>
              <a:endParaRPr lang="en-US" sz="8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35583" y="3750587"/>
              <a:ext cx="4000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0..*</a:t>
              </a:r>
              <a:endParaRPr lang="en-US" sz="800" b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865882" y="5818937"/>
              <a:ext cx="4000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0..*</a:t>
              </a:r>
              <a:endParaRPr lang="en-US" sz="800" b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23975" y="5461456"/>
              <a:ext cx="228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</a:t>
              </a:r>
              <a:endParaRPr lang="en-US" sz="800" b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146674" y="1586858"/>
              <a:ext cx="6767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hasConcern</a:t>
              </a:r>
              <a:endParaRPr lang="en-US" sz="8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952370" y="4733925"/>
              <a:ext cx="4860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hasUse</a:t>
              </a:r>
              <a:endParaRPr lang="en-US" sz="8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209800" y="2378987"/>
              <a:ext cx="9268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hasResponseArea</a:t>
              </a:r>
              <a:endParaRPr lang="en-US" sz="8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21948" y="855032"/>
              <a:ext cx="49725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bounds</a:t>
              </a:r>
              <a:endParaRPr lang="en-US" sz="8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1025" y="2746831"/>
              <a:ext cx="62869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hasSystem</a:t>
              </a:r>
              <a:endParaRPr lang="en-US" sz="8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19125" y="4495420"/>
              <a:ext cx="60144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hasPeriod</a:t>
              </a:r>
              <a:endParaRPr lang="en-US" sz="8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095500" y="3962400"/>
              <a:ext cx="66236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hasPractice</a:t>
              </a:r>
              <a:endParaRPr lang="en-US" sz="8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143046" y="5118556"/>
              <a:ext cx="5709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hasCover</a:t>
              </a:r>
              <a:endParaRPr lang="en-US" sz="8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95301" y="5480551"/>
              <a:ext cx="75373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hasOperation</a:t>
              </a:r>
              <a:endParaRPr lang="en-US" sz="8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562860" y="2680156"/>
              <a:ext cx="5709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hasEffect</a:t>
              </a:r>
              <a:endParaRPr lang="en-US" sz="8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266114" y="3738619"/>
              <a:ext cx="6479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isSystemOf</a:t>
              </a:r>
              <a:endParaRPr lang="en-US" sz="8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275641" y="1460956"/>
              <a:ext cx="7328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IsBoundedBy</a:t>
              </a:r>
              <a:endParaRPr lang="en-US" sz="8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514600" y="2540912"/>
              <a:ext cx="9476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IsResponseAreaOf</a:t>
              </a:r>
              <a:endParaRPr lang="en-US" sz="8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600325" y="4166056"/>
              <a:ext cx="68159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isPracticeOf</a:t>
              </a:r>
              <a:endParaRPr lang="en-US" sz="8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241393" y="4953000"/>
              <a:ext cx="6206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isPeriodOf</a:t>
              </a:r>
              <a:endParaRPr lang="en-US" sz="8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470811" y="5638800"/>
              <a:ext cx="7729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isOperationOf</a:t>
              </a:r>
              <a:endParaRPr lang="en-US" sz="8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076700" y="2956381"/>
              <a:ext cx="5902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isEffectOf</a:t>
              </a:r>
              <a:endParaRPr lang="en-US" sz="800" dirty="0"/>
            </a:p>
          </p:txBody>
        </p:sp>
        <p:cxnSp>
          <p:nvCxnSpPr>
            <p:cNvPr id="59" name="Elbow Connector 58"/>
            <p:cNvCxnSpPr>
              <a:stCxn id="74" idx="2"/>
              <a:endCxn id="8" idx="0"/>
            </p:cNvCxnSpPr>
            <p:nvPr/>
          </p:nvCxnSpPr>
          <p:spPr>
            <a:xfrm rot="5400000">
              <a:off x="1023938" y="2122944"/>
              <a:ext cx="485774" cy="1588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595731" y="1875731"/>
              <a:ext cx="69442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hasMgtArea</a:t>
              </a:r>
              <a:endParaRPr lang="en-US" sz="8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942975" y="2175331"/>
              <a:ext cx="4000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0..*</a:t>
              </a:r>
              <a:endParaRPr lang="en-US" sz="800" b="1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28725" y="2165807"/>
              <a:ext cx="7136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isMgtAreaOf</a:t>
              </a:r>
              <a:endParaRPr lang="en-US" sz="8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314450" y="1861006"/>
              <a:ext cx="4000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1..*</a:t>
              </a:r>
              <a:endParaRPr lang="en-US" sz="800" b="1" dirty="0"/>
            </a:p>
          </p:txBody>
        </p:sp>
        <p:cxnSp>
          <p:nvCxnSpPr>
            <p:cNvPr id="64" name="Straight Arrow Connector 63"/>
            <p:cNvCxnSpPr>
              <a:stCxn id="74" idx="3"/>
              <a:endCxn id="10" idx="1"/>
            </p:cNvCxnSpPr>
            <p:nvPr/>
          </p:nvCxnSpPr>
          <p:spPr>
            <a:xfrm flipV="1">
              <a:off x="2152650" y="1761590"/>
              <a:ext cx="1281087" cy="4167"/>
            </a:xfrm>
            <a:prstGeom prst="straightConnector1">
              <a:avLst/>
            </a:prstGeom>
            <a:ln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4105275" y="2689681"/>
              <a:ext cx="1714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</a:t>
              </a:r>
              <a:endParaRPr lang="en-US" sz="800" b="1" dirty="0"/>
            </a:p>
          </p:txBody>
        </p:sp>
        <p:sp>
          <p:nvSpPr>
            <p:cNvPr id="66" name="Flowchart: Decision 65"/>
            <p:cNvSpPr/>
            <p:nvPr/>
          </p:nvSpPr>
          <p:spPr>
            <a:xfrm>
              <a:off x="1219200" y="2784931"/>
              <a:ext cx="96672" cy="128793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67" name="Flowchart: Decision 66"/>
            <p:cNvSpPr/>
            <p:nvPr/>
          </p:nvSpPr>
          <p:spPr>
            <a:xfrm>
              <a:off x="1219200" y="5486400"/>
              <a:ext cx="96672" cy="128793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68" name="Flowchart: Decision 67"/>
            <p:cNvSpPr/>
            <p:nvPr/>
          </p:nvSpPr>
          <p:spPr>
            <a:xfrm>
              <a:off x="1219200" y="4489906"/>
              <a:ext cx="96672" cy="128793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69" name="Flowchart: Decision 68"/>
            <p:cNvSpPr/>
            <p:nvPr/>
          </p:nvSpPr>
          <p:spPr>
            <a:xfrm>
              <a:off x="2162175" y="4162425"/>
              <a:ext cx="177420" cy="62573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70" name="Rounded Rectangle 69"/>
            <p:cNvSpPr/>
            <p:nvPr/>
          </p:nvSpPr>
          <p:spPr>
            <a:xfrm>
              <a:off x="3285744" y="838200"/>
              <a:ext cx="1676400" cy="60960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>
                  <a:solidFill>
                    <a:schemeClr val="tx1"/>
                  </a:solidFill>
                </a:rPr>
                <a:t>Physiographic Area containing Natural Resource Data</a:t>
              </a:r>
              <a:endParaRPr lang="en-US" sz="1200" i="1" dirty="0">
                <a:solidFill>
                  <a:schemeClr val="tx1"/>
                </a:solidFill>
              </a:endParaRPr>
            </a:p>
          </p:txBody>
        </p:sp>
        <p:cxnSp>
          <p:nvCxnSpPr>
            <p:cNvPr id="71" name="Elbow Connector 70"/>
            <p:cNvCxnSpPr>
              <a:endCxn id="70" idx="1"/>
            </p:cNvCxnSpPr>
            <p:nvPr/>
          </p:nvCxnSpPr>
          <p:spPr>
            <a:xfrm flipV="1">
              <a:off x="1981200" y="1143000"/>
              <a:ext cx="1304544" cy="533400"/>
            </a:xfrm>
            <a:prstGeom prst="bentConnector3">
              <a:avLst>
                <a:gd name="adj1" fmla="val 233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2104211" y="962025"/>
              <a:ext cx="59182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intersects</a:t>
              </a:r>
              <a:endParaRPr lang="en-US" sz="800" dirty="0"/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3433737" y="5196840"/>
              <a:ext cx="1380414" cy="203006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Land Cover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4" name="Rounded Rectangle 73"/>
            <p:cNvSpPr/>
            <p:nvPr/>
          </p:nvSpPr>
          <p:spPr>
            <a:xfrm>
              <a:off x="381000" y="1651457"/>
              <a:ext cx="1771650" cy="22860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Assessment Area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75" name="Elbow Connector 74"/>
            <p:cNvCxnSpPr>
              <a:stCxn id="9" idx="3"/>
              <a:endCxn id="12" idx="1"/>
            </p:cNvCxnSpPr>
            <p:nvPr/>
          </p:nvCxnSpPr>
          <p:spPr>
            <a:xfrm flipV="1">
              <a:off x="2152650" y="4192106"/>
              <a:ext cx="1085469" cy="5042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TextBox 75"/>
          <p:cNvSpPr txBox="1"/>
          <p:nvPr/>
        </p:nvSpPr>
        <p:spPr>
          <a:xfrm>
            <a:off x="304800" y="4876800"/>
            <a:ext cx="27510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Core Classes of the</a:t>
            </a:r>
          </a:p>
          <a:p>
            <a:r>
              <a:rPr lang="en-US" b="1" dirty="0" smtClean="0"/>
              <a:t>Conservation Ontology</a:t>
            </a:r>
            <a:endParaRPr lang="en-US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228600" y="381000"/>
            <a:ext cx="3048000" cy="3477875"/>
          </a:xfrm>
          <a:prstGeom prst="rect">
            <a:avLst/>
          </a:prstGeom>
          <a:noFill/>
          <a:ln w="25400" cmpd="thinThick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i="1" dirty="0" smtClean="0">
                <a:latin typeface="Calibri" pitchFamily="34" charset="0"/>
              </a:rPr>
              <a:t>For models deployed as services to interoperate efficiently in business application workflows, they should operate with a…</a:t>
            </a:r>
          </a:p>
          <a:p>
            <a:pPr marL="341313" indent="-23177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i="1" dirty="0" smtClean="0">
                <a:latin typeface="Calibri" pitchFamily="34" charset="0"/>
              </a:rPr>
              <a:t>Controlled Vocabulary</a:t>
            </a:r>
          </a:p>
          <a:p>
            <a:pPr marL="341313" indent="-23177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i="1" dirty="0" smtClean="0">
                <a:latin typeface="Calibri" pitchFamily="34" charset="0"/>
              </a:rPr>
              <a:t>Common E-R Model</a:t>
            </a:r>
          </a:p>
          <a:p>
            <a:pPr>
              <a:spcAft>
                <a:spcPts val="600"/>
              </a:spcAft>
            </a:pPr>
            <a:r>
              <a:rPr lang="en-US" sz="2000" i="1" dirty="0" smtClean="0">
                <a:latin typeface="Calibri" pitchFamily="34" charset="0"/>
              </a:rPr>
              <a:t>…and be part of an:</a:t>
            </a:r>
          </a:p>
          <a:p>
            <a:pPr marL="341313" indent="-231775">
              <a:buFont typeface="Arial" pitchFamily="34" charset="0"/>
              <a:buChar char="•"/>
            </a:pPr>
            <a:r>
              <a:rPr lang="en-US" sz="2000" i="1" dirty="0" smtClean="0">
                <a:latin typeface="Calibri" pitchFamily="34" charset="0"/>
              </a:rPr>
              <a:t>Institutional Knowledge Base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1091</TotalTime>
  <Words>1321</Words>
  <Application>Microsoft Office PowerPoint</Application>
  <PresentationFormat>On-screen Show (4:3)</PresentationFormat>
  <Paragraphs>332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Concourse</vt:lpstr>
      <vt:lpstr>A Conservation Ontology and Knowledge Base to Support Delivery of Technical Assistance to Agricultural Producers in the United States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Conservation Ontology and Knowledge Base to Support Delivery of Technical Assistance to Agricultural Producers in the United States</dc:title>
  <dc:creator>Owner</dc:creator>
  <cp:lastModifiedBy>Owner</cp:lastModifiedBy>
  <cp:revision>102</cp:revision>
  <dcterms:created xsi:type="dcterms:W3CDTF">2010-06-28T20:39:23Z</dcterms:created>
  <dcterms:modified xsi:type="dcterms:W3CDTF">2010-07-08T11:48:46Z</dcterms:modified>
</cp:coreProperties>
</file>