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0233600" cy="38404800"/>
  <p:notesSz cx="9601200" cy="7315200"/>
  <p:defaultTextStyle>
    <a:defPPr>
      <a:defRPr lang="en-US"/>
    </a:defPPr>
    <a:lvl1pPr algn="l" rtl="0" fontAlgn="base">
      <a:spcBef>
        <a:spcPct val="0"/>
      </a:spcBef>
      <a:spcAft>
        <a:spcPct val="0"/>
      </a:spcAft>
      <a:defRPr sz="2100" kern="1200">
        <a:solidFill>
          <a:schemeClr val="tx1"/>
        </a:solidFill>
        <a:latin typeface="Arial" charset="0"/>
        <a:ea typeface="+mn-ea"/>
        <a:cs typeface="+mn-cs"/>
      </a:defRPr>
    </a:lvl1pPr>
    <a:lvl2pPr marL="409560" algn="l" rtl="0" fontAlgn="base">
      <a:spcBef>
        <a:spcPct val="0"/>
      </a:spcBef>
      <a:spcAft>
        <a:spcPct val="0"/>
      </a:spcAft>
      <a:defRPr sz="2100" kern="1200">
        <a:solidFill>
          <a:schemeClr val="tx1"/>
        </a:solidFill>
        <a:latin typeface="Arial" charset="0"/>
        <a:ea typeface="+mn-ea"/>
        <a:cs typeface="+mn-cs"/>
      </a:defRPr>
    </a:lvl2pPr>
    <a:lvl3pPr marL="819120" algn="l" rtl="0" fontAlgn="base">
      <a:spcBef>
        <a:spcPct val="0"/>
      </a:spcBef>
      <a:spcAft>
        <a:spcPct val="0"/>
      </a:spcAft>
      <a:defRPr sz="2100" kern="1200">
        <a:solidFill>
          <a:schemeClr val="tx1"/>
        </a:solidFill>
        <a:latin typeface="Arial" charset="0"/>
        <a:ea typeface="+mn-ea"/>
        <a:cs typeface="+mn-cs"/>
      </a:defRPr>
    </a:lvl3pPr>
    <a:lvl4pPr marL="1228679" algn="l" rtl="0" fontAlgn="base">
      <a:spcBef>
        <a:spcPct val="0"/>
      </a:spcBef>
      <a:spcAft>
        <a:spcPct val="0"/>
      </a:spcAft>
      <a:defRPr sz="2100" kern="1200">
        <a:solidFill>
          <a:schemeClr val="tx1"/>
        </a:solidFill>
        <a:latin typeface="Arial" charset="0"/>
        <a:ea typeface="+mn-ea"/>
        <a:cs typeface="+mn-cs"/>
      </a:defRPr>
    </a:lvl4pPr>
    <a:lvl5pPr marL="1638239" algn="l" rtl="0" fontAlgn="base">
      <a:spcBef>
        <a:spcPct val="0"/>
      </a:spcBef>
      <a:spcAft>
        <a:spcPct val="0"/>
      </a:spcAft>
      <a:defRPr sz="2100" kern="1200">
        <a:solidFill>
          <a:schemeClr val="tx1"/>
        </a:solidFill>
        <a:latin typeface="Arial" charset="0"/>
        <a:ea typeface="+mn-ea"/>
        <a:cs typeface="+mn-cs"/>
      </a:defRPr>
    </a:lvl5pPr>
    <a:lvl6pPr marL="2047799" algn="l" defTabSz="819120" rtl="0" eaLnBrk="1" latinLnBrk="0" hangingPunct="1">
      <a:defRPr sz="2100" kern="1200">
        <a:solidFill>
          <a:schemeClr val="tx1"/>
        </a:solidFill>
        <a:latin typeface="Arial" charset="0"/>
        <a:ea typeface="+mn-ea"/>
        <a:cs typeface="+mn-cs"/>
      </a:defRPr>
    </a:lvl6pPr>
    <a:lvl7pPr marL="2457359" algn="l" defTabSz="819120" rtl="0" eaLnBrk="1" latinLnBrk="0" hangingPunct="1">
      <a:defRPr sz="2100" kern="1200">
        <a:solidFill>
          <a:schemeClr val="tx1"/>
        </a:solidFill>
        <a:latin typeface="Arial" charset="0"/>
        <a:ea typeface="+mn-ea"/>
        <a:cs typeface="+mn-cs"/>
      </a:defRPr>
    </a:lvl7pPr>
    <a:lvl8pPr marL="2866918" algn="l" defTabSz="819120" rtl="0" eaLnBrk="1" latinLnBrk="0" hangingPunct="1">
      <a:defRPr sz="2100" kern="1200">
        <a:solidFill>
          <a:schemeClr val="tx1"/>
        </a:solidFill>
        <a:latin typeface="Arial" charset="0"/>
        <a:ea typeface="+mn-ea"/>
        <a:cs typeface="+mn-cs"/>
      </a:defRPr>
    </a:lvl8pPr>
    <a:lvl9pPr marL="3276478" algn="l" defTabSz="819120" rtl="0" eaLnBrk="1" latinLnBrk="0" hangingPunct="1">
      <a:defRPr sz="21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33CC"/>
    <a:srgbClr val="FF3399"/>
    <a:srgbClr val="66CCFF"/>
    <a:srgbClr val="FF6600"/>
    <a:srgbClr val="FFFF00"/>
    <a:srgbClr val="FFFF66"/>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3" autoAdjust="0"/>
    <p:restoredTop sz="99623" autoAdjust="0"/>
  </p:normalViewPr>
  <p:slideViewPr>
    <p:cSldViewPr snapToGrid="0">
      <p:cViewPr varScale="1">
        <p:scale>
          <a:sx n="10" d="100"/>
          <a:sy n="10" d="100"/>
        </p:scale>
        <p:origin x="-2370" y="-36"/>
      </p:cViewPr>
      <p:guideLst>
        <p:guide orient="horz" pos="12096"/>
        <p:guide pos="12672"/>
      </p:guideLst>
    </p:cSldViewPr>
  </p:slideViewPr>
  <p:notesTextViewPr>
    <p:cViewPr>
      <p:scale>
        <a:sx n="100" d="100"/>
        <a:sy n="100" d="100"/>
      </p:scale>
      <p:origin x="0" y="0"/>
    </p:cViewPr>
  </p:notesTextViewPr>
  <p:sorterViewPr>
    <p:cViewPr>
      <p:scale>
        <a:sx n="33" d="100"/>
        <a:sy n="33"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271" y="11931017"/>
            <a:ext cx="34199059" cy="8231505"/>
          </a:xfrm>
        </p:spPr>
        <p:txBody>
          <a:bodyPr/>
          <a:lstStyle/>
          <a:p>
            <a:r>
              <a:rPr lang="en-US" smtClean="0"/>
              <a:t>Click to edit Master title style</a:t>
            </a:r>
            <a:endParaRPr lang="en-US"/>
          </a:p>
        </p:txBody>
      </p:sp>
      <p:sp>
        <p:nvSpPr>
          <p:cNvPr id="3" name="Subtitle 2"/>
          <p:cNvSpPr>
            <a:spLocks noGrp="1"/>
          </p:cNvSpPr>
          <p:nvPr>
            <p:ph type="subTitle" idx="1"/>
          </p:nvPr>
        </p:nvSpPr>
        <p:spPr>
          <a:xfrm>
            <a:off x="6034542" y="21762720"/>
            <a:ext cx="28164518" cy="9814560"/>
          </a:xfrm>
        </p:spPr>
        <p:txBody>
          <a:bodyPr/>
          <a:lstStyle>
            <a:lvl1pPr marL="0" indent="0" algn="ctr">
              <a:buNone/>
              <a:defRPr/>
            </a:lvl1pPr>
            <a:lvl2pPr marL="409560" indent="0" algn="ctr">
              <a:buNone/>
              <a:defRPr/>
            </a:lvl2pPr>
            <a:lvl3pPr marL="819120" indent="0" algn="ctr">
              <a:buNone/>
              <a:defRPr/>
            </a:lvl3pPr>
            <a:lvl4pPr marL="1228679" indent="0" algn="ctr">
              <a:buNone/>
              <a:defRPr/>
            </a:lvl4pPr>
            <a:lvl5pPr marL="1638239" indent="0" algn="ctr">
              <a:buNone/>
              <a:defRPr/>
            </a:lvl5pPr>
            <a:lvl6pPr marL="2047799" indent="0" algn="ctr">
              <a:buNone/>
              <a:defRPr/>
            </a:lvl6pPr>
            <a:lvl7pPr marL="2457359" indent="0" algn="ctr">
              <a:buNone/>
              <a:defRPr/>
            </a:lvl7pPr>
            <a:lvl8pPr marL="2866918" indent="0" algn="ctr">
              <a:buNone/>
              <a:defRPr/>
            </a:lvl8pPr>
            <a:lvl9pPr marL="3276478"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AEE52D1-B546-4B6B-A39C-5AA049E120F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D005B66-BE20-4353-8589-6CB7ECC6E16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169859" y="1537339"/>
            <a:ext cx="9051812" cy="3276981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011934" y="1537339"/>
            <a:ext cx="27038186" cy="3276981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9E4EC31-CC67-4DDF-A911-B9B8747E5EE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93FA9C0-E8BB-41BD-9E80-6FDF9F0D68D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6" y="24679275"/>
            <a:ext cx="34199059" cy="7627620"/>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3178176" y="16278227"/>
            <a:ext cx="34199059" cy="8401050"/>
          </a:xfrm>
        </p:spPr>
        <p:txBody>
          <a:bodyPr anchor="b"/>
          <a:lstStyle>
            <a:lvl1pPr marL="0" indent="0">
              <a:buNone/>
              <a:defRPr sz="1800"/>
            </a:lvl1pPr>
            <a:lvl2pPr marL="409560" indent="0">
              <a:buNone/>
              <a:defRPr sz="1600"/>
            </a:lvl2pPr>
            <a:lvl3pPr marL="819120" indent="0">
              <a:buNone/>
              <a:defRPr sz="1400"/>
            </a:lvl3pPr>
            <a:lvl4pPr marL="1228679" indent="0">
              <a:buNone/>
              <a:defRPr sz="1300"/>
            </a:lvl4pPr>
            <a:lvl5pPr marL="1638239" indent="0">
              <a:buNone/>
              <a:defRPr sz="1300"/>
            </a:lvl5pPr>
            <a:lvl6pPr marL="2047799" indent="0">
              <a:buNone/>
              <a:defRPr sz="1300"/>
            </a:lvl6pPr>
            <a:lvl7pPr marL="2457359" indent="0">
              <a:buNone/>
              <a:defRPr sz="1300"/>
            </a:lvl7pPr>
            <a:lvl8pPr marL="2866918" indent="0">
              <a:buNone/>
              <a:defRPr sz="1300"/>
            </a:lvl8pPr>
            <a:lvl9pPr marL="3276478" indent="0">
              <a:buNone/>
              <a:defRPr sz="13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A6BEA4F-42BF-4646-BB73-DD5AF85F15B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11933" y="8961120"/>
            <a:ext cx="18044999" cy="2534602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0176672" y="8961120"/>
            <a:ext cx="18045000" cy="2534602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9C54211-C0F5-4FD7-BC2D-C8EC0B95DB2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011930" y="8597266"/>
            <a:ext cx="17776825" cy="3581400"/>
          </a:xfrm>
        </p:spPr>
        <p:txBody>
          <a:bodyPr anchor="b"/>
          <a:lstStyle>
            <a:lvl1pPr marL="0" indent="0">
              <a:buNone/>
              <a:defRPr sz="2100" b="1"/>
            </a:lvl1pPr>
            <a:lvl2pPr marL="409560" indent="0">
              <a:buNone/>
              <a:defRPr sz="1800" b="1"/>
            </a:lvl2pPr>
            <a:lvl3pPr marL="819120" indent="0">
              <a:buNone/>
              <a:defRPr sz="1600" b="1"/>
            </a:lvl3pPr>
            <a:lvl4pPr marL="1228679" indent="0">
              <a:buNone/>
              <a:defRPr sz="1400" b="1"/>
            </a:lvl4pPr>
            <a:lvl5pPr marL="1638239" indent="0">
              <a:buNone/>
              <a:defRPr sz="1400" b="1"/>
            </a:lvl5pPr>
            <a:lvl6pPr marL="2047799" indent="0">
              <a:buNone/>
              <a:defRPr sz="1400" b="1"/>
            </a:lvl6pPr>
            <a:lvl7pPr marL="2457359" indent="0">
              <a:buNone/>
              <a:defRPr sz="1400" b="1"/>
            </a:lvl7pPr>
            <a:lvl8pPr marL="2866918" indent="0">
              <a:buNone/>
              <a:defRPr sz="1400" b="1"/>
            </a:lvl8pPr>
            <a:lvl9pPr marL="3276478"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2011930" y="12178666"/>
            <a:ext cx="17776825" cy="2212848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0438609" y="8597266"/>
            <a:ext cx="17783062" cy="3581400"/>
          </a:xfrm>
        </p:spPr>
        <p:txBody>
          <a:bodyPr anchor="b"/>
          <a:lstStyle>
            <a:lvl1pPr marL="0" indent="0">
              <a:buNone/>
              <a:defRPr sz="2100" b="1"/>
            </a:lvl1pPr>
            <a:lvl2pPr marL="409560" indent="0">
              <a:buNone/>
              <a:defRPr sz="1800" b="1"/>
            </a:lvl2pPr>
            <a:lvl3pPr marL="819120" indent="0">
              <a:buNone/>
              <a:defRPr sz="1600" b="1"/>
            </a:lvl3pPr>
            <a:lvl4pPr marL="1228679" indent="0">
              <a:buNone/>
              <a:defRPr sz="1400" b="1"/>
            </a:lvl4pPr>
            <a:lvl5pPr marL="1638239" indent="0">
              <a:buNone/>
              <a:defRPr sz="1400" b="1"/>
            </a:lvl5pPr>
            <a:lvl6pPr marL="2047799" indent="0">
              <a:buNone/>
              <a:defRPr sz="1400" b="1"/>
            </a:lvl6pPr>
            <a:lvl7pPr marL="2457359" indent="0">
              <a:buNone/>
              <a:defRPr sz="1400" b="1"/>
            </a:lvl7pPr>
            <a:lvl8pPr marL="2866918" indent="0">
              <a:buNone/>
              <a:defRPr sz="1400" b="1"/>
            </a:lvl8pPr>
            <a:lvl9pPr marL="3276478"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20438609" y="12178666"/>
            <a:ext cx="17783062" cy="2212848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176A4E0-CF38-4E61-9B51-72525D57CBA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B45CA8B-1C73-4C89-8E7E-321D29D32ED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15A3D38-E6E1-4101-A7CE-398A507298E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1930" y="1529715"/>
            <a:ext cx="13236575" cy="6507480"/>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15729971" y="1529717"/>
            <a:ext cx="22491700" cy="32777430"/>
          </a:xfrm>
        </p:spPr>
        <p:txBody>
          <a:bodyPr/>
          <a:lstStyle>
            <a:lvl1pPr>
              <a:defRPr sz="29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011930" y="8037197"/>
            <a:ext cx="13236575" cy="26269950"/>
          </a:xfrm>
        </p:spPr>
        <p:txBody>
          <a:bodyPr/>
          <a:lstStyle>
            <a:lvl1pPr marL="0" indent="0">
              <a:buNone/>
              <a:defRPr sz="1300"/>
            </a:lvl1pPr>
            <a:lvl2pPr marL="409560" indent="0">
              <a:buNone/>
              <a:defRPr sz="1100"/>
            </a:lvl2pPr>
            <a:lvl3pPr marL="819120" indent="0">
              <a:buNone/>
              <a:defRPr sz="900"/>
            </a:lvl3pPr>
            <a:lvl4pPr marL="1228679" indent="0">
              <a:buNone/>
              <a:defRPr sz="800"/>
            </a:lvl4pPr>
            <a:lvl5pPr marL="1638239" indent="0">
              <a:buNone/>
              <a:defRPr sz="800"/>
            </a:lvl5pPr>
            <a:lvl6pPr marL="2047799" indent="0">
              <a:buNone/>
              <a:defRPr sz="800"/>
            </a:lvl6pPr>
            <a:lvl7pPr marL="2457359" indent="0">
              <a:buNone/>
              <a:defRPr sz="800"/>
            </a:lvl7pPr>
            <a:lvl8pPr marL="2866918" indent="0">
              <a:buNone/>
              <a:defRPr sz="800"/>
            </a:lvl8pPr>
            <a:lvl9pPr marL="3276478" indent="0">
              <a:buNone/>
              <a:defRPr sz="8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774E162-12A2-4DCD-ADAB-162DF8F051C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85566" y="26883362"/>
            <a:ext cx="24140659" cy="317373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7885566" y="3430906"/>
            <a:ext cx="24140659" cy="23042880"/>
          </a:xfrm>
        </p:spPr>
        <p:txBody>
          <a:bodyPr/>
          <a:lstStyle>
            <a:lvl1pPr marL="0" indent="0">
              <a:buNone/>
              <a:defRPr sz="2900"/>
            </a:lvl1pPr>
            <a:lvl2pPr marL="409560" indent="0">
              <a:buNone/>
              <a:defRPr sz="2500"/>
            </a:lvl2pPr>
            <a:lvl3pPr marL="819120" indent="0">
              <a:buNone/>
              <a:defRPr sz="2100"/>
            </a:lvl3pPr>
            <a:lvl4pPr marL="1228679" indent="0">
              <a:buNone/>
              <a:defRPr sz="1800"/>
            </a:lvl4pPr>
            <a:lvl5pPr marL="1638239" indent="0">
              <a:buNone/>
              <a:defRPr sz="1800"/>
            </a:lvl5pPr>
            <a:lvl6pPr marL="2047799" indent="0">
              <a:buNone/>
              <a:defRPr sz="1800"/>
            </a:lvl6pPr>
            <a:lvl7pPr marL="2457359" indent="0">
              <a:buNone/>
              <a:defRPr sz="1800"/>
            </a:lvl7pPr>
            <a:lvl8pPr marL="2866918" indent="0">
              <a:buNone/>
              <a:defRPr sz="1800"/>
            </a:lvl8pPr>
            <a:lvl9pPr marL="3276478" indent="0">
              <a:buNone/>
              <a:defRPr sz="1800"/>
            </a:lvl9pPr>
          </a:lstStyle>
          <a:p>
            <a:pPr lvl="0"/>
            <a:endParaRPr lang="en-US" noProof="0" smtClean="0"/>
          </a:p>
        </p:txBody>
      </p:sp>
      <p:sp>
        <p:nvSpPr>
          <p:cNvPr id="4" name="Text Placeholder 3"/>
          <p:cNvSpPr>
            <a:spLocks noGrp="1"/>
          </p:cNvSpPr>
          <p:nvPr>
            <p:ph type="body" sz="half" idx="2"/>
          </p:nvPr>
        </p:nvSpPr>
        <p:spPr>
          <a:xfrm>
            <a:off x="7885566" y="30057092"/>
            <a:ext cx="24140659" cy="4507230"/>
          </a:xfrm>
        </p:spPr>
        <p:txBody>
          <a:bodyPr/>
          <a:lstStyle>
            <a:lvl1pPr marL="0" indent="0">
              <a:buNone/>
              <a:defRPr sz="1300"/>
            </a:lvl1pPr>
            <a:lvl2pPr marL="409560" indent="0">
              <a:buNone/>
              <a:defRPr sz="1100"/>
            </a:lvl2pPr>
            <a:lvl3pPr marL="819120" indent="0">
              <a:buNone/>
              <a:defRPr sz="900"/>
            </a:lvl3pPr>
            <a:lvl4pPr marL="1228679" indent="0">
              <a:buNone/>
              <a:defRPr sz="800"/>
            </a:lvl4pPr>
            <a:lvl5pPr marL="1638239" indent="0">
              <a:buNone/>
              <a:defRPr sz="800"/>
            </a:lvl5pPr>
            <a:lvl6pPr marL="2047799" indent="0">
              <a:buNone/>
              <a:defRPr sz="800"/>
            </a:lvl6pPr>
            <a:lvl7pPr marL="2457359" indent="0">
              <a:buNone/>
              <a:defRPr sz="800"/>
            </a:lvl7pPr>
            <a:lvl8pPr marL="2866918" indent="0">
              <a:buNone/>
              <a:defRPr sz="800"/>
            </a:lvl8pPr>
            <a:lvl9pPr marL="3276478" indent="0">
              <a:buNone/>
              <a:defRPr sz="8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59DF006-8E0F-475A-9AC4-F1C396B69C6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011930" y="1537336"/>
            <a:ext cx="36209741" cy="6400800"/>
          </a:xfrm>
          <a:prstGeom prst="rect">
            <a:avLst/>
          </a:prstGeom>
          <a:noFill/>
          <a:ln w="9525">
            <a:noFill/>
            <a:miter lim="800000"/>
            <a:headEnd/>
            <a:tailEnd/>
          </a:ln>
        </p:spPr>
        <p:txBody>
          <a:bodyPr vert="horz" wrap="square" lIns="425942" tIns="212971" rIns="425942" bIns="212971"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011930" y="8961120"/>
            <a:ext cx="36209741" cy="25346025"/>
          </a:xfrm>
          <a:prstGeom prst="rect">
            <a:avLst/>
          </a:prstGeom>
          <a:noFill/>
          <a:ln w="9525">
            <a:noFill/>
            <a:miter lim="800000"/>
            <a:headEnd/>
            <a:tailEnd/>
          </a:ln>
        </p:spPr>
        <p:txBody>
          <a:bodyPr vert="horz" wrap="square" lIns="425942" tIns="212971" rIns="425942" bIns="21297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011930" y="34973895"/>
            <a:ext cx="9387341" cy="2667000"/>
          </a:xfrm>
          <a:prstGeom prst="rect">
            <a:avLst/>
          </a:prstGeom>
          <a:noFill/>
          <a:ln w="9525">
            <a:noFill/>
            <a:miter lim="800000"/>
            <a:headEnd/>
            <a:tailEnd/>
          </a:ln>
          <a:effectLst/>
        </p:spPr>
        <p:txBody>
          <a:bodyPr vert="horz" wrap="square" lIns="425942" tIns="212971" rIns="425942" bIns="212971" numCol="1" anchor="t" anchorCtr="0" compatLnSpc="1">
            <a:prstTxWarp prst="textNoShape">
              <a:avLst/>
            </a:prstTxWarp>
          </a:bodyPr>
          <a:lstStyle>
            <a:lvl1pPr>
              <a:defRPr sz="6500"/>
            </a:lvl1pPr>
          </a:lstStyle>
          <a:p>
            <a:pPr>
              <a:defRPr/>
            </a:pPr>
            <a:endParaRPr lang="en-US"/>
          </a:p>
        </p:txBody>
      </p:sp>
      <p:sp>
        <p:nvSpPr>
          <p:cNvPr id="1029" name="Rectangle 5"/>
          <p:cNvSpPr>
            <a:spLocks noGrp="1" noChangeArrowheads="1"/>
          </p:cNvSpPr>
          <p:nvPr>
            <p:ph type="ftr" sz="quarter" idx="3"/>
          </p:nvPr>
        </p:nvSpPr>
        <p:spPr bwMode="auto">
          <a:xfrm>
            <a:off x="13746730" y="34973895"/>
            <a:ext cx="12740141" cy="2667000"/>
          </a:xfrm>
          <a:prstGeom prst="rect">
            <a:avLst/>
          </a:prstGeom>
          <a:noFill/>
          <a:ln w="9525">
            <a:noFill/>
            <a:miter lim="800000"/>
            <a:headEnd/>
            <a:tailEnd/>
          </a:ln>
          <a:effectLst/>
        </p:spPr>
        <p:txBody>
          <a:bodyPr vert="horz" wrap="square" lIns="425942" tIns="212971" rIns="425942" bIns="212971" numCol="1" anchor="t" anchorCtr="0" compatLnSpc="1">
            <a:prstTxWarp prst="textNoShape">
              <a:avLst/>
            </a:prstTxWarp>
          </a:bodyPr>
          <a:lstStyle>
            <a:lvl1pPr algn="ctr">
              <a:defRPr sz="6500"/>
            </a:lvl1pPr>
          </a:lstStyle>
          <a:p>
            <a:pPr>
              <a:defRPr/>
            </a:pPr>
            <a:endParaRPr lang="en-US"/>
          </a:p>
        </p:txBody>
      </p:sp>
      <p:sp>
        <p:nvSpPr>
          <p:cNvPr id="1030" name="Rectangle 6"/>
          <p:cNvSpPr>
            <a:spLocks noGrp="1" noChangeArrowheads="1"/>
          </p:cNvSpPr>
          <p:nvPr>
            <p:ph type="sldNum" sz="quarter" idx="4"/>
          </p:nvPr>
        </p:nvSpPr>
        <p:spPr bwMode="auto">
          <a:xfrm>
            <a:off x="28834330" y="34973895"/>
            <a:ext cx="9387341" cy="2667000"/>
          </a:xfrm>
          <a:prstGeom prst="rect">
            <a:avLst/>
          </a:prstGeom>
          <a:noFill/>
          <a:ln w="9525">
            <a:noFill/>
            <a:miter lim="800000"/>
            <a:headEnd/>
            <a:tailEnd/>
          </a:ln>
          <a:effectLst/>
        </p:spPr>
        <p:txBody>
          <a:bodyPr vert="horz" wrap="square" lIns="425942" tIns="212971" rIns="425942" bIns="212971" numCol="1" anchor="t" anchorCtr="0" compatLnSpc="1">
            <a:prstTxWarp prst="textNoShape">
              <a:avLst/>
            </a:prstTxWarp>
          </a:bodyPr>
          <a:lstStyle>
            <a:lvl1pPr algn="r">
              <a:defRPr sz="6500"/>
            </a:lvl1pPr>
          </a:lstStyle>
          <a:p>
            <a:pPr>
              <a:defRPr/>
            </a:pPr>
            <a:fld id="{4988352A-4314-4E31-9F9D-21726097D4F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259138" rtl="0" eaLnBrk="0" fontAlgn="base" hangingPunct="0">
        <a:spcBef>
          <a:spcPct val="0"/>
        </a:spcBef>
        <a:spcAft>
          <a:spcPct val="0"/>
        </a:spcAft>
        <a:defRPr sz="7200">
          <a:solidFill>
            <a:schemeClr val="tx2"/>
          </a:solidFill>
          <a:latin typeface="+mj-lt"/>
          <a:ea typeface="+mj-ea"/>
          <a:cs typeface="+mj-cs"/>
        </a:defRPr>
      </a:lvl1pPr>
      <a:lvl2pPr algn="ctr" defTabSz="4259138" rtl="0" eaLnBrk="0" fontAlgn="base" hangingPunct="0">
        <a:spcBef>
          <a:spcPct val="0"/>
        </a:spcBef>
        <a:spcAft>
          <a:spcPct val="0"/>
        </a:spcAft>
        <a:defRPr sz="7200">
          <a:solidFill>
            <a:schemeClr val="tx2"/>
          </a:solidFill>
          <a:latin typeface="Arial" charset="0"/>
        </a:defRPr>
      </a:lvl2pPr>
      <a:lvl3pPr algn="ctr" defTabSz="4259138" rtl="0" eaLnBrk="0" fontAlgn="base" hangingPunct="0">
        <a:spcBef>
          <a:spcPct val="0"/>
        </a:spcBef>
        <a:spcAft>
          <a:spcPct val="0"/>
        </a:spcAft>
        <a:defRPr sz="7200">
          <a:solidFill>
            <a:schemeClr val="tx2"/>
          </a:solidFill>
          <a:latin typeface="Arial" charset="0"/>
        </a:defRPr>
      </a:lvl3pPr>
      <a:lvl4pPr algn="ctr" defTabSz="4259138" rtl="0" eaLnBrk="0" fontAlgn="base" hangingPunct="0">
        <a:spcBef>
          <a:spcPct val="0"/>
        </a:spcBef>
        <a:spcAft>
          <a:spcPct val="0"/>
        </a:spcAft>
        <a:defRPr sz="7200">
          <a:solidFill>
            <a:schemeClr val="tx2"/>
          </a:solidFill>
          <a:latin typeface="Arial" charset="0"/>
        </a:defRPr>
      </a:lvl4pPr>
      <a:lvl5pPr algn="ctr" defTabSz="4259138" rtl="0" eaLnBrk="0" fontAlgn="base" hangingPunct="0">
        <a:spcBef>
          <a:spcPct val="0"/>
        </a:spcBef>
        <a:spcAft>
          <a:spcPct val="0"/>
        </a:spcAft>
        <a:defRPr sz="7200">
          <a:solidFill>
            <a:schemeClr val="tx2"/>
          </a:solidFill>
          <a:latin typeface="Arial" charset="0"/>
        </a:defRPr>
      </a:lvl5pPr>
      <a:lvl6pPr marL="409560" algn="ctr" defTabSz="4259138" rtl="0" fontAlgn="base">
        <a:spcBef>
          <a:spcPct val="0"/>
        </a:spcBef>
        <a:spcAft>
          <a:spcPct val="0"/>
        </a:spcAft>
        <a:defRPr sz="7200">
          <a:solidFill>
            <a:schemeClr val="tx2"/>
          </a:solidFill>
          <a:latin typeface="Arial" charset="0"/>
        </a:defRPr>
      </a:lvl6pPr>
      <a:lvl7pPr marL="819120" algn="ctr" defTabSz="4259138" rtl="0" fontAlgn="base">
        <a:spcBef>
          <a:spcPct val="0"/>
        </a:spcBef>
        <a:spcAft>
          <a:spcPct val="0"/>
        </a:spcAft>
        <a:defRPr sz="7200">
          <a:solidFill>
            <a:schemeClr val="tx2"/>
          </a:solidFill>
          <a:latin typeface="Arial" charset="0"/>
        </a:defRPr>
      </a:lvl7pPr>
      <a:lvl8pPr marL="1228679" algn="ctr" defTabSz="4259138" rtl="0" fontAlgn="base">
        <a:spcBef>
          <a:spcPct val="0"/>
        </a:spcBef>
        <a:spcAft>
          <a:spcPct val="0"/>
        </a:spcAft>
        <a:defRPr sz="7200">
          <a:solidFill>
            <a:schemeClr val="tx2"/>
          </a:solidFill>
          <a:latin typeface="Arial" charset="0"/>
        </a:defRPr>
      </a:lvl8pPr>
      <a:lvl9pPr marL="1638239" algn="ctr" defTabSz="4259138" rtl="0" fontAlgn="base">
        <a:spcBef>
          <a:spcPct val="0"/>
        </a:spcBef>
        <a:spcAft>
          <a:spcPct val="0"/>
        </a:spcAft>
        <a:defRPr sz="7200">
          <a:solidFill>
            <a:schemeClr val="tx2"/>
          </a:solidFill>
          <a:latin typeface="Arial" charset="0"/>
        </a:defRPr>
      </a:lvl9pPr>
    </p:titleStyle>
    <p:bodyStyle>
      <a:lvl1pPr marL="1596999" indent="-1596999" algn="l" defTabSz="4259138" rtl="0" eaLnBrk="0" fontAlgn="base" hangingPunct="0">
        <a:spcBef>
          <a:spcPct val="20000"/>
        </a:spcBef>
        <a:spcAft>
          <a:spcPct val="0"/>
        </a:spcAft>
        <a:buChar char="•"/>
        <a:defRPr sz="6400">
          <a:solidFill>
            <a:schemeClr val="tx1"/>
          </a:solidFill>
          <a:latin typeface="+mn-lt"/>
          <a:ea typeface="+mn-ea"/>
          <a:cs typeface="+mn-cs"/>
        </a:defRPr>
      </a:lvl1pPr>
      <a:lvl2pPr marL="3461349" indent="-1331069" algn="l" defTabSz="4259138" rtl="0" eaLnBrk="0" fontAlgn="base" hangingPunct="0">
        <a:spcBef>
          <a:spcPct val="20000"/>
        </a:spcBef>
        <a:spcAft>
          <a:spcPct val="0"/>
        </a:spcAft>
        <a:buChar char="–"/>
        <a:defRPr sz="5900">
          <a:solidFill>
            <a:schemeClr val="tx1"/>
          </a:solidFill>
          <a:latin typeface="+mn-lt"/>
        </a:defRPr>
      </a:lvl2pPr>
      <a:lvl3pPr marL="5324277" indent="-1065140" algn="l" defTabSz="4259138" rtl="0" eaLnBrk="0" fontAlgn="base" hangingPunct="0">
        <a:spcBef>
          <a:spcPct val="20000"/>
        </a:spcBef>
        <a:spcAft>
          <a:spcPct val="0"/>
        </a:spcAft>
        <a:buChar char="•"/>
        <a:defRPr sz="5400">
          <a:solidFill>
            <a:schemeClr val="tx1"/>
          </a:solidFill>
          <a:latin typeface="+mn-lt"/>
        </a:defRPr>
      </a:lvl3pPr>
      <a:lvl4pPr marL="7454556" indent="-1065140" algn="l" defTabSz="4259138" rtl="0" eaLnBrk="0" fontAlgn="base" hangingPunct="0">
        <a:spcBef>
          <a:spcPct val="20000"/>
        </a:spcBef>
        <a:spcAft>
          <a:spcPct val="0"/>
        </a:spcAft>
        <a:buChar char="–"/>
        <a:defRPr sz="4800">
          <a:solidFill>
            <a:schemeClr val="tx1"/>
          </a:solidFill>
          <a:latin typeface="+mn-lt"/>
        </a:defRPr>
      </a:lvl4pPr>
      <a:lvl5pPr marL="9583414" indent="-1065140" algn="l" defTabSz="4259138" rtl="0" eaLnBrk="0" fontAlgn="base" hangingPunct="0">
        <a:spcBef>
          <a:spcPct val="20000"/>
        </a:spcBef>
        <a:spcAft>
          <a:spcPct val="0"/>
        </a:spcAft>
        <a:buChar char="»"/>
        <a:defRPr sz="4300">
          <a:solidFill>
            <a:schemeClr val="tx1"/>
          </a:solidFill>
          <a:latin typeface="+mn-lt"/>
        </a:defRPr>
      </a:lvl5pPr>
      <a:lvl6pPr marL="9992974" indent="-1065140" algn="l" defTabSz="4259138" rtl="0" fontAlgn="base">
        <a:spcBef>
          <a:spcPct val="20000"/>
        </a:spcBef>
        <a:spcAft>
          <a:spcPct val="0"/>
        </a:spcAft>
        <a:buChar char="»"/>
        <a:defRPr sz="4300">
          <a:solidFill>
            <a:schemeClr val="tx1"/>
          </a:solidFill>
          <a:latin typeface="+mn-lt"/>
        </a:defRPr>
      </a:lvl6pPr>
      <a:lvl7pPr marL="10402534" indent="-1065140" algn="l" defTabSz="4259138" rtl="0" fontAlgn="base">
        <a:spcBef>
          <a:spcPct val="20000"/>
        </a:spcBef>
        <a:spcAft>
          <a:spcPct val="0"/>
        </a:spcAft>
        <a:buChar char="»"/>
        <a:defRPr sz="4300">
          <a:solidFill>
            <a:schemeClr val="tx1"/>
          </a:solidFill>
          <a:latin typeface="+mn-lt"/>
        </a:defRPr>
      </a:lvl7pPr>
      <a:lvl8pPr marL="10812094" indent="-1065140" algn="l" defTabSz="4259138" rtl="0" fontAlgn="base">
        <a:spcBef>
          <a:spcPct val="20000"/>
        </a:spcBef>
        <a:spcAft>
          <a:spcPct val="0"/>
        </a:spcAft>
        <a:buChar char="»"/>
        <a:defRPr sz="4300">
          <a:solidFill>
            <a:schemeClr val="tx1"/>
          </a:solidFill>
          <a:latin typeface="+mn-lt"/>
        </a:defRPr>
      </a:lvl8pPr>
      <a:lvl9pPr marL="11221653" indent="-1065140" algn="l" defTabSz="4259138" rtl="0" fontAlgn="base">
        <a:spcBef>
          <a:spcPct val="20000"/>
        </a:spcBef>
        <a:spcAft>
          <a:spcPct val="0"/>
        </a:spcAft>
        <a:buChar char="»"/>
        <a:defRPr sz="4300">
          <a:solidFill>
            <a:schemeClr val="tx1"/>
          </a:solidFill>
          <a:latin typeface="+mn-lt"/>
        </a:defRPr>
      </a:lvl9pPr>
    </p:bodyStyle>
    <p:otherStyle>
      <a:defPPr>
        <a:defRPr lang="en-US"/>
      </a:defPPr>
      <a:lvl1pPr marL="0" algn="l" defTabSz="819120" rtl="0" eaLnBrk="1" latinLnBrk="0" hangingPunct="1">
        <a:defRPr sz="1600" kern="1200">
          <a:solidFill>
            <a:schemeClr val="tx1"/>
          </a:solidFill>
          <a:latin typeface="+mn-lt"/>
          <a:ea typeface="+mn-ea"/>
          <a:cs typeface="+mn-cs"/>
        </a:defRPr>
      </a:lvl1pPr>
      <a:lvl2pPr marL="409560" algn="l" defTabSz="819120" rtl="0" eaLnBrk="1" latinLnBrk="0" hangingPunct="1">
        <a:defRPr sz="1600" kern="1200">
          <a:solidFill>
            <a:schemeClr val="tx1"/>
          </a:solidFill>
          <a:latin typeface="+mn-lt"/>
          <a:ea typeface="+mn-ea"/>
          <a:cs typeface="+mn-cs"/>
        </a:defRPr>
      </a:lvl2pPr>
      <a:lvl3pPr marL="819120" algn="l" defTabSz="819120" rtl="0" eaLnBrk="1" latinLnBrk="0" hangingPunct="1">
        <a:defRPr sz="1600" kern="1200">
          <a:solidFill>
            <a:schemeClr val="tx1"/>
          </a:solidFill>
          <a:latin typeface="+mn-lt"/>
          <a:ea typeface="+mn-ea"/>
          <a:cs typeface="+mn-cs"/>
        </a:defRPr>
      </a:lvl3pPr>
      <a:lvl4pPr marL="1228679" algn="l" defTabSz="819120" rtl="0" eaLnBrk="1" latinLnBrk="0" hangingPunct="1">
        <a:defRPr sz="1600" kern="1200">
          <a:solidFill>
            <a:schemeClr val="tx1"/>
          </a:solidFill>
          <a:latin typeface="+mn-lt"/>
          <a:ea typeface="+mn-ea"/>
          <a:cs typeface="+mn-cs"/>
        </a:defRPr>
      </a:lvl4pPr>
      <a:lvl5pPr marL="1638239" algn="l" defTabSz="819120" rtl="0" eaLnBrk="1" latinLnBrk="0" hangingPunct="1">
        <a:defRPr sz="1600" kern="1200">
          <a:solidFill>
            <a:schemeClr val="tx1"/>
          </a:solidFill>
          <a:latin typeface="+mn-lt"/>
          <a:ea typeface="+mn-ea"/>
          <a:cs typeface="+mn-cs"/>
        </a:defRPr>
      </a:lvl5pPr>
      <a:lvl6pPr marL="2047799" algn="l" defTabSz="819120" rtl="0" eaLnBrk="1" latinLnBrk="0" hangingPunct="1">
        <a:defRPr sz="1600" kern="1200">
          <a:solidFill>
            <a:schemeClr val="tx1"/>
          </a:solidFill>
          <a:latin typeface="+mn-lt"/>
          <a:ea typeface="+mn-ea"/>
          <a:cs typeface="+mn-cs"/>
        </a:defRPr>
      </a:lvl6pPr>
      <a:lvl7pPr marL="2457359" algn="l" defTabSz="819120" rtl="0" eaLnBrk="1" latinLnBrk="0" hangingPunct="1">
        <a:defRPr sz="1600" kern="1200">
          <a:solidFill>
            <a:schemeClr val="tx1"/>
          </a:solidFill>
          <a:latin typeface="+mn-lt"/>
          <a:ea typeface="+mn-ea"/>
          <a:cs typeface="+mn-cs"/>
        </a:defRPr>
      </a:lvl7pPr>
      <a:lvl8pPr marL="2866918" algn="l" defTabSz="819120" rtl="0" eaLnBrk="1" latinLnBrk="0" hangingPunct="1">
        <a:defRPr sz="1600" kern="1200">
          <a:solidFill>
            <a:schemeClr val="tx1"/>
          </a:solidFill>
          <a:latin typeface="+mn-lt"/>
          <a:ea typeface="+mn-ea"/>
          <a:cs typeface="+mn-cs"/>
        </a:defRPr>
      </a:lvl8pPr>
      <a:lvl9pPr marL="3276478" algn="l" defTabSz="819120"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jpeg"/><Relationship Id="rId29"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jpe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jpeg"/><Relationship Id="rId28" Type="http://schemas.openxmlformats.org/officeDocument/2006/relationships/image" Target="../media/image27.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7" name="Text Box 579"/>
          <p:cNvSpPr txBox="1">
            <a:spLocks noChangeArrowheads="1"/>
          </p:cNvSpPr>
          <p:nvPr/>
        </p:nvSpPr>
        <p:spPr bwMode="auto">
          <a:xfrm>
            <a:off x="13332619" y="4357627"/>
            <a:ext cx="13385006" cy="5899689"/>
          </a:xfrm>
          <a:prstGeom prst="rect">
            <a:avLst/>
          </a:prstGeom>
          <a:noFill/>
          <a:ln w="9525" algn="ctr">
            <a:noFill/>
            <a:miter lim="800000"/>
            <a:headEnd/>
            <a:tailEnd/>
          </a:ln>
        </p:spPr>
        <p:txBody>
          <a:bodyPr wrap="square" lIns="81912" tIns="40956" rIns="81912" bIns="40956">
            <a:spAutoFit/>
          </a:bodyPr>
          <a:lstStyle/>
          <a:p>
            <a:pPr algn="just"/>
            <a:r>
              <a:rPr lang="en-US" sz="2500" dirty="0"/>
              <a:t>OMS is a framework for ago-environmental model development, data provisioning, testing, validation, and deployment.  It provides a bridge for transferring technology from the research organization to the program delivery agency.  The framework provides a consistent and efficient way to create science components, build models, calibrate and test them, modify as the science advances, and re-purpose for emerging customer business requirements.  </a:t>
            </a:r>
            <a:r>
              <a:rPr lang="en-US" sz="2500" dirty="0" smtClean="0"/>
              <a:t>OMS </a:t>
            </a:r>
            <a:r>
              <a:rPr lang="en-US" sz="2500" dirty="0"/>
              <a:t>contains four platforms:  (1) model development and validation, (2) data provisioning, (3) model services deployment, and (4) knowledge base and metadata management.  OMS was released in </a:t>
            </a:r>
            <a:r>
              <a:rPr lang="en-US" sz="2500" dirty="0" smtClean="0"/>
              <a:t>2004 and integrated </a:t>
            </a:r>
            <a:r>
              <a:rPr lang="en-US" sz="2500" dirty="0"/>
              <a:t>into the NRCS technical architecture in 2008.  With OMS 3.0, framework invasiveness has been removed, improving portability. </a:t>
            </a:r>
            <a:r>
              <a:rPr lang="en-US" sz="2500" dirty="0" smtClean="0"/>
              <a:t>Components typically represent a unique concept in a model like a physical process, a management practice, or a specific data input. Component attributes are fundamental data objects which a component reads input from and/or writes output to. Attributes are data elements in a model and provide communication among components. Components can be implemented in Java, FORTRAN, C, and C++.</a:t>
            </a:r>
          </a:p>
          <a:p>
            <a:pPr algn="just"/>
            <a:endParaRPr lang="en-US" sz="2500" dirty="0"/>
          </a:p>
        </p:txBody>
      </p:sp>
      <p:sp>
        <p:nvSpPr>
          <p:cNvPr id="2050" name="Rectangle 6"/>
          <p:cNvSpPr>
            <a:spLocks noChangeArrowheads="1"/>
          </p:cNvSpPr>
          <p:nvPr/>
        </p:nvSpPr>
        <p:spPr bwMode="auto">
          <a:xfrm>
            <a:off x="-59871" y="1"/>
            <a:ext cx="40233600" cy="2182091"/>
          </a:xfrm>
          <a:prstGeom prst="rect">
            <a:avLst/>
          </a:prstGeom>
          <a:solidFill>
            <a:schemeClr val="tx1"/>
          </a:solidFill>
          <a:ln w="9525">
            <a:solidFill>
              <a:schemeClr val="tx1"/>
            </a:solidFill>
            <a:miter lim="800000"/>
            <a:headEnd/>
            <a:tailEnd/>
          </a:ln>
        </p:spPr>
        <p:txBody>
          <a:bodyPr wrap="none" lIns="81912" tIns="40956" rIns="81912" bIns="40956" anchor="ctr"/>
          <a:lstStyle/>
          <a:p>
            <a:endParaRPr lang="en-US"/>
          </a:p>
        </p:txBody>
      </p:sp>
      <p:sp>
        <p:nvSpPr>
          <p:cNvPr id="2051" name="Rectangle 8"/>
          <p:cNvSpPr>
            <a:spLocks noChangeArrowheads="1"/>
          </p:cNvSpPr>
          <p:nvPr/>
        </p:nvSpPr>
        <p:spPr bwMode="auto">
          <a:xfrm>
            <a:off x="15943266" y="140972"/>
            <a:ext cx="23086673" cy="1898594"/>
          </a:xfrm>
          <a:prstGeom prst="rect">
            <a:avLst/>
          </a:prstGeom>
          <a:solidFill>
            <a:schemeClr val="tx1"/>
          </a:solidFill>
          <a:ln w="9525">
            <a:noFill/>
            <a:miter lim="800000"/>
            <a:headEnd/>
            <a:tailEnd/>
          </a:ln>
        </p:spPr>
        <p:txBody>
          <a:bodyPr wrap="square" lIns="81912" tIns="40956" rIns="81912" bIns="40956">
            <a:spAutoFit/>
          </a:bodyPr>
          <a:lstStyle/>
          <a:p>
            <a:pPr defTabSz="4259138"/>
            <a:r>
              <a:rPr lang="en-US" sz="5900" b="1" dirty="0">
                <a:solidFill>
                  <a:schemeClr val="bg1"/>
                </a:solidFill>
              </a:rPr>
              <a:t>Farming Systems Modeling Using the Object Modeling System (OMS):  Overview, Applications, and Future Plans</a:t>
            </a:r>
            <a:endParaRPr lang="en-US" sz="5900" dirty="0">
              <a:solidFill>
                <a:schemeClr val="bg1"/>
              </a:solidFill>
            </a:endParaRPr>
          </a:p>
        </p:txBody>
      </p:sp>
      <p:sp>
        <p:nvSpPr>
          <p:cNvPr id="2052" name="Rectangle 251"/>
          <p:cNvSpPr>
            <a:spLocks noChangeArrowheads="1"/>
          </p:cNvSpPr>
          <p:nvPr/>
        </p:nvSpPr>
        <p:spPr bwMode="auto">
          <a:xfrm>
            <a:off x="5388430" y="1"/>
            <a:ext cx="169337" cy="403957"/>
          </a:xfrm>
          <a:prstGeom prst="rect">
            <a:avLst/>
          </a:prstGeom>
          <a:noFill/>
          <a:ln w="9525" algn="ctr">
            <a:noFill/>
            <a:miter lim="800000"/>
            <a:headEnd/>
            <a:tailEnd/>
          </a:ln>
        </p:spPr>
        <p:txBody>
          <a:bodyPr wrap="square" lIns="81912" tIns="40956" rIns="81912" bIns="40956" anchor="ctr">
            <a:spAutoFit/>
          </a:bodyPr>
          <a:lstStyle/>
          <a:p>
            <a:endParaRPr lang="en-US"/>
          </a:p>
        </p:txBody>
      </p:sp>
      <p:sp>
        <p:nvSpPr>
          <p:cNvPr id="2053" name="Text Box 256"/>
          <p:cNvSpPr txBox="1">
            <a:spLocks noChangeArrowheads="1"/>
          </p:cNvSpPr>
          <p:nvPr/>
        </p:nvSpPr>
        <p:spPr bwMode="auto">
          <a:xfrm>
            <a:off x="27503438" y="34404300"/>
            <a:ext cx="12153900" cy="3560587"/>
          </a:xfrm>
          <a:prstGeom prst="rect">
            <a:avLst/>
          </a:prstGeom>
          <a:solidFill>
            <a:schemeClr val="bg1"/>
          </a:solidFill>
          <a:ln w="9525">
            <a:noFill/>
            <a:miter lim="800000"/>
            <a:headEnd/>
            <a:tailEnd/>
          </a:ln>
        </p:spPr>
        <p:txBody>
          <a:bodyPr wrap="square" lIns="81912" tIns="40956" rIns="81912" bIns="40956">
            <a:spAutoFit/>
          </a:bodyPr>
          <a:lstStyle/>
          <a:p>
            <a:pPr algn="just">
              <a:tabLst>
                <a:tab pos="11672453" algn="r"/>
              </a:tabLst>
            </a:pPr>
            <a:r>
              <a:rPr lang="en-US" sz="2500" b="1" dirty="0"/>
              <a:t>Jack R. </a:t>
            </a:r>
            <a:r>
              <a:rPr lang="en-US" sz="2500" b="1" dirty="0" smtClean="0"/>
              <a:t>Carlson</a:t>
            </a:r>
            <a:r>
              <a:rPr lang="en-US" sz="2500" dirty="0"/>
              <a:t>, </a:t>
            </a:r>
            <a:r>
              <a:rPr lang="en-US" sz="2500" dirty="0" smtClean="0"/>
              <a:t>USDA-ARS-ASRU</a:t>
            </a:r>
            <a:r>
              <a:rPr lang="en-US" sz="2500" baseline="30000" dirty="0" smtClean="0"/>
              <a:t>1</a:t>
            </a:r>
            <a:r>
              <a:rPr lang="en-US" sz="2500" dirty="0" smtClean="0"/>
              <a:t>	</a:t>
            </a:r>
            <a:r>
              <a:rPr lang="en-US" sz="2500" dirty="0" smtClean="0">
                <a:solidFill>
                  <a:srgbClr val="0000FF"/>
                </a:solidFill>
              </a:rPr>
              <a:t>jack.carlson@ars.usda.gov</a:t>
            </a:r>
            <a:endParaRPr lang="en-US" sz="2500" dirty="0" smtClean="0"/>
          </a:p>
          <a:p>
            <a:pPr algn="just">
              <a:tabLst>
                <a:tab pos="11672453" algn="r"/>
              </a:tabLst>
            </a:pPr>
            <a:r>
              <a:rPr lang="en-US" sz="2500" b="1" dirty="0" smtClean="0"/>
              <a:t>James </a:t>
            </a:r>
            <a:r>
              <a:rPr lang="en-US" sz="2500" b="1" dirty="0"/>
              <a:t>C. Ascough II</a:t>
            </a:r>
            <a:r>
              <a:rPr lang="en-US" sz="2500" dirty="0"/>
              <a:t>, </a:t>
            </a:r>
            <a:r>
              <a:rPr lang="en-US" sz="2500" dirty="0" smtClean="0"/>
              <a:t>USDA-ARS-ASRU</a:t>
            </a:r>
            <a:r>
              <a:rPr lang="en-US" sz="2500" baseline="30000" dirty="0" smtClean="0"/>
              <a:t>1</a:t>
            </a:r>
            <a:r>
              <a:rPr lang="en-US" sz="2500" dirty="0" smtClean="0"/>
              <a:t>	</a:t>
            </a:r>
            <a:r>
              <a:rPr lang="en-US" sz="2500" dirty="0" smtClean="0">
                <a:solidFill>
                  <a:srgbClr val="0000FF"/>
                </a:solidFill>
              </a:rPr>
              <a:t>jim.ascough@ars.usda.gov</a:t>
            </a:r>
          </a:p>
          <a:p>
            <a:pPr algn="just">
              <a:tabLst>
                <a:tab pos="11672453" algn="r"/>
              </a:tabLst>
            </a:pPr>
            <a:r>
              <a:rPr lang="en-US" sz="2500" b="1" dirty="0" smtClean="0"/>
              <a:t>Olaf </a:t>
            </a:r>
            <a:r>
              <a:rPr lang="en-US" sz="2500" b="1" dirty="0"/>
              <a:t>David</a:t>
            </a:r>
            <a:r>
              <a:rPr lang="en-US" sz="2500" dirty="0"/>
              <a:t>, Colorado State </a:t>
            </a:r>
            <a:r>
              <a:rPr lang="en-US" sz="2500" dirty="0" smtClean="0"/>
              <a:t>University</a:t>
            </a:r>
            <a:r>
              <a:rPr lang="en-US" sz="2500" baseline="30000" dirty="0" smtClean="0"/>
              <a:t>1</a:t>
            </a:r>
            <a:r>
              <a:rPr lang="en-US" sz="2500" dirty="0" smtClean="0"/>
              <a:t>	</a:t>
            </a:r>
            <a:r>
              <a:rPr lang="en-US" sz="2500" dirty="0" smtClean="0">
                <a:solidFill>
                  <a:srgbClr val="0000FF"/>
                </a:solidFill>
              </a:rPr>
              <a:t>odavid@colostate.edu</a:t>
            </a:r>
          </a:p>
          <a:p>
            <a:pPr algn="just">
              <a:tabLst>
                <a:tab pos="11672453" algn="r"/>
              </a:tabLst>
            </a:pPr>
            <a:r>
              <a:rPr lang="en-US" sz="2500" b="1" dirty="0" smtClean="0"/>
              <a:t>Lane </a:t>
            </a:r>
            <a:r>
              <a:rPr lang="en-US" sz="2500" b="1" dirty="0"/>
              <a:t>C. Price</a:t>
            </a:r>
            <a:r>
              <a:rPr lang="en-US" sz="2500" dirty="0"/>
              <a:t>, </a:t>
            </a:r>
            <a:r>
              <a:rPr lang="en-US" sz="2500" dirty="0" smtClean="0"/>
              <a:t>USDA-NRCS-CDSI</a:t>
            </a:r>
            <a:r>
              <a:rPr lang="en-US" sz="2500" baseline="30000" dirty="0" smtClean="0"/>
              <a:t>2</a:t>
            </a:r>
            <a:r>
              <a:rPr lang="en-US" sz="2500" dirty="0" smtClean="0"/>
              <a:t>	</a:t>
            </a:r>
            <a:r>
              <a:rPr lang="en-US" sz="2500" dirty="0" smtClean="0">
                <a:solidFill>
                  <a:srgbClr val="0000FF"/>
                </a:solidFill>
              </a:rPr>
              <a:t>lane.price@nc.usda.gov</a:t>
            </a:r>
          </a:p>
          <a:p>
            <a:pPr algn="just">
              <a:tabLst>
                <a:tab pos="11672453" algn="r"/>
              </a:tabLst>
            </a:pPr>
            <a:r>
              <a:rPr lang="en-US" sz="2500" b="1" dirty="0" smtClean="0"/>
              <a:t>Timothy </a:t>
            </a:r>
            <a:r>
              <a:rPr lang="en-US" sz="2500" b="1" dirty="0"/>
              <a:t>R. Green</a:t>
            </a:r>
            <a:r>
              <a:rPr lang="en-US" sz="2500" dirty="0"/>
              <a:t>, </a:t>
            </a:r>
            <a:r>
              <a:rPr lang="en-US" sz="2500" dirty="0" smtClean="0"/>
              <a:t>USDA-ARS-ASRU</a:t>
            </a:r>
            <a:r>
              <a:rPr lang="en-US" sz="2500" baseline="30000" dirty="0" smtClean="0"/>
              <a:t>1</a:t>
            </a:r>
            <a:r>
              <a:rPr lang="en-US" sz="2500" dirty="0" smtClean="0"/>
              <a:t>	</a:t>
            </a:r>
            <a:r>
              <a:rPr lang="en-US" sz="2500" dirty="0" smtClean="0">
                <a:solidFill>
                  <a:srgbClr val="0000FF"/>
                </a:solidFill>
              </a:rPr>
              <a:t>tim.green@ars.usda.gov</a:t>
            </a:r>
          </a:p>
          <a:p>
            <a:pPr algn="just">
              <a:tabLst>
                <a:tab pos="11672453" algn="r"/>
              </a:tabLst>
            </a:pPr>
            <a:r>
              <a:rPr lang="en-US" sz="2500" b="1" dirty="0" smtClean="0"/>
              <a:t>Ken </a:t>
            </a:r>
            <a:r>
              <a:rPr lang="en-US" sz="2500" b="1" dirty="0"/>
              <a:t>Rojas, </a:t>
            </a:r>
            <a:r>
              <a:rPr lang="en-US" sz="2500" dirty="0" smtClean="0"/>
              <a:t>USDA-NRCS-ITC</a:t>
            </a:r>
            <a:r>
              <a:rPr lang="en-US" sz="2500" baseline="30000" dirty="0" smtClean="0"/>
              <a:t>1</a:t>
            </a:r>
            <a:r>
              <a:rPr lang="en-US" sz="2500" dirty="0" smtClean="0"/>
              <a:t>	</a:t>
            </a:r>
            <a:r>
              <a:rPr lang="en-US" sz="2500" dirty="0" smtClean="0">
                <a:solidFill>
                  <a:srgbClr val="0000FF"/>
                </a:solidFill>
              </a:rPr>
              <a:t>ken.rojas@ftc.usda.gov</a:t>
            </a:r>
          </a:p>
          <a:p>
            <a:pPr algn="just">
              <a:tabLst>
                <a:tab pos="11672453" algn="r"/>
              </a:tabLst>
            </a:pPr>
            <a:r>
              <a:rPr lang="en-US" sz="2500" b="1" dirty="0" err="1" smtClean="0"/>
              <a:t>Lajpat</a:t>
            </a:r>
            <a:r>
              <a:rPr lang="en-US" sz="2500" b="1" dirty="0" smtClean="0"/>
              <a:t> </a:t>
            </a:r>
            <a:r>
              <a:rPr lang="en-US" sz="2500" b="1" dirty="0"/>
              <a:t>R. Ahuja</a:t>
            </a:r>
            <a:r>
              <a:rPr lang="en-US" sz="2500" dirty="0"/>
              <a:t>, </a:t>
            </a:r>
            <a:r>
              <a:rPr lang="en-US" sz="2500" dirty="0" smtClean="0"/>
              <a:t>USDA-ARS-ASRU</a:t>
            </a:r>
            <a:r>
              <a:rPr lang="en-US" sz="2500" baseline="30000" dirty="0" smtClean="0"/>
              <a:t>1</a:t>
            </a:r>
            <a:r>
              <a:rPr lang="en-US" sz="2500" dirty="0" smtClean="0"/>
              <a:t>	</a:t>
            </a:r>
            <a:r>
              <a:rPr lang="en-US" sz="2500" dirty="0" smtClean="0">
                <a:solidFill>
                  <a:srgbClr val="0000FF"/>
                </a:solidFill>
              </a:rPr>
              <a:t>laj.ahuja@ars.usda.gov</a:t>
            </a:r>
          </a:p>
          <a:p>
            <a:pPr algn="just">
              <a:spcAft>
                <a:spcPts val="537"/>
              </a:spcAft>
              <a:tabLst>
                <a:tab pos="11672453" algn="r"/>
              </a:tabLst>
            </a:pPr>
            <a:r>
              <a:rPr lang="en-US" sz="2500" b="1" dirty="0" smtClean="0"/>
              <a:t>W</a:t>
            </a:r>
            <a:r>
              <a:rPr lang="en-US" sz="2500" b="1" dirty="0"/>
              <a:t>. Frank Geter</a:t>
            </a:r>
            <a:r>
              <a:rPr lang="en-US" sz="2500" dirty="0"/>
              <a:t>, </a:t>
            </a:r>
            <a:r>
              <a:rPr lang="en-US" sz="2500" dirty="0" smtClean="0"/>
              <a:t>USDA-NRCS-ITC</a:t>
            </a:r>
            <a:r>
              <a:rPr lang="en-US" sz="2500" baseline="30000" dirty="0" smtClean="0"/>
              <a:t>1</a:t>
            </a:r>
            <a:r>
              <a:rPr lang="en-US" sz="2500" dirty="0" smtClean="0"/>
              <a:t>	</a:t>
            </a:r>
            <a:r>
              <a:rPr lang="en-US" sz="2500" dirty="0" smtClean="0">
                <a:solidFill>
                  <a:srgbClr val="0000FF"/>
                </a:solidFill>
              </a:rPr>
              <a:t>frank.geter@ftc.usda.gov</a:t>
            </a:r>
          </a:p>
          <a:p>
            <a:pPr marL="870314" algn="just"/>
            <a:r>
              <a:rPr lang="en-US" baseline="30000" dirty="0" smtClean="0">
                <a:solidFill>
                  <a:schemeClr val="accent4"/>
                </a:solidFill>
              </a:rPr>
              <a:t>1 </a:t>
            </a:r>
            <a:r>
              <a:rPr lang="en-US" dirty="0" smtClean="0">
                <a:solidFill>
                  <a:schemeClr val="accent4"/>
                </a:solidFill>
              </a:rPr>
              <a:t>Fort Collins, Colorado; </a:t>
            </a:r>
            <a:r>
              <a:rPr lang="en-US" baseline="30000" dirty="0" smtClean="0">
                <a:solidFill>
                  <a:schemeClr val="accent4"/>
                </a:solidFill>
              </a:rPr>
              <a:t>2 </a:t>
            </a:r>
            <a:r>
              <a:rPr lang="en-US" dirty="0" smtClean="0">
                <a:solidFill>
                  <a:schemeClr val="accent4"/>
                </a:solidFill>
              </a:rPr>
              <a:t>Raleigh, North Carolina</a:t>
            </a:r>
            <a:endParaRPr lang="en-US" dirty="0">
              <a:solidFill>
                <a:schemeClr val="accent4"/>
              </a:solidFill>
            </a:endParaRPr>
          </a:p>
        </p:txBody>
      </p:sp>
      <p:sp>
        <p:nvSpPr>
          <p:cNvPr id="2054" name="AutoShape 296"/>
          <p:cNvSpPr>
            <a:spLocks noChangeArrowheads="1"/>
          </p:cNvSpPr>
          <p:nvPr/>
        </p:nvSpPr>
        <p:spPr bwMode="auto">
          <a:xfrm>
            <a:off x="27279601" y="34079260"/>
            <a:ext cx="12721998" cy="4025503"/>
          </a:xfrm>
          <a:prstGeom prst="roundRect">
            <a:avLst>
              <a:gd name="adj" fmla="val 16667"/>
            </a:avLst>
          </a:prstGeom>
          <a:noFill/>
          <a:ln w="57150">
            <a:solidFill>
              <a:schemeClr val="tx1"/>
            </a:solidFill>
            <a:round/>
            <a:headEnd/>
            <a:tailEnd/>
          </a:ln>
        </p:spPr>
        <p:txBody>
          <a:bodyPr wrap="none" lIns="81912" tIns="40956" rIns="81912" bIns="40956" anchor="ctr"/>
          <a:lstStyle/>
          <a:p>
            <a:endParaRPr lang="en-US"/>
          </a:p>
        </p:txBody>
      </p:sp>
      <p:sp>
        <p:nvSpPr>
          <p:cNvPr id="2055" name="AutoShape 22"/>
          <p:cNvSpPr>
            <a:spLocks noChangeArrowheads="1"/>
          </p:cNvSpPr>
          <p:nvPr/>
        </p:nvSpPr>
        <p:spPr bwMode="auto">
          <a:xfrm>
            <a:off x="254457" y="2699560"/>
            <a:ext cx="12637861" cy="10777125"/>
          </a:xfrm>
          <a:prstGeom prst="roundRect">
            <a:avLst>
              <a:gd name="adj" fmla="val 8952"/>
            </a:avLst>
          </a:prstGeom>
          <a:noFill/>
          <a:ln w="57150">
            <a:solidFill>
              <a:schemeClr val="tx1"/>
            </a:solidFill>
            <a:round/>
            <a:headEnd/>
            <a:tailEnd/>
          </a:ln>
        </p:spPr>
        <p:txBody>
          <a:bodyPr wrap="none" lIns="81912" tIns="40956" rIns="81912" bIns="40956" anchor="ctr"/>
          <a:lstStyle/>
          <a:p>
            <a:endParaRPr lang="en-US"/>
          </a:p>
        </p:txBody>
      </p:sp>
      <p:sp>
        <p:nvSpPr>
          <p:cNvPr id="2056" name="Rectangle 430"/>
          <p:cNvSpPr>
            <a:spLocks noChangeArrowheads="1"/>
          </p:cNvSpPr>
          <p:nvPr/>
        </p:nvSpPr>
        <p:spPr bwMode="auto">
          <a:xfrm>
            <a:off x="602456" y="3200401"/>
            <a:ext cx="12022931" cy="9685341"/>
          </a:xfrm>
          <a:prstGeom prst="rect">
            <a:avLst/>
          </a:prstGeom>
          <a:noFill/>
          <a:ln w="9525" algn="ctr">
            <a:noFill/>
            <a:miter lim="800000"/>
            <a:headEnd/>
            <a:tailEnd/>
          </a:ln>
        </p:spPr>
        <p:txBody>
          <a:bodyPr wrap="square" lIns="81912" tIns="40956" rIns="81912" bIns="40956">
            <a:spAutoFit/>
          </a:bodyPr>
          <a:lstStyle/>
          <a:p>
            <a:pPr algn="ctr">
              <a:spcAft>
                <a:spcPts val="1075"/>
              </a:spcAft>
            </a:pPr>
            <a:r>
              <a:rPr lang="en-US" sz="3900" b="1" dirty="0">
                <a:solidFill>
                  <a:srgbClr val="FF0000"/>
                </a:solidFill>
              </a:rPr>
              <a:t>ABSTRACT</a:t>
            </a:r>
            <a:r>
              <a:rPr lang="en-US" dirty="0">
                <a:solidFill>
                  <a:srgbClr val="FF0000"/>
                </a:solidFill>
              </a:rPr>
              <a:t> </a:t>
            </a:r>
            <a:endParaRPr lang="en-US" dirty="0" smtClean="0">
              <a:solidFill>
                <a:srgbClr val="FF0000"/>
              </a:solidFill>
            </a:endParaRPr>
          </a:p>
          <a:p>
            <a:pPr algn="just"/>
            <a:r>
              <a:rPr lang="en-US" sz="2500" dirty="0" smtClean="0"/>
              <a:t>The </a:t>
            </a:r>
            <a:r>
              <a:rPr lang="en-US" sz="2500" dirty="0"/>
              <a:t>United States Department of Agriculture (USDA) delivers technical assistance to operators of approximately two million farms and ranches through a network of 2,800 county level field service centers.  Technical assistance includes conducting resource inventories and developing alternatives for optimizing the productivity and sustainability of the producer’s </a:t>
            </a:r>
            <a:r>
              <a:rPr lang="en-US" sz="2500" dirty="0" smtClean="0"/>
              <a:t>operation, </a:t>
            </a:r>
            <a:r>
              <a:rPr lang="en-US" sz="2500" dirty="0"/>
              <a:t>as well as the watershed in which </a:t>
            </a:r>
            <a:r>
              <a:rPr lang="en-US" sz="2500" dirty="0" smtClean="0"/>
              <a:t>it is </a:t>
            </a:r>
            <a:r>
              <a:rPr lang="en-US" sz="2500" dirty="0"/>
              <a:t>located.  The models and tools to inventory, </a:t>
            </a:r>
            <a:r>
              <a:rPr lang="en-US" sz="2500" dirty="0" smtClean="0"/>
              <a:t>develop, </a:t>
            </a:r>
            <a:r>
              <a:rPr lang="en-US" sz="2500" dirty="0"/>
              <a:t>and analyze solutions </a:t>
            </a:r>
            <a:r>
              <a:rPr lang="en-US" sz="2500" dirty="0" smtClean="0"/>
              <a:t>currently are </a:t>
            </a:r>
            <a:r>
              <a:rPr lang="en-US" sz="2500" dirty="0"/>
              <a:t>not integrated into business processes in an efficient manner.  Each tool is used separately with its own data and processing requirements, which limits their use.  </a:t>
            </a:r>
            <a:r>
              <a:rPr lang="en-US" sz="2500" dirty="0" smtClean="0"/>
              <a:t>Furthermore, </a:t>
            </a:r>
            <a:r>
              <a:rPr lang="en-US" sz="2500" dirty="0"/>
              <a:t>the additional workload to deliver financial assistance constrains time spent on technical assistance.  To re-establish its emphasis on science-based technical assistance, the USDA Natural Resources Conservation Service (NRCS) established the Conservation Delivery Streamlining Initiative (CDSI).  The initiative </a:t>
            </a:r>
            <a:r>
              <a:rPr lang="en-US" sz="2500" dirty="0" smtClean="0"/>
              <a:t>is leveraging the </a:t>
            </a:r>
            <a:r>
              <a:rPr lang="en-US" sz="2500" dirty="0"/>
              <a:t>Object Modeling System (OMS) framework to integrate science components as model services into streamlined technical assistance workflows.  </a:t>
            </a:r>
            <a:r>
              <a:rPr lang="en-US" altLang="ko-KR" sz="2500" dirty="0">
                <a:ea typeface="굴림" charset="-127"/>
              </a:rPr>
              <a:t>OMS is a modular component-based framework for model development, data provisioning, testing, validation, and deployment.  It contains a library of science, control, and database components (modules), and methods to assemble selected components into a modeling package customized to the problem, data constraints, and scale of application. The framework is supported by utility modules that provide a variety of data management, land unit delineation and parameterization, sensitivity analysis, calibration, statistical analysis, and visualization capabilities. OMS uses an open source software approach to enable several modelers across locations to collaboratively work on the model base supporting CDSI.</a:t>
            </a:r>
            <a:endParaRPr lang="en-US" sz="2500" dirty="0"/>
          </a:p>
        </p:txBody>
      </p:sp>
      <p:sp>
        <p:nvSpPr>
          <p:cNvPr id="2057" name="AutoShape 260"/>
          <p:cNvSpPr>
            <a:spLocks noChangeArrowheads="1"/>
          </p:cNvSpPr>
          <p:nvPr/>
        </p:nvSpPr>
        <p:spPr bwMode="auto">
          <a:xfrm>
            <a:off x="269421" y="13685805"/>
            <a:ext cx="12609173" cy="24485633"/>
          </a:xfrm>
          <a:prstGeom prst="roundRect">
            <a:avLst>
              <a:gd name="adj" fmla="val 10019"/>
            </a:avLst>
          </a:prstGeom>
          <a:noFill/>
          <a:ln w="57150">
            <a:solidFill>
              <a:schemeClr val="tx1"/>
            </a:solidFill>
            <a:round/>
            <a:headEnd/>
            <a:tailEnd/>
          </a:ln>
        </p:spPr>
        <p:txBody>
          <a:bodyPr wrap="none" lIns="81912" tIns="40956" rIns="81912" bIns="40956" anchor="ctr"/>
          <a:lstStyle/>
          <a:p>
            <a:endParaRPr lang="en-US"/>
          </a:p>
        </p:txBody>
      </p:sp>
      <p:sp>
        <p:nvSpPr>
          <p:cNvPr id="2058" name="Text Box 303"/>
          <p:cNvSpPr txBox="1">
            <a:spLocks noChangeArrowheads="1"/>
          </p:cNvSpPr>
          <p:nvPr/>
        </p:nvSpPr>
        <p:spPr bwMode="auto">
          <a:xfrm>
            <a:off x="0" y="21741251"/>
            <a:ext cx="1496786" cy="403957"/>
          </a:xfrm>
          <a:prstGeom prst="rect">
            <a:avLst/>
          </a:prstGeom>
          <a:noFill/>
          <a:ln w="9525" algn="ctr">
            <a:noFill/>
            <a:miter lim="800000"/>
            <a:headEnd/>
            <a:tailEnd/>
          </a:ln>
        </p:spPr>
        <p:txBody>
          <a:bodyPr lIns="81912" tIns="40956" rIns="81912" bIns="40956">
            <a:spAutoFit/>
          </a:bodyPr>
          <a:lstStyle/>
          <a:p>
            <a:endParaRPr lang="en-US"/>
          </a:p>
        </p:txBody>
      </p:sp>
      <p:sp>
        <p:nvSpPr>
          <p:cNvPr id="2059" name="AutoShape 265"/>
          <p:cNvSpPr>
            <a:spLocks noChangeArrowheads="1"/>
          </p:cNvSpPr>
          <p:nvPr/>
        </p:nvSpPr>
        <p:spPr bwMode="auto">
          <a:xfrm>
            <a:off x="27177203" y="24378047"/>
            <a:ext cx="12768266" cy="9451182"/>
          </a:xfrm>
          <a:prstGeom prst="roundRect">
            <a:avLst>
              <a:gd name="adj" fmla="val 9084"/>
            </a:avLst>
          </a:prstGeom>
          <a:noFill/>
          <a:ln w="57150">
            <a:solidFill>
              <a:schemeClr val="tx1"/>
            </a:solidFill>
            <a:round/>
            <a:headEnd/>
            <a:tailEnd/>
          </a:ln>
        </p:spPr>
        <p:txBody>
          <a:bodyPr wrap="none" lIns="81912" tIns="40956" rIns="81912" bIns="40956" anchor="ctr"/>
          <a:lstStyle/>
          <a:p>
            <a:endParaRPr lang="en-US"/>
          </a:p>
        </p:txBody>
      </p:sp>
      <p:sp>
        <p:nvSpPr>
          <p:cNvPr id="2060" name="Text Box 443"/>
          <p:cNvSpPr txBox="1">
            <a:spLocks noChangeArrowheads="1"/>
          </p:cNvSpPr>
          <p:nvPr/>
        </p:nvSpPr>
        <p:spPr bwMode="auto">
          <a:xfrm>
            <a:off x="30637956" y="24535861"/>
            <a:ext cx="6076950" cy="682876"/>
          </a:xfrm>
          <a:prstGeom prst="rect">
            <a:avLst/>
          </a:prstGeom>
          <a:noFill/>
          <a:ln w="9525" algn="ctr">
            <a:noFill/>
            <a:miter lim="800000"/>
            <a:headEnd/>
            <a:tailEnd/>
          </a:ln>
        </p:spPr>
        <p:txBody>
          <a:bodyPr lIns="81912" tIns="40956" rIns="81912" bIns="40956">
            <a:spAutoFit/>
          </a:bodyPr>
          <a:lstStyle/>
          <a:p>
            <a:pPr algn="ctr">
              <a:spcBef>
                <a:spcPct val="50000"/>
              </a:spcBef>
            </a:pPr>
            <a:r>
              <a:rPr lang="en-US" sz="3900" b="1" dirty="0">
                <a:solidFill>
                  <a:srgbClr val="FF0000"/>
                </a:solidFill>
              </a:rPr>
              <a:t>Future Plans</a:t>
            </a:r>
          </a:p>
        </p:txBody>
      </p:sp>
      <p:sp>
        <p:nvSpPr>
          <p:cNvPr id="2061" name="Text Box 354"/>
          <p:cNvSpPr txBox="1">
            <a:spLocks noChangeArrowheads="1"/>
          </p:cNvSpPr>
          <p:nvPr/>
        </p:nvSpPr>
        <p:spPr bwMode="auto">
          <a:xfrm>
            <a:off x="29531620" y="3008171"/>
            <a:ext cx="7937014" cy="682876"/>
          </a:xfrm>
          <a:prstGeom prst="rect">
            <a:avLst/>
          </a:prstGeom>
          <a:noFill/>
          <a:ln w="9525" algn="ctr">
            <a:noFill/>
            <a:miter lim="800000"/>
            <a:headEnd/>
            <a:tailEnd/>
          </a:ln>
        </p:spPr>
        <p:txBody>
          <a:bodyPr wrap="square" lIns="81912" tIns="40956" rIns="81912" bIns="40956">
            <a:spAutoFit/>
          </a:bodyPr>
          <a:lstStyle/>
          <a:p>
            <a:r>
              <a:rPr lang="en-US" sz="3900" b="1" dirty="0">
                <a:solidFill>
                  <a:srgbClr val="FF0000"/>
                </a:solidFill>
              </a:rPr>
              <a:t>Natural Resource Model Base</a:t>
            </a:r>
          </a:p>
        </p:txBody>
      </p:sp>
      <p:sp>
        <p:nvSpPr>
          <p:cNvPr id="2062" name="AutoShape 40"/>
          <p:cNvSpPr>
            <a:spLocks noChangeArrowheads="1"/>
          </p:cNvSpPr>
          <p:nvPr/>
        </p:nvSpPr>
        <p:spPr bwMode="auto">
          <a:xfrm>
            <a:off x="13073065" y="2715276"/>
            <a:ext cx="13901736" cy="35439493"/>
          </a:xfrm>
          <a:prstGeom prst="roundRect">
            <a:avLst>
              <a:gd name="adj" fmla="val 6633"/>
            </a:avLst>
          </a:prstGeom>
          <a:noFill/>
          <a:ln w="57150">
            <a:solidFill>
              <a:schemeClr val="tx1"/>
            </a:solidFill>
            <a:round/>
            <a:headEnd/>
            <a:tailEnd/>
          </a:ln>
        </p:spPr>
        <p:txBody>
          <a:bodyPr wrap="none" lIns="81912" tIns="40956" rIns="81912" bIns="40956" anchor="ctr"/>
          <a:lstStyle/>
          <a:p>
            <a:endParaRPr lang="en-US"/>
          </a:p>
        </p:txBody>
      </p:sp>
      <p:sp>
        <p:nvSpPr>
          <p:cNvPr id="2063" name="Text Box 308"/>
          <p:cNvSpPr txBox="1">
            <a:spLocks noChangeArrowheads="1"/>
          </p:cNvSpPr>
          <p:nvPr/>
        </p:nvSpPr>
        <p:spPr bwMode="auto">
          <a:xfrm>
            <a:off x="15855840" y="2987217"/>
            <a:ext cx="8627677" cy="682876"/>
          </a:xfrm>
          <a:prstGeom prst="rect">
            <a:avLst/>
          </a:prstGeom>
          <a:noFill/>
          <a:ln w="9525" algn="ctr">
            <a:noFill/>
            <a:miter lim="800000"/>
            <a:headEnd/>
            <a:tailEnd/>
          </a:ln>
        </p:spPr>
        <p:txBody>
          <a:bodyPr wrap="none" lIns="81912" tIns="40956" rIns="81912" bIns="40956">
            <a:spAutoFit/>
          </a:bodyPr>
          <a:lstStyle/>
          <a:p>
            <a:r>
              <a:rPr lang="en-US" sz="3900" b="1" dirty="0">
                <a:solidFill>
                  <a:srgbClr val="FF0000"/>
                </a:solidFill>
              </a:rPr>
              <a:t>The Object Modeling System (OMS)</a:t>
            </a:r>
          </a:p>
        </p:txBody>
      </p:sp>
      <p:sp>
        <p:nvSpPr>
          <p:cNvPr id="2064" name="Text Box 309"/>
          <p:cNvSpPr txBox="1">
            <a:spLocks noChangeArrowheads="1"/>
          </p:cNvSpPr>
          <p:nvPr/>
        </p:nvSpPr>
        <p:spPr bwMode="auto">
          <a:xfrm>
            <a:off x="21710767" y="9965469"/>
            <a:ext cx="4880769" cy="975264"/>
          </a:xfrm>
          <a:prstGeom prst="rect">
            <a:avLst/>
          </a:prstGeom>
          <a:noFill/>
          <a:ln w="9525" algn="ctr">
            <a:noFill/>
            <a:miter lim="800000"/>
            <a:headEnd/>
            <a:tailEnd/>
          </a:ln>
        </p:spPr>
        <p:txBody>
          <a:bodyPr lIns="81912" tIns="40956" rIns="81912" bIns="40956">
            <a:spAutoFit/>
          </a:bodyPr>
          <a:lstStyle/>
          <a:p>
            <a:pPr algn="ctr">
              <a:spcBef>
                <a:spcPct val="50000"/>
              </a:spcBef>
            </a:pPr>
            <a:r>
              <a:rPr lang="en-US" sz="2900" b="1" dirty="0"/>
              <a:t>Component-Based Modeling</a:t>
            </a:r>
          </a:p>
        </p:txBody>
      </p:sp>
      <p:sp>
        <p:nvSpPr>
          <p:cNvPr id="2065" name="Text Box 347"/>
          <p:cNvSpPr txBox="1">
            <a:spLocks noChangeArrowheads="1"/>
          </p:cNvSpPr>
          <p:nvPr/>
        </p:nvSpPr>
        <p:spPr bwMode="auto">
          <a:xfrm>
            <a:off x="13241455" y="15583791"/>
            <a:ext cx="8098686" cy="528988"/>
          </a:xfrm>
          <a:prstGeom prst="rect">
            <a:avLst/>
          </a:prstGeom>
          <a:noFill/>
          <a:ln w="9525" algn="ctr">
            <a:noFill/>
            <a:miter lim="800000"/>
            <a:headEnd/>
            <a:tailEnd/>
          </a:ln>
        </p:spPr>
        <p:txBody>
          <a:bodyPr wrap="none" lIns="81912" tIns="40956" rIns="81912" bIns="40956">
            <a:spAutoFit/>
          </a:bodyPr>
          <a:lstStyle/>
          <a:p>
            <a:r>
              <a:rPr lang="en-US" sz="2900" b="1" dirty="0"/>
              <a:t>Model Building and Component Connectivity</a:t>
            </a:r>
          </a:p>
        </p:txBody>
      </p:sp>
      <p:sp>
        <p:nvSpPr>
          <p:cNvPr id="2066" name="Rectangle 488"/>
          <p:cNvSpPr>
            <a:spLocks noChangeArrowheads="1"/>
          </p:cNvSpPr>
          <p:nvPr/>
        </p:nvSpPr>
        <p:spPr bwMode="auto">
          <a:xfrm>
            <a:off x="19968259" y="18381522"/>
            <a:ext cx="165488" cy="682876"/>
          </a:xfrm>
          <a:prstGeom prst="rect">
            <a:avLst/>
          </a:prstGeom>
          <a:noFill/>
          <a:ln w="9525" algn="ctr">
            <a:noFill/>
            <a:miter lim="800000"/>
            <a:headEnd/>
            <a:tailEnd/>
          </a:ln>
        </p:spPr>
        <p:txBody>
          <a:bodyPr wrap="none" lIns="81912" tIns="40956" rIns="81912" bIns="40956">
            <a:spAutoFit/>
          </a:bodyPr>
          <a:lstStyle/>
          <a:p>
            <a:endParaRPr lang="en-US" sz="3900" dirty="0">
              <a:solidFill>
                <a:schemeClr val="tx2"/>
              </a:solidFill>
              <a:latin typeface="Times New Roman" pitchFamily="18" charset="0"/>
            </a:endParaRPr>
          </a:p>
        </p:txBody>
      </p:sp>
      <p:grpSp>
        <p:nvGrpSpPr>
          <p:cNvPr id="2067" name="Group 492"/>
          <p:cNvGrpSpPr>
            <a:grpSpLocks/>
          </p:cNvGrpSpPr>
          <p:nvPr/>
        </p:nvGrpSpPr>
        <p:grpSpPr bwMode="auto">
          <a:xfrm>
            <a:off x="5771360" y="316232"/>
            <a:ext cx="3891643" cy="1677841"/>
            <a:chOff x="1152" y="1248"/>
            <a:chExt cx="3194" cy="1358"/>
          </a:xfrm>
        </p:grpSpPr>
        <p:sp>
          <p:nvSpPr>
            <p:cNvPr id="2166" name="Freeform 493"/>
            <p:cNvSpPr>
              <a:spLocks noEditPoints="1"/>
            </p:cNvSpPr>
            <p:nvPr/>
          </p:nvSpPr>
          <p:spPr bwMode="auto">
            <a:xfrm>
              <a:off x="2926" y="1750"/>
              <a:ext cx="676" cy="546"/>
            </a:xfrm>
            <a:custGeom>
              <a:avLst/>
              <a:gdLst>
                <a:gd name="T0" fmla="*/ 642 w 676"/>
                <a:gd name="T1" fmla="*/ 434 h 546"/>
                <a:gd name="T2" fmla="*/ 580 w 676"/>
                <a:gd name="T3" fmla="*/ 482 h 546"/>
                <a:gd name="T4" fmla="*/ 524 w 676"/>
                <a:gd name="T5" fmla="*/ 492 h 546"/>
                <a:gd name="T6" fmla="*/ 480 w 676"/>
                <a:gd name="T7" fmla="*/ 488 h 546"/>
                <a:gd name="T8" fmla="*/ 460 w 676"/>
                <a:gd name="T9" fmla="*/ 478 h 546"/>
                <a:gd name="T10" fmla="*/ 416 w 676"/>
                <a:gd name="T11" fmla="*/ 438 h 546"/>
                <a:gd name="T12" fmla="*/ 388 w 676"/>
                <a:gd name="T13" fmla="*/ 376 h 546"/>
                <a:gd name="T14" fmla="*/ 460 w 676"/>
                <a:gd name="T15" fmla="*/ 330 h 546"/>
                <a:gd name="T16" fmla="*/ 654 w 676"/>
                <a:gd name="T17" fmla="*/ 294 h 546"/>
                <a:gd name="T18" fmla="*/ 638 w 676"/>
                <a:gd name="T19" fmla="*/ 248 h 546"/>
                <a:gd name="T20" fmla="*/ 612 w 676"/>
                <a:gd name="T21" fmla="*/ 210 h 546"/>
                <a:gd name="T22" fmla="*/ 572 w 676"/>
                <a:gd name="T23" fmla="*/ 182 h 546"/>
                <a:gd name="T24" fmla="*/ 522 w 676"/>
                <a:gd name="T25" fmla="*/ 166 h 546"/>
                <a:gd name="T26" fmla="*/ 480 w 676"/>
                <a:gd name="T27" fmla="*/ 164 h 546"/>
                <a:gd name="T28" fmla="*/ 460 w 676"/>
                <a:gd name="T29" fmla="*/ 166 h 546"/>
                <a:gd name="T30" fmla="*/ 396 w 676"/>
                <a:gd name="T31" fmla="*/ 178 h 546"/>
                <a:gd name="T32" fmla="*/ 342 w 676"/>
                <a:gd name="T33" fmla="*/ 200 h 546"/>
                <a:gd name="T34" fmla="*/ 298 w 676"/>
                <a:gd name="T35" fmla="*/ 236 h 546"/>
                <a:gd name="T36" fmla="*/ 268 w 676"/>
                <a:gd name="T37" fmla="*/ 284 h 546"/>
                <a:gd name="T38" fmla="*/ 256 w 676"/>
                <a:gd name="T39" fmla="*/ 344 h 546"/>
                <a:gd name="T40" fmla="*/ 258 w 676"/>
                <a:gd name="T41" fmla="*/ 392 h 546"/>
                <a:gd name="T42" fmla="*/ 282 w 676"/>
                <a:gd name="T43" fmla="*/ 456 h 546"/>
                <a:gd name="T44" fmla="*/ 248 w 676"/>
                <a:gd name="T45" fmla="*/ 478 h 546"/>
                <a:gd name="T46" fmla="*/ 222 w 676"/>
                <a:gd name="T47" fmla="*/ 480 h 546"/>
                <a:gd name="T48" fmla="*/ 202 w 676"/>
                <a:gd name="T49" fmla="*/ 470 h 546"/>
                <a:gd name="T50" fmla="*/ 186 w 676"/>
                <a:gd name="T51" fmla="*/ 448 h 546"/>
                <a:gd name="T52" fmla="*/ 182 w 676"/>
                <a:gd name="T53" fmla="*/ 412 h 546"/>
                <a:gd name="T54" fmla="*/ 296 w 676"/>
                <a:gd name="T55" fmla="*/ 170 h 546"/>
                <a:gd name="T56" fmla="*/ 166 w 676"/>
                <a:gd name="T57" fmla="*/ 0 h 546"/>
                <a:gd name="T58" fmla="*/ 156 w 676"/>
                <a:gd name="T59" fmla="*/ 36 h 546"/>
                <a:gd name="T60" fmla="*/ 136 w 676"/>
                <a:gd name="T61" fmla="*/ 84 h 546"/>
                <a:gd name="T62" fmla="*/ 106 w 676"/>
                <a:gd name="T63" fmla="*/ 120 h 546"/>
                <a:gd name="T64" fmla="*/ 32 w 676"/>
                <a:gd name="T65" fmla="*/ 170 h 546"/>
                <a:gd name="T66" fmla="*/ 52 w 676"/>
                <a:gd name="T67" fmla="*/ 206 h 546"/>
                <a:gd name="T68" fmla="*/ 54 w 676"/>
                <a:gd name="T69" fmla="*/ 448 h 546"/>
                <a:gd name="T70" fmla="*/ 74 w 676"/>
                <a:gd name="T71" fmla="*/ 496 h 546"/>
                <a:gd name="T72" fmla="*/ 112 w 676"/>
                <a:gd name="T73" fmla="*/ 528 h 546"/>
                <a:gd name="T74" fmla="*/ 152 w 676"/>
                <a:gd name="T75" fmla="*/ 542 h 546"/>
                <a:gd name="T76" fmla="*/ 224 w 676"/>
                <a:gd name="T77" fmla="*/ 536 h 546"/>
                <a:gd name="T78" fmla="*/ 282 w 676"/>
                <a:gd name="T79" fmla="*/ 496 h 546"/>
                <a:gd name="T80" fmla="*/ 314 w 676"/>
                <a:gd name="T81" fmla="*/ 492 h 546"/>
                <a:gd name="T82" fmla="*/ 374 w 676"/>
                <a:gd name="T83" fmla="*/ 528 h 546"/>
                <a:gd name="T84" fmla="*/ 440 w 676"/>
                <a:gd name="T85" fmla="*/ 544 h 546"/>
                <a:gd name="T86" fmla="*/ 474 w 676"/>
                <a:gd name="T87" fmla="*/ 546 h 546"/>
                <a:gd name="T88" fmla="*/ 516 w 676"/>
                <a:gd name="T89" fmla="*/ 544 h 546"/>
                <a:gd name="T90" fmla="*/ 570 w 676"/>
                <a:gd name="T91" fmla="*/ 530 h 546"/>
                <a:gd name="T92" fmla="*/ 612 w 676"/>
                <a:gd name="T93" fmla="*/ 508 h 546"/>
                <a:gd name="T94" fmla="*/ 652 w 676"/>
                <a:gd name="T95" fmla="*/ 466 h 546"/>
                <a:gd name="T96" fmla="*/ 664 w 676"/>
                <a:gd name="T97" fmla="*/ 406 h 546"/>
                <a:gd name="T98" fmla="*/ 466 w 676"/>
                <a:gd name="T99" fmla="*/ 198 h 546"/>
                <a:gd name="T100" fmla="*/ 492 w 676"/>
                <a:gd name="T101" fmla="*/ 206 h 546"/>
                <a:gd name="T102" fmla="*/ 522 w 676"/>
                <a:gd name="T103" fmla="*/ 240 h 546"/>
                <a:gd name="T104" fmla="*/ 532 w 676"/>
                <a:gd name="T105" fmla="*/ 292 h 546"/>
                <a:gd name="T106" fmla="*/ 388 w 676"/>
                <a:gd name="T107" fmla="*/ 292 h 546"/>
                <a:gd name="T108" fmla="*/ 404 w 676"/>
                <a:gd name="T109" fmla="*/ 240 h 546"/>
                <a:gd name="T110" fmla="*/ 434 w 676"/>
                <a:gd name="T111" fmla="*/ 206 h 546"/>
                <a:gd name="T112" fmla="*/ 460 w 676"/>
                <a:gd name="T113" fmla="*/ 198 h 54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76"/>
                <a:gd name="T172" fmla="*/ 0 h 546"/>
                <a:gd name="T173" fmla="*/ 676 w 676"/>
                <a:gd name="T174" fmla="*/ 546 h 54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76" h="546">
                  <a:moveTo>
                    <a:pt x="664" y="406"/>
                  </a:moveTo>
                  <a:lnTo>
                    <a:pt x="664" y="406"/>
                  </a:lnTo>
                  <a:lnTo>
                    <a:pt x="642" y="434"/>
                  </a:lnTo>
                  <a:lnTo>
                    <a:pt x="620" y="456"/>
                  </a:lnTo>
                  <a:lnTo>
                    <a:pt x="600" y="472"/>
                  </a:lnTo>
                  <a:lnTo>
                    <a:pt x="580" y="482"/>
                  </a:lnTo>
                  <a:lnTo>
                    <a:pt x="562" y="488"/>
                  </a:lnTo>
                  <a:lnTo>
                    <a:pt x="542" y="492"/>
                  </a:lnTo>
                  <a:lnTo>
                    <a:pt x="524" y="492"/>
                  </a:lnTo>
                  <a:lnTo>
                    <a:pt x="504" y="492"/>
                  </a:lnTo>
                  <a:lnTo>
                    <a:pt x="480" y="488"/>
                  </a:lnTo>
                  <a:lnTo>
                    <a:pt x="470" y="484"/>
                  </a:lnTo>
                  <a:lnTo>
                    <a:pt x="460" y="478"/>
                  </a:lnTo>
                  <a:lnTo>
                    <a:pt x="444" y="468"/>
                  </a:lnTo>
                  <a:lnTo>
                    <a:pt x="430" y="454"/>
                  </a:lnTo>
                  <a:lnTo>
                    <a:pt x="416" y="438"/>
                  </a:lnTo>
                  <a:lnTo>
                    <a:pt x="404" y="418"/>
                  </a:lnTo>
                  <a:lnTo>
                    <a:pt x="396" y="398"/>
                  </a:lnTo>
                  <a:lnTo>
                    <a:pt x="388" y="376"/>
                  </a:lnTo>
                  <a:lnTo>
                    <a:pt x="384" y="354"/>
                  </a:lnTo>
                  <a:lnTo>
                    <a:pt x="384" y="330"/>
                  </a:lnTo>
                  <a:lnTo>
                    <a:pt x="460" y="330"/>
                  </a:lnTo>
                  <a:lnTo>
                    <a:pt x="660" y="330"/>
                  </a:lnTo>
                  <a:lnTo>
                    <a:pt x="654" y="294"/>
                  </a:lnTo>
                  <a:lnTo>
                    <a:pt x="650" y="278"/>
                  </a:lnTo>
                  <a:lnTo>
                    <a:pt x="644" y="264"/>
                  </a:lnTo>
                  <a:lnTo>
                    <a:pt x="638" y="248"/>
                  </a:lnTo>
                  <a:lnTo>
                    <a:pt x="630" y="234"/>
                  </a:lnTo>
                  <a:lnTo>
                    <a:pt x="622" y="222"/>
                  </a:lnTo>
                  <a:lnTo>
                    <a:pt x="612" y="210"/>
                  </a:lnTo>
                  <a:lnTo>
                    <a:pt x="600" y="200"/>
                  </a:lnTo>
                  <a:lnTo>
                    <a:pt x="586" y="190"/>
                  </a:lnTo>
                  <a:lnTo>
                    <a:pt x="572" y="182"/>
                  </a:lnTo>
                  <a:lnTo>
                    <a:pt x="556" y="176"/>
                  </a:lnTo>
                  <a:lnTo>
                    <a:pt x="540" y="170"/>
                  </a:lnTo>
                  <a:lnTo>
                    <a:pt x="522" y="166"/>
                  </a:lnTo>
                  <a:lnTo>
                    <a:pt x="502" y="164"/>
                  </a:lnTo>
                  <a:lnTo>
                    <a:pt x="480" y="164"/>
                  </a:lnTo>
                  <a:lnTo>
                    <a:pt x="470" y="164"/>
                  </a:lnTo>
                  <a:lnTo>
                    <a:pt x="460" y="166"/>
                  </a:lnTo>
                  <a:lnTo>
                    <a:pt x="438" y="168"/>
                  </a:lnTo>
                  <a:lnTo>
                    <a:pt x="416" y="172"/>
                  </a:lnTo>
                  <a:lnTo>
                    <a:pt x="396" y="178"/>
                  </a:lnTo>
                  <a:lnTo>
                    <a:pt x="376" y="184"/>
                  </a:lnTo>
                  <a:lnTo>
                    <a:pt x="358" y="192"/>
                  </a:lnTo>
                  <a:lnTo>
                    <a:pt x="342" y="200"/>
                  </a:lnTo>
                  <a:lnTo>
                    <a:pt x="326" y="212"/>
                  </a:lnTo>
                  <a:lnTo>
                    <a:pt x="310" y="224"/>
                  </a:lnTo>
                  <a:lnTo>
                    <a:pt x="298" y="236"/>
                  </a:lnTo>
                  <a:lnTo>
                    <a:pt x="286" y="252"/>
                  </a:lnTo>
                  <a:lnTo>
                    <a:pt x="276" y="268"/>
                  </a:lnTo>
                  <a:lnTo>
                    <a:pt x="268" y="284"/>
                  </a:lnTo>
                  <a:lnTo>
                    <a:pt x="262" y="304"/>
                  </a:lnTo>
                  <a:lnTo>
                    <a:pt x="258" y="324"/>
                  </a:lnTo>
                  <a:lnTo>
                    <a:pt x="256" y="344"/>
                  </a:lnTo>
                  <a:lnTo>
                    <a:pt x="254" y="368"/>
                  </a:lnTo>
                  <a:lnTo>
                    <a:pt x="258" y="392"/>
                  </a:lnTo>
                  <a:lnTo>
                    <a:pt x="262" y="416"/>
                  </a:lnTo>
                  <a:lnTo>
                    <a:pt x="272" y="438"/>
                  </a:lnTo>
                  <a:lnTo>
                    <a:pt x="282" y="456"/>
                  </a:lnTo>
                  <a:lnTo>
                    <a:pt x="264" y="470"/>
                  </a:lnTo>
                  <a:lnTo>
                    <a:pt x="248" y="478"/>
                  </a:lnTo>
                  <a:lnTo>
                    <a:pt x="238" y="480"/>
                  </a:lnTo>
                  <a:lnTo>
                    <a:pt x="230" y="480"/>
                  </a:lnTo>
                  <a:lnTo>
                    <a:pt x="222" y="480"/>
                  </a:lnTo>
                  <a:lnTo>
                    <a:pt x="214" y="478"/>
                  </a:lnTo>
                  <a:lnTo>
                    <a:pt x="208" y="474"/>
                  </a:lnTo>
                  <a:lnTo>
                    <a:pt x="202" y="470"/>
                  </a:lnTo>
                  <a:lnTo>
                    <a:pt x="196" y="464"/>
                  </a:lnTo>
                  <a:lnTo>
                    <a:pt x="190" y="456"/>
                  </a:lnTo>
                  <a:lnTo>
                    <a:pt x="186" y="448"/>
                  </a:lnTo>
                  <a:lnTo>
                    <a:pt x="184" y="438"/>
                  </a:lnTo>
                  <a:lnTo>
                    <a:pt x="182" y="426"/>
                  </a:lnTo>
                  <a:lnTo>
                    <a:pt x="182" y="412"/>
                  </a:lnTo>
                  <a:lnTo>
                    <a:pt x="180" y="206"/>
                  </a:lnTo>
                  <a:lnTo>
                    <a:pt x="296" y="206"/>
                  </a:lnTo>
                  <a:lnTo>
                    <a:pt x="296" y="170"/>
                  </a:lnTo>
                  <a:lnTo>
                    <a:pt x="180" y="170"/>
                  </a:lnTo>
                  <a:lnTo>
                    <a:pt x="180" y="6"/>
                  </a:lnTo>
                  <a:lnTo>
                    <a:pt x="166" y="0"/>
                  </a:lnTo>
                  <a:lnTo>
                    <a:pt x="162" y="18"/>
                  </a:lnTo>
                  <a:lnTo>
                    <a:pt x="156" y="36"/>
                  </a:lnTo>
                  <a:lnTo>
                    <a:pt x="150" y="54"/>
                  </a:lnTo>
                  <a:lnTo>
                    <a:pt x="144" y="68"/>
                  </a:lnTo>
                  <a:lnTo>
                    <a:pt x="136" y="84"/>
                  </a:lnTo>
                  <a:lnTo>
                    <a:pt x="126" y="96"/>
                  </a:lnTo>
                  <a:lnTo>
                    <a:pt x="118" y="110"/>
                  </a:lnTo>
                  <a:lnTo>
                    <a:pt x="106" y="120"/>
                  </a:lnTo>
                  <a:lnTo>
                    <a:pt x="84" y="140"/>
                  </a:lnTo>
                  <a:lnTo>
                    <a:pt x="58" y="156"/>
                  </a:lnTo>
                  <a:lnTo>
                    <a:pt x="32" y="170"/>
                  </a:lnTo>
                  <a:lnTo>
                    <a:pt x="2" y="178"/>
                  </a:lnTo>
                  <a:lnTo>
                    <a:pt x="0" y="206"/>
                  </a:lnTo>
                  <a:lnTo>
                    <a:pt x="52" y="206"/>
                  </a:lnTo>
                  <a:lnTo>
                    <a:pt x="52" y="426"/>
                  </a:lnTo>
                  <a:lnTo>
                    <a:pt x="54" y="448"/>
                  </a:lnTo>
                  <a:lnTo>
                    <a:pt x="58" y="466"/>
                  </a:lnTo>
                  <a:lnTo>
                    <a:pt x="66" y="482"/>
                  </a:lnTo>
                  <a:lnTo>
                    <a:pt x="74" y="496"/>
                  </a:lnTo>
                  <a:lnTo>
                    <a:pt x="86" y="508"/>
                  </a:lnTo>
                  <a:lnTo>
                    <a:pt x="98" y="518"/>
                  </a:lnTo>
                  <a:lnTo>
                    <a:pt x="112" y="528"/>
                  </a:lnTo>
                  <a:lnTo>
                    <a:pt x="126" y="534"/>
                  </a:lnTo>
                  <a:lnTo>
                    <a:pt x="152" y="542"/>
                  </a:lnTo>
                  <a:lnTo>
                    <a:pt x="176" y="544"/>
                  </a:lnTo>
                  <a:lnTo>
                    <a:pt x="200" y="542"/>
                  </a:lnTo>
                  <a:lnTo>
                    <a:pt x="224" y="536"/>
                  </a:lnTo>
                  <a:lnTo>
                    <a:pt x="244" y="526"/>
                  </a:lnTo>
                  <a:lnTo>
                    <a:pt x="264" y="514"/>
                  </a:lnTo>
                  <a:lnTo>
                    <a:pt x="282" y="496"/>
                  </a:lnTo>
                  <a:lnTo>
                    <a:pt x="298" y="476"/>
                  </a:lnTo>
                  <a:lnTo>
                    <a:pt x="314" y="492"/>
                  </a:lnTo>
                  <a:lnTo>
                    <a:pt x="334" y="506"/>
                  </a:lnTo>
                  <a:lnTo>
                    <a:pt x="354" y="518"/>
                  </a:lnTo>
                  <a:lnTo>
                    <a:pt x="374" y="528"/>
                  </a:lnTo>
                  <a:lnTo>
                    <a:pt x="396" y="534"/>
                  </a:lnTo>
                  <a:lnTo>
                    <a:pt x="418" y="540"/>
                  </a:lnTo>
                  <a:lnTo>
                    <a:pt x="440" y="544"/>
                  </a:lnTo>
                  <a:lnTo>
                    <a:pt x="460" y="546"/>
                  </a:lnTo>
                  <a:lnTo>
                    <a:pt x="474" y="546"/>
                  </a:lnTo>
                  <a:lnTo>
                    <a:pt x="496" y="546"/>
                  </a:lnTo>
                  <a:lnTo>
                    <a:pt x="516" y="544"/>
                  </a:lnTo>
                  <a:lnTo>
                    <a:pt x="534" y="540"/>
                  </a:lnTo>
                  <a:lnTo>
                    <a:pt x="552" y="536"/>
                  </a:lnTo>
                  <a:lnTo>
                    <a:pt x="570" y="530"/>
                  </a:lnTo>
                  <a:lnTo>
                    <a:pt x="584" y="524"/>
                  </a:lnTo>
                  <a:lnTo>
                    <a:pt x="598" y="516"/>
                  </a:lnTo>
                  <a:lnTo>
                    <a:pt x="612" y="508"/>
                  </a:lnTo>
                  <a:lnTo>
                    <a:pt x="624" y="498"/>
                  </a:lnTo>
                  <a:lnTo>
                    <a:pt x="634" y="488"/>
                  </a:lnTo>
                  <a:lnTo>
                    <a:pt x="652" y="466"/>
                  </a:lnTo>
                  <a:lnTo>
                    <a:pt x="666" y="444"/>
                  </a:lnTo>
                  <a:lnTo>
                    <a:pt x="676" y="418"/>
                  </a:lnTo>
                  <a:lnTo>
                    <a:pt x="664" y="406"/>
                  </a:lnTo>
                  <a:close/>
                  <a:moveTo>
                    <a:pt x="460" y="198"/>
                  </a:moveTo>
                  <a:lnTo>
                    <a:pt x="460" y="198"/>
                  </a:lnTo>
                  <a:lnTo>
                    <a:pt x="466" y="198"/>
                  </a:lnTo>
                  <a:lnTo>
                    <a:pt x="478" y="200"/>
                  </a:lnTo>
                  <a:lnTo>
                    <a:pt x="492" y="206"/>
                  </a:lnTo>
                  <a:lnTo>
                    <a:pt x="504" y="214"/>
                  </a:lnTo>
                  <a:lnTo>
                    <a:pt x="514" y="226"/>
                  </a:lnTo>
                  <a:lnTo>
                    <a:pt x="522" y="240"/>
                  </a:lnTo>
                  <a:lnTo>
                    <a:pt x="528" y="256"/>
                  </a:lnTo>
                  <a:lnTo>
                    <a:pt x="532" y="272"/>
                  </a:lnTo>
                  <a:lnTo>
                    <a:pt x="532" y="292"/>
                  </a:lnTo>
                  <a:lnTo>
                    <a:pt x="460" y="292"/>
                  </a:lnTo>
                  <a:lnTo>
                    <a:pt x="388" y="292"/>
                  </a:lnTo>
                  <a:lnTo>
                    <a:pt x="390" y="272"/>
                  </a:lnTo>
                  <a:lnTo>
                    <a:pt x="396" y="254"/>
                  </a:lnTo>
                  <a:lnTo>
                    <a:pt x="404" y="240"/>
                  </a:lnTo>
                  <a:lnTo>
                    <a:pt x="412" y="226"/>
                  </a:lnTo>
                  <a:lnTo>
                    <a:pt x="424" y="216"/>
                  </a:lnTo>
                  <a:lnTo>
                    <a:pt x="434" y="206"/>
                  </a:lnTo>
                  <a:lnTo>
                    <a:pt x="448" y="202"/>
                  </a:lnTo>
                  <a:lnTo>
                    <a:pt x="460" y="198"/>
                  </a:lnTo>
                  <a:close/>
                </a:path>
              </a:pathLst>
            </a:custGeom>
            <a:solidFill>
              <a:schemeClr val="bg1"/>
            </a:solidFill>
            <a:ln w="9525">
              <a:noFill/>
              <a:round/>
              <a:headEnd/>
              <a:tailEnd/>
            </a:ln>
          </p:spPr>
          <p:txBody>
            <a:bodyPr/>
            <a:lstStyle/>
            <a:p>
              <a:endParaRPr lang="en-US"/>
            </a:p>
          </p:txBody>
        </p:sp>
        <p:sp>
          <p:nvSpPr>
            <p:cNvPr id="2167" name="Freeform 494"/>
            <p:cNvSpPr>
              <a:spLocks noEditPoints="1"/>
            </p:cNvSpPr>
            <p:nvPr/>
          </p:nvSpPr>
          <p:spPr bwMode="auto">
            <a:xfrm>
              <a:off x="1152" y="1254"/>
              <a:ext cx="958" cy="522"/>
            </a:xfrm>
            <a:custGeom>
              <a:avLst/>
              <a:gdLst>
                <a:gd name="T0" fmla="*/ 666 w 958"/>
                <a:gd name="T1" fmla="*/ 108 h 522"/>
                <a:gd name="T2" fmla="*/ 578 w 958"/>
                <a:gd name="T3" fmla="*/ 140 h 522"/>
                <a:gd name="T4" fmla="*/ 514 w 958"/>
                <a:gd name="T5" fmla="*/ 196 h 522"/>
                <a:gd name="T6" fmla="*/ 476 w 958"/>
                <a:gd name="T7" fmla="*/ 270 h 522"/>
                <a:gd name="T8" fmla="*/ 472 w 958"/>
                <a:gd name="T9" fmla="*/ 332 h 522"/>
                <a:gd name="T10" fmla="*/ 488 w 958"/>
                <a:gd name="T11" fmla="*/ 386 h 522"/>
                <a:gd name="T12" fmla="*/ 396 w 958"/>
                <a:gd name="T13" fmla="*/ 448 h 522"/>
                <a:gd name="T14" fmla="*/ 314 w 958"/>
                <a:gd name="T15" fmla="*/ 464 h 522"/>
                <a:gd name="T16" fmla="*/ 256 w 958"/>
                <a:gd name="T17" fmla="*/ 450 h 522"/>
                <a:gd name="T18" fmla="*/ 198 w 958"/>
                <a:gd name="T19" fmla="*/ 406 h 522"/>
                <a:gd name="T20" fmla="*/ 162 w 958"/>
                <a:gd name="T21" fmla="*/ 340 h 522"/>
                <a:gd name="T22" fmla="*/ 146 w 958"/>
                <a:gd name="T23" fmla="*/ 264 h 522"/>
                <a:gd name="T24" fmla="*/ 152 w 958"/>
                <a:gd name="T25" fmla="*/ 186 h 522"/>
                <a:gd name="T26" fmla="*/ 178 w 958"/>
                <a:gd name="T27" fmla="*/ 114 h 522"/>
                <a:gd name="T28" fmla="*/ 228 w 958"/>
                <a:gd name="T29" fmla="*/ 62 h 522"/>
                <a:gd name="T30" fmla="*/ 300 w 958"/>
                <a:gd name="T31" fmla="*/ 36 h 522"/>
                <a:gd name="T32" fmla="*/ 366 w 958"/>
                <a:gd name="T33" fmla="*/ 42 h 522"/>
                <a:gd name="T34" fmla="*/ 428 w 958"/>
                <a:gd name="T35" fmla="*/ 74 h 522"/>
                <a:gd name="T36" fmla="*/ 462 w 958"/>
                <a:gd name="T37" fmla="*/ 122 h 522"/>
                <a:gd name="T38" fmla="*/ 502 w 958"/>
                <a:gd name="T39" fmla="*/ 186 h 522"/>
                <a:gd name="T40" fmla="*/ 480 w 958"/>
                <a:gd name="T41" fmla="*/ 14 h 522"/>
                <a:gd name="T42" fmla="*/ 454 w 958"/>
                <a:gd name="T43" fmla="*/ 30 h 522"/>
                <a:gd name="T44" fmla="*/ 342 w 958"/>
                <a:gd name="T45" fmla="*/ 4 h 522"/>
                <a:gd name="T46" fmla="*/ 252 w 958"/>
                <a:gd name="T47" fmla="*/ 4 h 522"/>
                <a:gd name="T48" fmla="*/ 160 w 958"/>
                <a:gd name="T49" fmla="*/ 28 h 522"/>
                <a:gd name="T50" fmla="*/ 70 w 958"/>
                <a:gd name="T51" fmla="*/ 88 h 522"/>
                <a:gd name="T52" fmla="*/ 10 w 958"/>
                <a:gd name="T53" fmla="*/ 188 h 522"/>
                <a:gd name="T54" fmla="*/ 2 w 958"/>
                <a:gd name="T55" fmla="*/ 296 h 522"/>
                <a:gd name="T56" fmla="*/ 42 w 958"/>
                <a:gd name="T57" fmla="*/ 410 h 522"/>
                <a:gd name="T58" fmla="*/ 120 w 958"/>
                <a:gd name="T59" fmla="*/ 482 h 522"/>
                <a:gd name="T60" fmla="*/ 216 w 958"/>
                <a:gd name="T61" fmla="*/ 516 h 522"/>
                <a:gd name="T62" fmla="*/ 282 w 958"/>
                <a:gd name="T63" fmla="*/ 522 h 522"/>
                <a:gd name="T64" fmla="*/ 384 w 958"/>
                <a:gd name="T65" fmla="*/ 500 h 522"/>
                <a:gd name="T66" fmla="*/ 484 w 958"/>
                <a:gd name="T67" fmla="*/ 432 h 522"/>
                <a:gd name="T68" fmla="*/ 540 w 958"/>
                <a:gd name="T69" fmla="*/ 456 h 522"/>
                <a:gd name="T70" fmla="*/ 648 w 958"/>
                <a:gd name="T71" fmla="*/ 510 h 522"/>
                <a:gd name="T72" fmla="*/ 740 w 958"/>
                <a:gd name="T73" fmla="*/ 518 h 522"/>
                <a:gd name="T74" fmla="*/ 830 w 958"/>
                <a:gd name="T75" fmla="*/ 494 h 522"/>
                <a:gd name="T76" fmla="*/ 902 w 958"/>
                <a:gd name="T77" fmla="*/ 444 h 522"/>
                <a:gd name="T78" fmla="*/ 948 w 958"/>
                <a:gd name="T79" fmla="*/ 374 h 522"/>
                <a:gd name="T80" fmla="*/ 958 w 958"/>
                <a:gd name="T81" fmla="*/ 312 h 522"/>
                <a:gd name="T82" fmla="*/ 940 w 958"/>
                <a:gd name="T83" fmla="*/ 230 h 522"/>
                <a:gd name="T84" fmla="*/ 888 w 958"/>
                <a:gd name="T85" fmla="*/ 164 h 522"/>
                <a:gd name="T86" fmla="*/ 810 w 958"/>
                <a:gd name="T87" fmla="*/ 120 h 522"/>
                <a:gd name="T88" fmla="*/ 714 w 958"/>
                <a:gd name="T89" fmla="*/ 104 h 522"/>
                <a:gd name="T90" fmla="*/ 702 w 958"/>
                <a:gd name="T91" fmla="*/ 480 h 522"/>
                <a:gd name="T92" fmla="*/ 656 w 958"/>
                <a:gd name="T93" fmla="*/ 460 h 522"/>
                <a:gd name="T94" fmla="*/ 620 w 958"/>
                <a:gd name="T95" fmla="*/ 418 h 522"/>
                <a:gd name="T96" fmla="*/ 598 w 958"/>
                <a:gd name="T97" fmla="*/ 360 h 522"/>
                <a:gd name="T98" fmla="*/ 592 w 958"/>
                <a:gd name="T99" fmla="*/ 310 h 522"/>
                <a:gd name="T100" fmla="*/ 602 w 958"/>
                <a:gd name="T101" fmla="*/ 242 h 522"/>
                <a:gd name="T102" fmla="*/ 628 w 958"/>
                <a:gd name="T103" fmla="*/ 188 h 522"/>
                <a:gd name="T104" fmla="*/ 666 w 958"/>
                <a:gd name="T105" fmla="*/ 150 h 522"/>
                <a:gd name="T106" fmla="*/ 714 w 958"/>
                <a:gd name="T107" fmla="*/ 138 h 522"/>
                <a:gd name="T108" fmla="*/ 750 w 958"/>
                <a:gd name="T109" fmla="*/ 146 h 522"/>
                <a:gd name="T110" fmla="*/ 790 w 958"/>
                <a:gd name="T111" fmla="*/ 176 h 522"/>
                <a:gd name="T112" fmla="*/ 818 w 958"/>
                <a:gd name="T113" fmla="*/ 228 h 522"/>
                <a:gd name="T114" fmla="*/ 832 w 958"/>
                <a:gd name="T115" fmla="*/ 292 h 522"/>
                <a:gd name="T116" fmla="*/ 830 w 958"/>
                <a:gd name="T117" fmla="*/ 344 h 522"/>
                <a:gd name="T118" fmla="*/ 806 w 958"/>
                <a:gd name="T119" fmla="*/ 418 h 522"/>
                <a:gd name="T120" fmla="*/ 770 w 958"/>
                <a:gd name="T121" fmla="*/ 460 h 522"/>
                <a:gd name="T122" fmla="*/ 726 w 958"/>
                <a:gd name="T123" fmla="*/ 480 h 52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58"/>
                <a:gd name="T187" fmla="*/ 0 h 522"/>
                <a:gd name="T188" fmla="*/ 958 w 958"/>
                <a:gd name="T189" fmla="*/ 522 h 52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58" h="522">
                  <a:moveTo>
                    <a:pt x="714" y="104"/>
                  </a:moveTo>
                  <a:lnTo>
                    <a:pt x="714" y="104"/>
                  </a:lnTo>
                  <a:lnTo>
                    <a:pt x="690" y="104"/>
                  </a:lnTo>
                  <a:lnTo>
                    <a:pt x="666" y="108"/>
                  </a:lnTo>
                  <a:lnTo>
                    <a:pt x="642" y="112"/>
                  </a:lnTo>
                  <a:lnTo>
                    <a:pt x="620" y="120"/>
                  </a:lnTo>
                  <a:lnTo>
                    <a:pt x="598" y="128"/>
                  </a:lnTo>
                  <a:lnTo>
                    <a:pt x="578" y="140"/>
                  </a:lnTo>
                  <a:lnTo>
                    <a:pt x="560" y="152"/>
                  </a:lnTo>
                  <a:lnTo>
                    <a:pt x="542" y="164"/>
                  </a:lnTo>
                  <a:lnTo>
                    <a:pt x="528" y="180"/>
                  </a:lnTo>
                  <a:lnTo>
                    <a:pt x="514" y="196"/>
                  </a:lnTo>
                  <a:lnTo>
                    <a:pt x="500" y="212"/>
                  </a:lnTo>
                  <a:lnTo>
                    <a:pt x="490" y="230"/>
                  </a:lnTo>
                  <a:lnTo>
                    <a:pt x="482" y="250"/>
                  </a:lnTo>
                  <a:lnTo>
                    <a:pt x="476" y="270"/>
                  </a:lnTo>
                  <a:lnTo>
                    <a:pt x="472" y="290"/>
                  </a:lnTo>
                  <a:lnTo>
                    <a:pt x="472" y="312"/>
                  </a:lnTo>
                  <a:lnTo>
                    <a:pt x="472" y="332"/>
                  </a:lnTo>
                  <a:lnTo>
                    <a:pt x="476" y="350"/>
                  </a:lnTo>
                  <a:lnTo>
                    <a:pt x="480" y="368"/>
                  </a:lnTo>
                  <a:lnTo>
                    <a:pt x="488" y="386"/>
                  </a:lnTo>
                  <a:lnTo>
                    <a:pt x="466" y="406"/>
                  </a:lnTo>
                  <a:lnTo>
                    <a:pt x="442" y="424"/>
                  </a:lnTo>
                  <a:lnTo>
                    <a:pt x="420" y="436"/>
                  </a:lnTo>
                  <a:lnTo>
                    <a:pt x="396" y="448"/>
                  </a:lnTo>
                  <a:lnTo>
                    <a:pt x="374" y="456"/>
                  </a:lnTo>
                  <a:lnTo>
                    <a:pt x="352" y="460"/>
                  </a:lnTo>
                  <a:lnTo>
                    <a:pt x="332" y="464"/>
                  </a:lnTo>
                  <a:lnTo>
                    <a:pt x="314" y="464"/>
                  </a:lnTo>
                  <a:lnTo>
                    <a:pt x="294" y="460"/>
                  </a:lnTo>
                  <a:lnTo>
                    <a:pt x="274" y="456"/>
                  </a:lnTo>
                  <a:lnTo>
                    <a:pt x="256" y="450"/>
                  </a:lnTo>
                  <a:lnTo>
                    <a:pt x="240" y="440"/>
                  </a:lnTo>
                  <a:lnTo>
                    <a:pt x="224" y="430"/>
                  </a:lnTo>
                  <a:lnTo>
                    <a:pt x="210" y="418"/>
                  </a:lnTo>
                  <a:lnTo>
                    <a:pt x="198" y="406"/>
                  </a:lnTo>
                  <a:lnTo>
                    <a:pt x="186" y="390"/>
                  </a:lnTo>
                  <a:lnTo>
                    <a:pt x="176" y="374"/>
                  </a:lnTo>
                  <a:lnTo>
                    <a:pt x="168" y="358"/>
                  </a:lnTo>
                  <a:lnTo>
                    <a:pt x="162" y="340"/>
                  </a:lnTo>
                  <a:lnTo>
                    <a:pt x="156" y="322"/>
                  </a:lnTo>
                  <a:lnTo>
                    <a:pt x="150" y="302"/>
                  </a:lnTo>
                  <a:lnTo>
                    <a:pt x="148" y="284"/>
                  </a:lnTo>
                  <a:lnTo>
                    <a:pt x="146" y="264"/>
                  </a:lnTo>
                  <a:lnTo>
                    <a:pt x="144" y="244"/>
                  </a:lnTo>
                  <a:lnTo>
                    <a:pt x="146" y="224"/>
                  </a:lnTo>
                  <a:lnTo>
                    <a:pt x="148" y="204"/>
                  </a:lnTo>
                  <a:lnTo>
                    <a:pt x="152" y="186"/>
                  </a:lnTo>
                  <a:lnTo>
                    <a:pt x="156" y="166"/>
                  </a:lnTo>
                  <a:lnTo>
                    <a:pt x="162" y="148"/>
                  </a:lnTo>
                  <a:lnTo>
                    <a:pt x="170" y="132"/>
                  </a:lnTo>
                  <a:lnTo>
                    <a:pt x="178" y="114"/>
                  </a:lnTo>
                  <a:lnTo>
                    <a:pt x="190" y="100"/>
                  </a:lnTo>
                  <a:lnTo>
                    <a:pt x="200" y="86"/>
                  </a:lnTo>
                  <a:lnTo>
                    <a:pt x="214" y="74"/>
                  </a:lnTo>
                  <a:lnTo>
                    <a:pt x="228" y="62"/>
                  </a:lnTo>
                  <a:lnTo>
                    <a:pt x="244" y="54"/>
                  </a:lnTo>
                  <a:lnTo>
                    <a:pt x="260" y="46"/>
                  </a:lnTo>
                  <a:lnTo>
                    <a:pt x="280" y="40"/>
                  </a:lnTo>
                  <a:lnTo>
                    <a:pt x="300" y="36"/>
                  </a:lnTo>
                  <a:lnTo>
                    <a:pt x="320" y="36"/>
                  </a:lnTo>
                  <a:lnTo>
                    <a:pt x="344" y="38"/>
                  </a:lnTo>
                  <a:lnTo>
                    <a:pt x="366" y="42"/>
                  </a:lnTo>
                  <a:lnTo>
                    <a:pt x="384" y="46"/>
                  </a:lnTo>
                  <a:lnTo>
                    <a:pt x="402" y="54"/>
                  </a:lnTo>
                  <a:lnTo>
                    <a:pt x="416" y="64"/>
                  </a:lnTo>
                  <a:lnTo>
                    <a:pt x="428" y="74"/>
                  </a:lnTo>
                  <a:lnTo>
                    <a:pt x="438" y="84"/>
                  </a:lnTo>
                  <a:lnTo>
                    <a:pt x="448" y="96"/>
                  </a:lnTo>
                  <a:lnTo>
                    <a:pt x="456" y="108"/>
                  </a:lnTo>
                  <a:lnTo>
                    <a:pt x="462" y="122"/>
                  </a:lnTo>
                  <a:lnTo>
                    <a:pt x="470" y="148"/>
                  </a:lnTo>
                  <a:lnTo>
                    <a:pt x="478" y="172"/>
                  </a:lnTo>
                  <a:lnTo>
                    <a:pt x="482" y="192"/>
                  </a:lnTo>
                  <a:lnTo>
                    <a:pt x="502" y="186"/>
                  </a:lnTo>
                  <a:lnTo>
                    <a:pt x="500" y="6"/>
                  </a:lnTo>
                  <a:lnTo>
                    <a:pt x="484" y="6"/>
                  </a:lnTo>
                  <a:lnTo>
                    <a:pt x="480" y="14"/>
                  </a:lnTo>
                  <a:lnTo>
                    <a:pt x="474" y="22"/>
                  </a:lnTo>
                  <a:lnTo>
                    <a:pt x="466" y="28"/>
                  </a:lnTo>
                  <a:lnTo>
                    <a:pt x="454" y="30"/>
                  </a:lnTo>
                  <a:lnTo>
                    <a:pt x="434" y="24"/>
                  </a:lnTo>
                  <a:lnTo>
                    <a:pt x="392" y="12"/>
                  </a:lnTo>
                  <a:lnTo>
                    <a:pt x="368" y="8"/>
                  </a:lnTo>
                  <a:lnTo>
                    <a:pt x="342" y="4"/>
                  </a:lnTo>
                  <a:lnTo>
                    <a:pt x="314" y="0"/>
                  </a:lnTo>
                  <a:lnTo>
                    <a:pt x="288" y="0"/>
                  </a:lnTo>
                  <a:lnTo>
                    <a:pt x="252" y="4"/>
                  </a:lnTo>
                  <a:lnTo>
                    <a:pt x="230" y="8"/>
                  </a:lnTo>
                  <a:lnTo>
                    <a:pt x="206" y="12"/>
                  </a:lnTo>
                  <a:lnTo>
                    <a:pt x="184" y="20"/>
                  </a:lnTo>
                  <a:lnTo>
                    <a:pt x="160" y="28"/>
                  </a:lnTo>
                  <a:lnTo>
                    <a:pt x="136" y="40"/>
                  </a:lnTo>
                  <a:lnTo>
                    <a:pt x="112" y="54"/>
                  </a:lnTo>
                  <a:lnTo>
                    <a:pt x="90" y="68"/>
                  </a:lnTo>
                  <a:lnTo>
                    <a:pt x="70" y="88"/>
                  </a:lnTo>
                  <a:lnTo>
                    <a:pt x="52" y="108"/>
                  </a:lnTo>
                  <a:lnTo>
                    <a:pt x="34" y="132"/>
                  </a:lnTo>
                  <a:lnTo>
                    <a:pt x="20" y="158"/>
                  </a:lnTo>
                  <a:lnTo>
                    <a:pt x="10" y="188"/>
                  </a:lnTo>
                  <a:lnTo>
                    <a:pt x="2" y="222"/>
                  </a:lnTo>
                  <a:lnTo>
                    <a:pt x="0" y="258"/>
                  </a:lnTo>
                  <a:lnTo>
                    <a:pt x="2" y="296"/>
                  </a:lnTo>
                  <a:lnTo>
                    <a:pt x="6" y="328"/>
                  </a:lnTo>
                  <a:lnTo>
                    <a:pt x="16" y="360"/>
                  </a:lnTo>
                  <a:lnTo>
                    <a:pt x="28" y="386"/>
                  </a:lnTo>
                  <a:lnTo>
                    <a:pt x="42" y="410"/>
                  </a:lnTo>
                  <a:lnTo>
                    <a:pt x="58" y="432"/>
                  </a:lnTo>
                  <a:lnTo>
                    <a:pt x="78" y="452"/>
                  </a:lnTo>
                  <a:lnTo>
                    <a:pt x="98" y="468"/>
                  </a:lnTo>
                  <a:lnTo>
                    <a:pt x="120" y="482"/>
                  </a:lnTo>
                  <a:lnTo>
                    <a:pt x="144" y="492"/>
                  </a:lnTo>
                  <a:lnTo>
                    <a:pt x="168" y="502"/>
                  </a:lnTo>
                  <a:lnTo>
                    <a:pt x="192" y="510"/>
                  </a:lnTo>
                  <a:lnTo>
                    <a:pt x="216" y="516"/>
                  </a:lnTo>
                  <a:lnTo>
                    <a:pt x="238" y="518"/>
                  </a:lnTo>
                  <a:lnTo>
                    <a:pt x="262" y="520"/>
                  </a:lnTo>
                  <a:lnTo>
                    <a:pt x="282" y="522"/>
                  </a:lnTo>
                  <a:lnTo>
                    <a:pt x="302" y="520"/>
                  </a:lnTo>
                  <a:lnTo>
                    <a:pt x="320" y="518"/>
                  </a:lnTo>
                  <a:lnTo>
                    <a:pt x="354" y="510"/>
                  </a:lnTo>
                  <a:lnTo>
                    <a:pt x="384" y="500"/>
                  </a:lnTo>
                  <a:lnTo>
                    <a:pt x="414" y="484"/>
                  </a:lnTo>
                  <a:lnTo>
                    <a:pt x="438" y="468"/>
                  </a:lnTo>
                  <a:lnTo>
                    <a:pt x="462" y="450"/>
                  </a:lnTo>
                  <a:lnTo>
                    <a:pt x="484" y="432"/>
                  </a:lnTo>
                  <a:lnTo>
                    <a:pt x="502" y="412"/>
                  </a:lnTo>
                  <a:lnTo>
                    <a:pt x="520" y="436"/>
                  </a:lnTo>
                  <a:lnTo>
                    <a:pt x="540" y="456"/>
                  </a:lnTo>
                  <a:lnTo>
                    <a:pt x="564" y="474"/>
                  </a:lnTo>
                  <a:lnTo>
                    <a:pt x="590" y="488"/>
                  </a:lnTo>
                  <a:lnTo>
                    <a:pt x="618" y="502"/>
                  </a:lnTo>
                  <a:lnTo>
                    <a:pt x="648" y="510"/>
                  </a:lnTo>
                  <a:lnTo>
                    <a:pt x="680" y="516"/>
                  </a:lnTo>
                  <a:lnTo>
                    <a:pt x="714" y="520"/>
                  </a:lnTo>
                  <a:lnTo>
                    <a:pt x="740" y="518"/>
                  </a:lnTo>
                  <a:lnTo>
                    <a:pt x="764" y="514"/>
                  </a:lnTo>
                  <a:lnTo>
                    <a:pt x="786" y="510"/>
                  </a:lnTo>
                  <a:lnTo>
                    <a:pt x="810" y="502"/>
                  </a:lnTo>
                  <a:lnTo>
                    <a:pt x="830" y="494"/>
                  </a:lnTo>
                  <a:lnTo>
                    <a:pt x="850" y="484"/>
                  </a:lnTo>
                  <a:lnTo>
                    <a:pt x="870" y="472"/>
                  </a:lnTo>
                  <a:lnTo>
                    <a:pt x="888" y="458"/>
                  </a:lnTo>
                  <a:lnTo>
                    <a:pt x="902" y="444"/>
                  </a:lnTo>
                  <a:lnTo>
                    <a:pt x="916" y="428"/>
                  </a:lnTo>
                  <a:lnTo>
                    <a:pt x="930" y="410"/>
                  </a:lnTo>
                  <a:lnTo>
                    <a:pt x="940" y="392"/>
                  </a:lnTo>
                  <a:lnTo>
                    <a:pt x="948" y="374"/>
                  </a:lnTo>
                  <a:lnTo>
                    <a:pt x="954" y="354"/>
                  </a:lnTo>
                  <a:lnTo>
                    <a:pt x="958" y="334"/>
                  </a:lnTo>
                  <a:lnTo>
                    <a:pt x="958" y="312"/>
                  </a:lnTo>
                  <a:lnTo>
                    <a:pt x="958" y="290"/>
                  </a:lnTo>
                  <a:lnTo>
                    <a:pt x="954" y="270"/>
                  </a:lnTo>
                  <a:lnTo>
                    <a:pt x="948" y="250"/>
                  </a:lnTo>
                  <a:lnTo>
                    <a:pt x="940" y="230"/>
                  </a:lnTo>
                  <a:lnTo>
                    <a:pt x="930" y="212"/>
                  </a:lnTo>
                  <a:lnTo>
                    <a:pt x="916" y="196"/>
                  </a:lnTo>
                  <a:lnTo>
                    <a:pt x="902" y="180"/>
                  </a:lnTo>
                  <a:lnTo>
                    <a:pt x="888" y="164"/>
                  </a:lnTo>
                  <a:lnTo>
                    <a:pt x="870" y="152"/>
                  </a:lnTo>
                  <a:lnTo>
                    <a:pt x="850" y="140"/>
                  </a:lnTo>
                  <a:lnTo>
                    <a:pt x="830" y="128"/>
                  </a:lnTo>
                  <a:lnTo>
                    <a:pt x="810" y="120"/>
                  </a:lnTo>
                  <a:lnTo>
                    <a:pt x="786" y="112"/>
                  </a:lnTo>
                  <a:lnTo>
                    <a:pt x="764" y="108"/>
                  </a:lnTo>
                  <a:lnTo>
                    <a:pt x="740" y="104"/>
                  </a:lnTo>
                  <a:lnTo>
                    <a:pt x="714" y="104"/>
                  </a:lnTo>
                  <a:close/>
                  <a:moveTo>
                    <a:pt x="714" y="482"/>
                  </a:moveTo>
                  <a:lnTo>
                    <a:pt x="714" y="482"/>
                  </a:lnTo>
                  <a:lnTo>
                    <a:pt x="702" y="480"/>
                  </a:lnTo>
                  <a:lnTo>
                    <a:pt x="690" y="478"/>
                  </a:lnTo>
                  <a:lnTo>
                    <a:pt x="678" y="474"/>
                  </a:lnTo>
                  <a:lnTo>
                    <a:pt x="666" y="468"/>
                  </a:lnTo>
                  <a:lnTo>
                    <a:pt x="656" y="460"/>
                  </a:lnTo>
                  <a:lnTo>
                    <a:pt x="646" y="452"/>
                  </a:lnTo>
                  <a:lnTo>
                    <a:pt x="636" y="442"/>
                  </a:lnTo>
                  <a:lnTo>
                    <a:pt x="628" y="430"/>
                  </a:lnTo>
                  <a:lnTo>
                    <a:pt x="620" y="418"/>
                  </a:lnTo>
                  <a:lnTo>
                    <a:pt x="614" y="406"/>
                  </a:lnTo>
                  <a:lnTo>
                    <a:pt x="608" y="392"/>
                  </a:lnTo>
                  <a:lnTo>
                    <a:pt x="602" y="376"/>
                  </a:lnTo>
                  <a:lnTo>
                    <a:pt x="598" y="360"/>
                  </a:lnTo>
                  <a:lnTo>
                    <a:pt x="596" y="344"/>
                  </a:lnTo>
                  <a:lnTo>
                    <a:pt x="594" y="328"/>
                  </a:lnTo>
                  <a:lnTo>
                    <a:pt x="592" y="310"/>
                  </a:lnTo>
                  <a:lnTo>
                    <a:pt x="594" y="292"/>
                  </a:lnTo>
                  <a:lnTo>
                    <a:pt x="596" y="276"/>
                  </a:lnTo>
                  <a:lnTo>
                    <a:pt x="598" y="258"/>
                  </a:lnTo>
                  <a:lnTo>
                    <a:pt x="602" y="242"/>
                  </a:lnTo>
                  <a:lnTo>
                    <a:pt x="608" y="228"/>
                  </a:lnTo>
                  <a:lnTo>
                    <a:pt x="614" y="214"/>
                  </a:lnTo>
                  <a:lnTo>
                    <a:pt x="620" y="200"/>
                  </a:lnTo>
                  <a:lnTo>
                    <a:pt x="628" y="188"/>
                  </a:lnTo>
                  <a:lnTo>
                    <a:pt x="636" y="176"/>
                  </a:lnTo>
                  <a:lnTo>
                    <a:pt x="646" y="166"/>
                  </a:lnTo>
                  <a:lnTo>
                    <a:pt x="656" y="158"/>
                  </a:lnTo>
                  <a:lnTo>
                    <a:pt x="666" y="150"/>
                  </a:lnTo>
                  <a:lnTo>
                    <a:pt x="678" y="146"/>
                  </a:lnTo>
                  <a:lnTo>
                    <a:pt x="690" y="140"/>
                  </a:lnTo>
                  <a:lnTo>
                    <a:pt x="702" y="138"/>
                  </a:lnTo>
                  <a:lnTo>
                    <a:pt x="714" y="138"/>
                  </a:lnTo>
                  <a:lnTo>
                    <a:pt x="726" y="138"/>
                  </a:lnTo>
                  <a:lnTo>
                    <a:pt x="738" y="140"/>
                  </a:lnTo>
                  <a:lnTo>
                    <a:pt x="750" y="146"/>
                  </a:lnTo>
                  <a:lnTo>
                    <a:pt x="760" y="150"/>
                  </a:lnTo>
                  <a:lnTo>
                    <a:pt x="770" y="158"/>
                  </a:lnTo>
                  <a:lnTo>
                    <a:pt x="780" y="166"/>
                  </a:lnTo>
                  <a:lnTo>
                    <a:pt x="790" y="176"/>
                  </a:lnTo>
                  <a:lnTo>
                    <a:pt x="798" y="188"/>
                  </a:lnTo>
                  <a:lnTo>
                    <a:pt x="806" y="200"/>
                  </a:lnTo>
                  <a:lnTo>
                    <a:pt x="812" y="214"/>
                  </a:lnTo>
                  <a:lnTo>
                    <a:pt x="818" y="228"/>
                  </a:lnTo>
                  <a:lnTo>
                    <a:pt x="824" y="242"/>
                  </a:lnTo>
                  <a:lnTo>
                    <a:pt x="828" y="258"/>
                  </a:lnTo>
                  <a:lnTo>
                    <a:pt x="830" y="276"/>
                  </a:lnTo>
                  <a:lnTo>
                    <a:pt x="832" y="292"/>
                  </a:lnTo>
                  <a:lnTo>
                    <a:pt x="834" y="310"/>
                  </a:lnTo>
                  <a:lnTo>
                    <a:pt x="832" y="328"/>
                  </a:lnTo>
                  <a:lnTo>
                    <a:pt x="830" y="344"/>
                  </a:lnTo>
                  <a:lnTo>
                    <a:pt x="828" y="360"/>
                  </a:lnTo>
                  <a:lnTo>
                    <a:pt x="824" y="376"/>
                  </a:lnTo>
                  <a:lnTo>
                    <a:pt x="812" y="406"/>
                  </a:lnTo>
                  <a:lnTo>
                    <a:pt x="806" y="418"/>
                  </a:lnTo>
                  <a:lnTo>
                    <a:pt x="798" y="430"/>
                  </a:lnTo>
                  <a:lnTo>
                    <a:pt x="790" y="442"/>
                  </a:lnTo>
                  <a:lnTo>
                    <a:pt x="780" y="452"/>
                  </a:lnTo>
                  <a:lnTo>
                    <a:pt x="770" y="460"/>
                  </a:lnTo>
                  <a:lnTo>
                    <a:pt x="760" y="468"/>
                  </a:lnTo>
                  <a:lnTo>
                    <a:pt x="750" y="474"/>
                  </a:lnTo>
                  <a:lnTo>
                    <a:pt x="738" y="478"/>
                  </a:lnTo>
                  <a:lnTo>
                    <a:pt x="726" y="480"/>
                  </a:lnTo>
                  <a:lnTo>
                    <a:pt x="714" y="482"/>
                  </a:lnTo>
                  <a:close/>
                </a:path>
              </a:pathLst>
            </a:custGeom>
            <a:solidFill>
              <a:schemeClr val="bg1"/>
            </a:solidFill>
            <a:ln w="9525">
              <a:noFill/>
              <a:round/>
              <a:headEnd/>
              <a:tailEnd/>
            </a:ln>
          </p:spPr>
          <p:txBody>
            <a:bodyPr/>
            <a:lstStyle/>
            <a:p>
              <a:endParaRPr lang="en-US"/>
            </a:p>
          </p:txBody>
        </p:sp>
        <p:sp>
          <p:nvSpPr>
            <p:cNvPr id="2168" name="Freeform 495"/>
            <p:cNvSpPr>
              <a:spLocks noEditPoints="1"/>
            </p:cNvSpPr>
            <p:nvPr/>
          </p:nvSpPr>
          <p:spPr bwMode="auto">
            <a:xfrm>
              <a:off x="2266" y="1358"/>
              <a:ext cx="486" cy="416"/>
            </a:xfrm>
            <a:custGeom>
              <a:avLst/>
              <a:gdLst>
                <a:gd name="T0" fmla="*/ 218 w 486"/>
                <a:gd name="T1" fmla="*/ 0 h 416"/>
                <a:gd name="T2" fmla="*/ 148 w 486"/>
                <a:gd name="T3" fmla="*/ 16 h 416"/>
                <a:gd name="T4" fmla="*/ 88 w 486"/>
                <a:gd name="T5" fmla="*/ 48 h 416"/>
                <a:gd name="T6" fmla="*/ 42 w 486"/>
                <a:gd name="T7" fmla="*/ 92 h 416"/>
                <a:gd name="T8" fmla="*/ 10 w 486"/>
                <a:gd name="T9" fmla="*/ 146 h 416"/>
                <a:gd name="T10" fmla="*/ 0 w 486"/>
                <a:gd name="T11" fmla="*/ 208 h 416"/>
                <a:gd name="T12" fmla="*/ 4 w 486"/>
                <a:gd name="T13" fmla="*/ 250 h 416"/>
                <a:gd name="T14" fmla="*/ 30 w 486"/>
                <a:gd name="T15" fmla="*/ 306 h 416"/>
                <a:gd name="T16" fmla="*/ 72 w 486"/>
                <a:gd name="T17" fmla="*/ 354 h 416"/>
                <a:gd name="T18" fmla="*/ 128 w 486"/>
                <a:gd name="T19" fmla="*/ 390 h 416"/>
                <a:gd name="T20" fmla="*/ 194 w 486"/>
                <a:gd name="T21" fmla="*/ 410 h 416"/>
                <a:gd name="T22" fmla="*/ 242 w 486"/>
                <a:gd name="T23" fmla="*/ 416 h 416"/>
                <a:gd name="T24" fmla="*/ 316 w 486"/>
                <a:gd name="T25" fmla="*/ 406 h 416"/>
                <a:gd name="T26" fmla="*/ 378 w 486"/>
                <a:gd name="T27" fmla="*/ 380 h 416"/>
                <a:gd name="T28" fmla="*/ 430 w 486"/>
                <a:gd name="T29" fmla="*/ 340 h 416"/>
                <a:gd name="T30" fmla="*/ 466 w 486"/>
                <a:gd name="T31" fmla="*/ 288 h 416"/>
                <a:gd name="T32" fmla="*/ 484 w 486"/>
                <a:gd name="T33" fmla="*/ 230 h 416"/>
                <a:gd name="T34" fmla="*/ 484 w 486"/>
                <a:gd name="T35" fmla="*/ 186 h 416"/>
                <a:gd name="T36" fmla="*/ 466 w 486"/>
                <a:gd name="T37" fmla="*/ 126 h 416"/>
                <a:gd name="T38" fmla="*/ 430 w 486"/>
                <a:gd name="T39" fmla="*/ 76 h 416"/>
                <a:gd name="T40" fmla="*/ 378 w 486"/>
                <a:gd name="T41" fmla="*/ 36 h 416"/>
                <a:gd name="T42" fmla="*/ 316 w 486"/>
                <a:gd name="T43" fmla="*/ 8 h 416"/>
                <a:gd name="T44" fmla="*/ 242 w 486"/>
                <a:gd name="T45" fmla="*/ 0 h 416"/>
                <a:gd name="T46" fmla="*/ 242 w 486"/>
                <a:gd name="T47" fmla="*/ 378 h 416"/>
                <a:gd name="T48" fmla="*/ 206 w 486"/>
                <a:gd name="T49" fmla="*/ 370 h 416"/>
                <a:gd name="T50" fmla="*/ 174 w 486"/>
                <a:gd name="T51" fmla="*/ 348 h 416"/>
                <a:gd name="T52" fmla="*/ 148 w 486"/>
                <a:gd name="T53" fmla="*/ 314 h 416"/>
                <a:gd name="T54" fmla="*/ 130 w 486"/>
                <a:gd name="T55" fmla="*/ 272 h 416"/>
                <a:gd name="T56" fmla="*/ 122 w 486"/>
                <a:gd name="T57" fmla="*/ 224 h 416"/>
                <a:gd name="T58" fmla="*/ 122 w 486"/>
                <a:gd name="T59" fmla="*/ 188 h 416"/>
                <a:gd name="T60" fmla="*/ 130 w 486"/>
                <a:gd name="T61" fmla="*/ 138 h 416"/>
                <a:gd name="T62" fmla="*/ 148 w 486"/>
                <a:gd name="T63" fmla="*/ 96 h 416"/>
                <a:gd name="T64" fmla="*/ 174 w 486"/>
                <a:gd name="T65" fmla="*/ 62 h 416"/>
                <a:gd name="T66" fmla="*/ 206 w 486"/>
                <a:gd name="T67" fmla="*/ 42 h 416"/>
                <a:gd name="T68" fmla="*/ 242 w 486"/>
                <a:gd name="T69" fmla="*/ 34 h 416"/>
                <a:gd name="T70" fmla="*/ 266 w 486"/>
                <a:gd name="T71" fmla="*/ 36 h 416"/>
                <a:gd name="T72" fmla="*/ 300 w 486"/>
                <a:gd name="T73" fmla="*/ 54 h 416"/>
                <a:gd name="T74" fmla="*/ 326 w 486"/>
                <a:gd name="T75" fmla="*/ 84 h 416"/>
                <a:gd name="T76" fmla="*/ 348 w 486"/>
                <a:gd name="T77" fmla="*/ 124 h 416"/>
                <a:gd name="T78" fmla="*/ 360 w 486"/>
                <a:gd name="T79" fmla="*/ 172 h 416"/>
                <a:gd name="T80" fmla="*/ 362 w 486"/>
                <a:gd name="T81" fmla="*/ 206 h 416"/>
                <a:gd name="T82" fmla="*/ 356 w 486"/>
                <a:gd name="T83" fmla="*/ 256 h 416"/>
                <a:gd name="T84" fmla="*/ 334 w 486"/>
                <a:gd name="T85" fmla="*/ 314 h 416"/>
                <a:gd name="T86" fmla="*/ 310 w 486"/>
                <a:gd name="T87" fmla="*/ 348 h 416"/>
                <a:gd name="T88" fmla="*/ 278 w 486"/>
                <a:gd name="T89" fmla="*/ 370 h 416"/>
                <a:gd name="T90" fmla="*/ 242 w 486"/>
                <a:gd name="T91" fmla="*/ 378 h 4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86"/>
                <a:gd name="T139" fmla="*/ 0 h 416"/>
                <a:gd name="T140" fmla="*/ 486 w 486"/>
                <a:gd name="T141" fmla="*/ 416 h 4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86" h="416">
                  <a:moveTo>
                    <a:pt x="242" y="0"/>
                  </a:moveTo>
                  <a:lnTo>
                    <a:pt x="242" y="0"/>
                  </a:lnTo>
                  <a:lnTo>
                    <a:pt x="218" y="0"/>
                  </a:lnTo>
                  <a:lnTo>
                    <a:pt x="194" y="4"/>
                  </a:lnTo>
                  <a:lnTo>
                    <a:pt x="170" y="8"/>
                  </a:lnTo>
                  <a:lnTo>
                    <a:pt x="148" y="16"/>
                  </a:lnTo>
                  <a:lnTo>
                    <a:pt x="128" y="24"/>
                  </a:lnTo>
                  <a:lnTo>
                    <a:pt x="108" y="36"/>
                  </a:lnTo>
                  <a:lnTo>
                    <a:pt x="88" y="48"/>
                  </a:lnTo>
                  <a:lnTo>
                    <a:pt x="72" y="60"/>
                  </a:lnTo>
                  <a:lnTo>
                    <a:pt x="56" y="76"/>
                  </a:lnTo>
                  <a:lnTo>
                    <a:pt x="42" y="92"/>
                  </a:lnTo>
                  <a:lnTo>
                    <a:pt x="30" y="108"/>
                  </a:lnTo>
                  <a:lnTo>
                    <a:pt x="20" y="126"/>
                  </a:lnTo>
                  <a:lnTo>
                    <a:pt x="10" y="146"/>
                  </a:lnTo>
                  <a:lnTo>
                    <a:pt x="4" y="166"/>
                  </a:lnTo>
                  <a:lnTo>
                    <a:pt x="2" y="186"/>
                  </a:lnTo>
                  <a:lnTo>
                    <a:pt x="0" y="208"/>
                  </a:lnTo>
                  <a:lnTo>
                    <a:pt x="2" y="230"/>
                  </a:lnTo>
                  <a:lnTo>
                    <a:pt x="4" y="250"/>
                  </a:lnTo>
                  <a:lnTo>
                    <a:pt x="10" y="270"/>
                  </a:lnTo>
                  <a:lnTo>
                    <a:pt x="20" y="288"/>
                  </a:lnTo>
                  <a:lnTo>
                    <a:pt x="30" y="306"/>
                  </a:lnTo>
                  <a:lnTo>
                    <a:pt x="42" y="324"/>
                  </a:lnTo>
                  <a:lnTo>
                    <a:pt x="56" y="338"/>
                  </a:lnTo>
                  <a:lnTo>
                    <a:pt x="72" y="354"/>
                  </a:lnTo>
                  <a:lnTo>
                    <a:pt x="88" y="366"/>
                  </a:lnTo>
                  <a:lnTo>
                    <a:pt x="108" y="378"/>
                  </a:lnTo>
                  <a:lnTo>
                    <a:pt x="128" y="390"/>
                  </a:lnTo>
                  <a:lnTo>
                    <a:pt x="148" y="398"/>
                  </a:lnTo>
                  <a:lnTo>
                    <a:pt x="170" y="406"/>
                  </a:lnTo>
                  <a:lnTo>
                    <a:pt x="194" y="410"/>
                  </a:lnTo>
                  <a:lnTo>
                    <a:pt x="218" y="414"/>
                  </a:lnTo>
                  <a:lnTo>
                    <a:pt x="242" y="416"/>
                  </a:lnTo>
                  <a:lnTo>
                    <a:pt x="268" y="414"/>
                  </a:lnTo>
                  <a:lnTo>
                    <a:pt x="292" y="410"/>
                  </a:lnTo>
                  <a:lnTo>
                    <a:pt x="316" y="406"/>
                  </a:lnTo>
                  <a:lnTo>
                    <a:pt x="338" y="398"/>
                  </a:lnTo>
                  <a:lnTo>
                    <a:pt x="358" y="390"/>
                  </a:lnTo>
                  <a:lnTo>
                    <a:pt x="378" y="380"/>
                  </a:lnTo>
                  <a:lnTo>
                    <a:pt x="398" y="368"/>
                  </a:lnTo>
                  <a:lnTo>
                    <a:pt x="414" y="354"/>
                  </a:lnTo>
                  <a:lnTo>
                    <a:pt x="430" y="340"/>
                  </a:lnTo>
                  <a:lnTo>
                    <a:pt x="444" y="324"/>
                  </a:lnTo>
                  <a:lnTo>
                    <a:pt x="456" y="306"/>
                  </a:lnTo>
                  <a:lnTo>
                    <a:pt x="466" y="288"/>
                  </a:lnTo>
                  <a:lnTo>
                    <a:pt x="474" y="270"/>
                  </a:lnTo>
                  <a:lnTo>
                    <a:pt x="480" y="250"/>
                  </a:lnTo>
                  <a:lnTo>
                    <a:pt x="484" y="230"/>
                  </a:lnTo>
                  <a:lnTo>
                    <a:pt x="486" y="208"/>
                  </a:lnTo>
                  <a:lnTo>
                    <a:pt x="484" y="186"/>
                  </a:lnTo>
                  <a:lnTo>
                    <a:pt x="480" y="166"/>
                  </a:lnTo>
                  <a:lnTo>
                    <a:pt x="474" y="146"/>
                  </a:lnTo>
                  <a:lnTo>
                    <a:pt x="466" y="126"/>
                  </a:lnTo>
                  <a:lnTo>
                    <a:pt x="456" y="108"/>
                  </a:lnTo>
                  <a:lnTo>
                    <a:pt x="444" y="92"/>
                  </a:lnTo>
                  <a:lnTo>
                    <a:pt x="430" y="76"/>
                  </a:lnTo>
                  <a:lnTo>
                    <a:pt x="414" y="60"/>
                  </a:lnTo>
                  <a:lnTo>
                    <a:pt x="398" y="48"/>
                  </a:lnTo>
                  <a:lnTo>
                    <a:pt x="378" y="36"/>
                  </a:lnTo>
                  <a:lnTo>
                    <a:pt x="358" y="24"/>
                  </a:lnTo>
                  <a:lnTo>
                    <a:pt x="338" y="16"/>
                  </a:lnTo>
                  <a:lnTo>
                    <a:pt x="316" y="8"/>
                  </a:lnTo>
                  <a:lnTo>
                    <a:pt x="292" y="4"/>
                  </a:lnTo>
                  <a:lnTo>
                    <a:pt x="268" y="0"/>
                  </a:lnTo>
                  <a:lnTo>
                    <a:pt x="242" y="0"/>
                  </a:lnTo>
                  <a:close/>
                  <a:moveTo>
                    <a:pt x="242" y="378"/>
                  </a:moveTo>
                  <a:lnTo>
                    <a:pt x="242" y="378"/>
                  </a:lnTo>
                  <a:lnTo>
                    <a:pt x="230" y="376"/>
                  </a:lnTo>
                  <a:lnTo>
                    <a:pt x="218" y="374"/>
                  </a:lnTo>
                  <a:lnTo>
                    <a:pt x="206" y="370"/>
                  </a:lnTo>
                  <a:lnTo>
                    <a:pt x="196" y="364"/>
                  </a:lnTo>
                  <a:lnTo>
                    <a:pt x="184" y="356"/>
                  </a:lnTo>
                  <a:lnTo>
                    <a:pt x="174" y="348"/>
                  </a:lnTo>
                  <a:lnTo>
                    <a:pt x="166" y="338"/>
                  </a:lnTo>
                  <a:lnTo>
                    <a:pt x="156" y="326"/>
                  </a:lnTo>
                  <a:lnTo>
                    <a:pt x="148" y="314"/>
                  </a:lnTo>
                  <a:lnTo>
                    <a:pt x="142" y="302"/>
                  </a:lnTo>
                  <a:lnTo>
                    <a:pt x="136" y="288"/>
                  </a:lnTo>
                  <a:lnTo>
                    <a:pt x="130" y="272"/>
                  </a:lnTo>
                  <a:lnTo>
                    <a:pt x="126" y="256"/>
                  </a:lnTo>
                  <a:lnTo>
                    <a:pt x="124" y="240"/>
                  </a:lnTo>
                  <a:lnTo>
                    <a:pt x="122" y="224"/>
                  </a:lnTo>
                  <a:lnTo>
                    <a:pt x="122" y="206"/>
                  </a:lnTo>
                  <a:lnTo>
                    <a:pt x="122" y="188"/>
                  </a:lnTo>
                  <a:lnTo>
                    <a:pt x="124" y="172"/>
                  </a:lnTo>
                  <a:lnTo>
                    <a:pt x="126" y="154"/>
                  </a:lnTo>
                  <a:lnTo>
                    <a:pt x="130" y="138"/>
                  </a:lnTo>
                  <a:lnTo>
                    <a:pt x="136" y="124"/>
                  </a:lnTo>
                  <a:lnTo>
                    <a:pt x="142" y="110"/>
                  </a:lnTo>
                  <a:lnTo>
                    <a:pt x="148" y="96"/>
                  </a:lnTo>
                  <a:lnTo>
                    <a:pt x="156" y="84"/>
                  </a:lnTo>
                  <a:lnTo>
                    <a:pt x="166" y="72"/>
                  </a:lnTo>
                  <a:lnTo>
                    <a:pt x="174" y="62"/>
                  </a:lnTo>
                  <a:lnTo>
                    <a:pt x="184" y="54"/>
                  </a:lnTo>
                  <a:lnTo>
                    <a:pt x="196" y="46"/>
                  </a:lnTo>
                  <a:lnTo>
                    <a:pt x="206" y="42"/>
                  </a:lnTo>
                  <a:lnTo>
                    <a:pt x="218" y="36"/>
                  </a:lnTo>
                  <a:lnTo>
                    <a:pt x="230" y="34"/>
                  </a:lnTo>
                  <a:lnTo>
                    <a:pt x="242" y="34"/>
                  </a:lnTo>
                  <a:lnTo>
                    <a:pt x="254" y="34"/>
                  </a:lnTo>
                  <a:lnTo>
                    <a:pt x="266" y="36"/>
                  </a:lnTo>
                  <a:lnTo>
                    <a:pt x="278" y="42"/>
                  </a:lnTo>
                  <a:lnTo>
                    <a:pt x="288" y="46"/>
                  </a:lnTo>
                  <a:lnTo>
                    <a:pt x="300" y="54"/>
                  </a:lnTo>
                  <a:lnTo>
                    <a:pt x="310" y="62"/>
                  </a:lnTo>
                  <a:lnTo>
                    <a:pt x="318" y="72"/>
                  </a:lnTo>
                  <a:lnTo>
                    <a:pt x="326" y="84"/>
                  </a:lnTo>
                  <a:lnTo>
                    <a:pt x="334" y="96"/>
                  </a:lnTo>
                  <a:lnTo>
                    <a:pt x="342" y="110"/>
                  </a:lnTo>
                  <a:lnTo>
                    <a:pt x="348" y="124"/>
                  </a:lnTo>
                  <a:lnTo>
                    <a:pt x="352" y="138"/>
                  </a:lnTo>
                  <a:lnTo>
                    <a:pt x="356" y="154"/>
                  </a:lnTo>
                  <a:lnTo>
                    <a:pt x="360" y="172"/>
                  </a:lnTo>
                  <a:lnTo>
                    <a:pt x="362" y="188"/>
                  </a:lnTo>
                  <a:lnTo>
                    <a:pt x="362" y="206"/>
                  </a:lnTo>
                  <a:lnTo>
                    <a:pt x="362" y="224"/>
                  </a:lnTo>
                  <a:lnTo>
                    <a:pt x="360" y="240"/>
                  </a:lnTo>
                  <a:lnTo>
                    <a:pt x="356" y="256"/>
                  </a:lnTo>
                  <a:lnTo>
                    <a:pt x="352" y="272"/>
                  </a:lnTo>
                  <a:lnTo>
                    <a:pt x="342" y="302"/>
                  </a:lnTo>
                  <a:lnTo>
                    <a:pt x="334" y="314"/>
                  </a:lnTo>
                  <a:lnTo>
                    <a:pt x="326" y="326"/>
                  </a:lnTo>
                  <a:lnTo>
                    <a:pt x="318" y="338"/>
                  </a:lnTo>
                  <a:lnTo>
                    <a:pt x="310" y="348"/>
                  </a:lnTo>
                  <a:lnTo>
                    <a:pt x="300" y="356"/>
                  </a:lnTo>
                  <a:lnTo>
                    <a:pt x="288" y="364"/>
                  </a:lnTo>
                  <a:lnTo>
                    <a:pt x="278" y="370"/>
                  </a:lnTo>
                  <a:lnTo>
                    <a:pt x="266" y="374"/>
                  </a:lnTo>
                  <a:lnTo>
                    <a:pt x="254" y="376"/>
                  </a:lnTo>
                  <a:lnTo>
                    <a:pt x="242" y="378"/>
                  </a:lnTo>
                  <a:close/>
                </a:path>
              </a:pathLst>
            </a:custGeom>
            <a:solidFill>
              <a:schemeClr val="bg1"/>
            </a:solidFill>
            <a:ln w="9525">
              <a:noFill/>
              <a:round/>
              <a:headEnd/>
              <a:tailEnd/>
            </a:ln>
          </p:spPr>
          <p:txBody>
            <a:bodyPr/>
            <a:lstStyle/>
            <a:p>
              <a:endParaRPr lang="en-US"/>
            </a:p>
          </p:txBody>
        </p:sp>
        <p:sp>
          <p:nvSpPr>
            <p:cNvPr id="2169" name="Freeform 496"/>
            <p:cNvSpPr>
              <a:spLocks noEditPoints="1"/>
            </p:cNvSpPr>
            <p:nvPr/>
          </p:nvSpPr>
          <p:spPr bwMode="auto">
            <a:xfrm>
              <a:off x="3860" y="1358"/>
              <a:ext cx="486" cy="416"/>
            </a:xfrm>
            <a:custGeom>
              <a:avLst/>
              <a:gdLst>
                <a:gd name="T0" fmla="*/ 218 w 486"/>
                <a:gd name="T1" fmla="*/ 0 h 416"/>
                <a:gd name="T2" fmla="*/ 148 w 486"/>
                <a:gd name="T3" fmla="*/ 16 h 416"/>
                <a:gd name="T4" fmla="*/ 88 w 486"/>
                <a:gd name="T5" fmla="*/ 48 h 416"/>
                <a:gd name="T6" fmla="*/ 40 w 486"/>
                <a:gd name="T7" fmla="*/ 92 h 416"/>
                <a:gd name="T8" fmla="*/ 10 w 486"/>
                <a:gd name="T9" fmla="*/ 146 h 416"/>
                <a:gd name="T10" fmla="*/ 0 w 486"/>
                <a:gd name="T11" fmla="*/ 208 h 416"/>
                <a:gd name="T12" fmla="*/ 4 w 486"/>
                <a:gd name="T13" fmla="*/ 250 h 416"/>
                <a:gd name="T14" fmla="*/ 28 w 486"/>
                <a:gd name="T15" fmla="*/ 306 h 416"/>
                <a:gd name="T16" fmla="*/ 70 w 486"/>
                <a:gd name="T17" fmla="*/ 354 h 416"/>
                <a:gd name="T18" fmla="*/ 126 w 486"/>
                <a:gd name="T19" fmla="*/ 390 h 416"/>
                <a:gd name="T20" fmla="*/ 194 w 486"/>
                <a:gd name="T21" fmla="*/ 410 h 416"/>
                <a:gd name="T22" fmla="*/ 242 w 486"/>
                <a:gd name="T23" fmla="*/ 416 h 416"/>
                <a:gd name="T24" fmla="*/ 268 w 486"/>
                <a:gd name="T25" fmla="*/ 414 h 416"/>
                <a:gd name="T26" fmla="*/ 338 w 486"/>
                <a:gd name="T27" fmla="*/ 398 h 416"/>
                <a:gd name="T28" fmla="*/ 398 w 486"/>
                <a:gd name="T29" fmla="*/ 368 h 416"/>
                <a:gd name="T30" fmla="*/ 444 w 486"/>
                <a:gd name="T31" fmla="*/ 324 h 416"/>
                <a:gd name="T32" fmla="*/ 476 w 486"/>
                <a:gd name="T33" fmla="*/ 270 h 416"/>
                <a:gd name="T34" fmla="*/ 486 w 486"/>
                <a:gd name="T35" fmla="*/ 208 h 416"/>
                <a:gd name="T36" fmla="*/ 482 w 486"/>
                <a:gd name="T37" fmla="*/ 166 h 416"/>
                <a:gd name="T38" fmla="*/ 456 w 486"/>
                <a:gd name="T39" fmla="*/ 108 h 416"/>
                <a:gd name="T40" fmla="*/ 414 w 486"/>
                <a:gd name="T41" fmla="*/ 60 h 416"/>
                <a:gd name="T42" fmla="*/ 358 w 486"/>
                <a:gd name="T43" fmla="*/ 24 h 416"/>
                <a:gd name="T44" fmla="*/ 290 w 486"/>
                <a:gd name="T45" fmla="*/ 4 h 416"/>
                <a:gd name="T46" fmla="*/ 242 w 486"/>
                <a:gd name="T47" fmla="*/ 0 h 416"/>
                <a:gd name="T48" fmla="*/ 230 w 486"/>
                <a:gd name="T49" fmla="*/ 376 h 416"/>
                <a:gd name="T50" fmla="*/ 194 w 486"/>
                <a:gd name="T51" fmla="*/ 364 h 416"/>
                <a:gd name="T52" fmla="*/ 164 w 486"/>
                <a:gd name="T53" fmla="*/ 338 h 416"/>
                <a:gd name="T54" fmla="*/ 140 w 486"/>
                <a:gd name="T55" fmla="*/ 302 h 416"/>
                <a:gd name="T56" fmla="*/ 126 w 486"/>
                <a:gd name="T57" fmla="*/ 256 h 416"/>
                <a:gd name="T58" fmla="*/ 120 w 486"/>
                <a:gd name="T59" fmla="*/ 206 h 416"/>
                <a:gd name="T60" fmla="*/ 122 w 486"/>
                <a:gd name="T61" fmla="*/ 172 h 416"/>
                <a:gd name="T62" fmla="*/ 134 w 486"/>
                <a:gd name="T63" fmla="*/ 124 h 416"/>
                <a:gd name="T64" fmla="*/ 156 w 486"/>
                <a:gd name="T65" fmla="*/ 84 h 416"/>
                <a:gd name="T66" fmla="*/ 184 w 486"/>
                <a:gd name="T67" fmla="*/ 54 h 416"/>
                <a:gd name="T68" fmla="*/ 218 w 486"/>
                <a:gd name="T69" fmla="*/ 36 h 416"/>
                <a:gd name="T70" fmla="*/ 242 w 486"/>
                <a:gd name="T71" fmla="*/ 34 h 416"/>
                <a:gd name="T72" fmla="*/ 278 w 486"/>
                <a:gd name="T73" fmla="*/ 42 h 416"/>
                <a:gd name="T74" fmla="*/ 308 w 486"/>
                <a:gd name="T75" fmla="*/ 62 h 416"/>
                <a:gd name="T76" fmla="*/ 334 w 486"/>
                <a:gd name="T77" fmla="*/ 96 h 416"/>
                <a:gd name="T78" fmla="*/ 352 w 486"/>
                <a:gd name="T79" fmla="*/ 138 h 416"/>
                <a:gd name="T80" fmla="*/ 360 w 486"/>
                <a:gd name="T81" fmla="*/ 188 h 416"/>
                <a:gd name="T82" fmla="*/ 360 w 486"/>
                <a:gd name="T83" fmla="*/ 224 h 416"/>
                <a:gd name="T84" fmla="*/ 352 w 486"/>
                <a:gd name="T85" fmla="*/ 272 h 416"/>
                <a:gd name="T86" fmla="*/ 326 w 486"/>
                <a:gd name="T87" fmla="*/ 326 h 416"/>
                <a:gd name="T88" fmla="*/ 298 w 486"/>
                <a:gd name="T89" fmla="*/ 356 h 416"/>
                <a:gd name="T90" fmla="*/ 266 w 486"/>
                <a:gd name="T91" fmla="*/ 374 h 416"/>
                <a:gd name="T92" fmla="*/ 242 w 486"/>
                <a:gd name="T93" fmla="*/ 378 h 41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86"/>
                <a:gd name="T142" fmla="*/ 0 h 416"/>
                <a:gd name="T143" fmla="*/ 486 w 486"/>
                <a:gd name="T144" fmla="*/ 416 h 41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86" h="416">
                  <a:moveTo>
                    <a:pt x="242" y="0"/>
                  </a:moveTo>
                  <a:lnTo>
                    <a:pt x="242" y="0"/>
                  </a:lnTo>
                  <a:lnTo>
                    <a:pt x="218" y="0"/>
                  </a:lnTo>
                  <a:lnTo>
                    <a:pt x="194" y="4"/>
                  </a:lnTo>
                  <a:lnTo>
                    <a:pt x="170" y="10"/>
                  </a:lnTo>
                  <a:lnTo>
                    <a:pt x="148" y="16"/>
                  </a:lnTo>
                  <a:lnTo>
                    <a:pt x="126" y="24"/>
                  </a:lnTo>
                  <a:lnTo>
                    <a:pt x="106" y="36"/>
                  </a:lnTo>
                  <a:lnTo>
                    <a:pt x="88" y="48"/>
                  </a:lnTo>
                  <a:lnTo>
                    <a:pt x="70" y="60"/>
                  </a:lnTo>
                  <a:lnTo>
                    <a:pt x="54" y="76"/>
                  </a:lnTo>
                  <a:lnTo>
                    <a:pt x="40" y="92"/>
                  </a:lnTo>
                  <a:lnTo>
                    <a:pt x="28" y="108"/>
                  </a:lnTo>
                  <a:lnTo>
                    <a:pt x="18" y="126"/>
                  </a:lnTo>
                  <a:lnTo>
                    <a:pt x="10" y="146"/>
                  </a:lnTo>
                  <a:lnTo>
                    <a:pt x="4" y="166"/>
                  </a:lnTo>
                  <a:lnTo>
                    <a:pt x="0" y="186"/>
                  </a:lnTo>
                  <a:lnTo>
                    <a:pt x="0" y="208"/>
                  </a:lnTo>
                  <a:lnTo>
                    <a:pt x="0" y="230"/>
                  </a:lnTo>
                  <a:lnTo>
                    <a:pt x="4" y="250"/>
                  </a:lnTo>
                  <a:lnTo>
                    <a:pt x="10" y="270"/>
                  </a:lnTo>
                  <a:lnTo>
                    <a:pt x="18" y="288"/>
                  </a:lnTo>
                  <a:lnTo>
                    <a:pt x="28" y="306"/>
                  </a:lnTo>
                  <a:lnTo>
                    <a:pt x="40" y="324"/>
                  </a:lnTo>
                  <a:lnTo>
                    <a:pt x="54" y="338"/>
                  </a:lnTo>
                  <a:lnTo>
                    <a:pt x="70" y="354"/>
                  </a:lnTo>
                  <a:lnTo>
                    <a:pt x="88" y="366"/>
                  </a:lnTo>
                  <a:lnTo>
                    <a:pt x="106" y="378"/>
                  </a:lnTo>
                  <a:lnTo>
                    <a:pt x="126" y="390"/>
                  </a:lnTo>
                  <a:lnTo>
                    <a:pt x="148" y="398"/>
                  </a:lnTo>
                  <a:lnTo>
                    <a:pt x="170" y="406"/>
                  </a:lnTo>
                  <a:lnTo>
                    <a:pt x="194" y="410"/>
                  </a:lnTo>
                  <a:lnTo>
                    <a:pt x="218" y="414"/>
                  </a:lnTo>
                  <a:lnTo>
                    <a:pt x="242" y="416"/>
                  </a:lnTo>
                  <a:lnTo>
                    <a:pt x="244" y="416"/>
                  </a:lnTo>
                  <a:lnTo>
                    <a:pt x="268" y="414"/>
                  </a:lnTo>
                  <a:lnTo>
                    <a:pt x="292" y="410"/>
                  </a:lnTo>
                  <a:lnTo>
                    <a:pt x="316" y="406"/>
                  </a:lnTo>
                  <a:lnTo>
                    <a:pt x="338" y="398"/>
                  </a:lnTo>
                  <a:lnTo>
                    <a:pt x="360" y="390"/>
                  </a:lnTo>
                  <a:lnTo>
                    <a:pt x="380" y="380"/>
                  </a:lnTo>
                  <a:lnTo>
                    <a:pt x="398" y="368"/>
                  </a:lnTo>
                  <a:lnTo>
                    <a:pt x="414" y="354"/>
                  </a:lnTo>
                  <a:lnTo>
                    <a:pt x="430" y="340"/>
                  </a:lnTo>
                  <a:lnTo>
                    <a:pt x="444" y="324"/>
                  </a:lnTo>
                  <a:lnTo>
                    <a:pt x="456" y="306"/>
                  </a:lnTo>
                  <a:lnTo>
                    <a:pt x="468" y="288"/>
                  </a:lnTo>
                  <a:lnTo>
                    <a:pt x="476" y="270"/>
                  </a:lnTo>
                  <a:lnTo>
                    <a:pt x="482" y="250"/>
                  </a:lnTo>
                  <a:lnTo>
                    <a:pt x="486" y="230"/>
                  </a:lnTo>
                  <a:lnTo>
                    <a:pt x="486" y="208"/>
                  </a:lnTo>
                  <a:lnTo>
                    <a:pt x="486" y="186"/>
                  </a:lnTo>
                  <a:lnTo>
                    <a:pt x="482" y="166"/>
                  </a:lnTo>
                  <a:lnTo>
                    <a:pt x="476" y="146"/>
                  </a:lnTo>
                  <a:lnTo>
                    <a:pt x="466" y="126"/>
                  </a:lnTo>
                  <a:lnTo>
                    <a:pt x="456" y="108"/>
                  </a:lnTo>
                  <a:lnTo>
                    <a:pt x="444" y="92"/>
                  </a:lnTo>
                  <a:lnTo>
                    <a:pt x="430" y="76"/>
                  </a:lnTo>
                  <a:lnTo>
                    <a:pt x="414" y="60"/>
                  </a:lnTo>
                  <a:lnTo>
                    <a:pt x="396" y="48"/>
                  </a:lnTo>
                  <a:lnTo>
                    <a:pt x="378" y="36"/>
                  </a:lnTo>
                  <a:lnTo>
                    <a:pt x="358" y="24"/>
                  </a:lnTo>
                  <a:lnTo>
                    <a:pt x="336" y="16"/>
                  </a:lnTo>
                  <a:lnTo>
                    <a:pt x="314" y="10"/>
                  </a:lnTo>
                  <a:lnTo>
                    <a:pt x="290" y="4"/>
                  </a:lnTo>
                  <a:lnTo>
                    <a:pt x="266" y="0"/>
                  </a:lnTo>
                  <a:lnTo>
                    <a:pt x="242" y="0"/>
                  </a:lnTo>
                  <a:close/>
                  <a:moveTo>
                    <a:pt x="242" y="378"/>
                  </a:moveTo>
                  <a:lnTo>
                    <a:pt x="242" y="378"/>
                  </a:lnTo>
                  <a:lnTo>
                    <a:pt x="230" y="376"/>
                  </a:lnTo>
                  <a:lnTo>
                    <a:pt x="218" y="374"/>
                  </a:lnTo>
                  <a:lnTo>
                    <a:pt x="206" y="370"/>
                  </a:lnTo>
                  <a:lnTo>
                    <a:pt x="194" y="364"/>
                  </a:lnTo>
                  <a:lnTo>
                    <a:pt x="184" y="356"/>
                  </a:lnTo>
                  <a:lnTo>
                    <a:pt x="174" y="348"/>
                  </a:lnTo>
                  <a:lnTo>
                    <a:pt x="164" y="338"/>
                  </a:lnTo>
                  <a:lnTo>
                    <a:pt x="156" y="326"/>
                  </a:lnTo>
                  <a:lnTo>
                    <a:pt x="148" y="314"/>
                  </a:lnTo>
                  <a:lnTo>
                    <a:pt x="140" y="302"/>
                  </a:lnTo>
                  <a:lnTo>
                    <a:pt x="134" y="288"/>
                  </a:lnTo>
                  <a:lnTo>
                    <a:pt x="130" y="272"/>
                  </a:lnTo>
                  <a:lnTo>
                    <a:pt x="126" y="256"/>
                  </a:lnTo>
                  <a:lnTo>
                    <a:pt x="122" y="240"/>
                  </a:lnTo>
                  <a:lnTo>
                    <a:pt x="120" y="224"/>
                  </a:lnTo>
                  <a:lnTo>
                    <a:pt x="120" y="206"/>
                  </a:lnTo>
                  <a:lnTo>
                    <a:pt x="120" y="188"/>
                  </a:lnTo>
                  <a:lnTo>
                    <a:pt x="122" y="172"/>
                  </a:lnTo>
                  <a:lnTo>
                    <a:pt x="126" y="154"/>
                  </a:lnTo>
                  <a:lnTo>
                    <a:pt x="130" y="138"/>
                  </a:lnTo>
                  <a:lnTo>
                    <a:pt x="134" y="124"/>
                  </a:lnTo>
                  <a:lnTo>
                    <a:pt x="140" y="110"/>
                  </a:lnTo>
                  <a:lnTo>
                    <a:pt x="148" y="96"/>
                  </a:lnTo>
                  <a:lnTo>
                    <a:pt x="156" y="84"/>
                  </a:lnTo>
                  <a:lnTo>
                    <a:pt x="164" y="72"/>
                  </a:lnTo>
                  <a:lnTo>
                    <a:pt x="174" y="62"/>
                  </a:lnTo>
                  <a:lnTo>
                    <a:pt x="184" y="54"/>
                  </a:lnTo>
                  <a:lnTo>
                    <a:pt x="194" y="46"/>
                  </a:lnTo>
                  <a:lnTo>
                    <a:pt x="206" y="42"/>
                  </a:lnTo>
                  <a:lnTo>
                    <a:pt x="218" y="36"/>
                  </a:lnTo>
                  <a:lnTo>
                    <a:pt x="230" y="34"/>
                  </a:lnTo>
                  <a:lnTo>
                    <a:pt x="242" y="34"/>
                  </a:lnTo>
                  <a:lnTo>
                    <a:pt x="254" y="34"/>
                  </a:lnTo>
                  <a:lnTo>
                    <a:pt x="266" y="36"/>
                  </a:lnTo>
                  <a:lnTo>
                    <a:pt x="278" y="42"/>
                  </a:lnTo>
                  <a:lnTo>
                    <a:pt x="288" y="46"/>
                  </a:lnTo>
                  <a:lnTo>
                    <a:pt x="298" y="54"/>
                  </a:lnTo>
                  <a:lnTo>
                    <a:pt x="308" y="62"/>
                  </a:lnTo>
                  <a:lnTo>
                    <a:pt x="318" y="72"/>
                  </a:lnTo>
                  <a:lnTo>
                    <a:pt x="326" y="84"/>
                  </a:lnTo>
                  <a:lnTo>
                    <a:pt x="334" y="96"/>
                  </a:lnTo>
                  <a:lnTo>
                    <a:pt x="340" y="110"/>
                  </a:lnTo>
                  <a:lnTo>
                    <a:pt x="346" y="124"/>
                  </a:lnTo>
                  <a:lnTo>
                    <a:pt x="352" y="138"/>
                  </a:lnTo>
                  <a:lnTo>
                    <a:pt x="356" y="154"/>
                  </a:lnTo>
                  <a:lnTo>
                    <a:pt x="358" y="172"/>
                  </a:lnTo>
                  <a:lnTo>
                    <a:pt x="360" y="188"/>
                  </a:lnTo>
                  <a:lnTo>
                    <a:pt x="362" y="206"/>
                  </a:lnTo>
                  <a:lnTo>
                    <a:pt x="360" y="224"/>
                  </a:lnTo>
                  <a:lnTo>
                    <a:pt x="358" y="240"/>
                  </a:lnTo>
                  <a:lnTo>
                    <a:pt x="356" y="256"/>
                  </a:lnTo>
                  <a:lnTo>
                    <a:pt x="352" y="272"/>
                  </a:lnTo>
                  <a:lnTo>
                    <a:pt x="340" y="302"/>
                  </a:lnTo>
                  <a:lnTo>
                    <a:pt x="334" y="314"/>
                  </a:lnTo>
                  <a:lnTo>
                    <a:pt x="326" y="326"/>
                  </a:lnTo>
                  <a:lnTo>
                    <a:pt x="318" y="338"/>
                  </a:lnTo>
                  <a:lnTo>
                    <a:pt x="308" y="348"/>
                  </a:lnTo>
                  <a:lnTo>
                    <a:pt x="298" y="356"/>
                  </a:lnTo>
                  <a:lnTo>
                    <a:pt x="288" y="364"/>
                  </a:lnTo>
                  <a:lnTo>
                    <a:pt x="278" y="370"/>
                  </a:lnTo>
                  <a:lnTo>
                    <a:pt x="266" y="374"/>
                  </a:lnTo>
                  <a:lnTo>
                    <a:pt x="254" y="376"/>
                  </a:lnTo>
                  <a:lnTo>
                    <a:pt x="242" y="378"/>
                  </a:lnTo>
                  <a:close/>
                </a:path>
              </a:pathLst>
            </a:custGeom>
            <a:solidFill>
              <a:schemeClr val="bg1"/>
            </a:solidFill>
            <a:ln w="9525">
              <a:noFill/>
              <a:round/>
              <a:headEnd/>
              <a:tailEnd/>
            </a:ln>
          </p:spPr>
          <p:txBody>
            <a:bodyPr/>
            <a:lstStyle/>
            <a:p>
              <a:endParaRPr lang="en-US"/>
            </a:p>
          </p:txBody>
        </p:sp>
        <p:sp>
          <p:nvSpPr>
            <p:cNvPr id="2170" name="Freeform 497"/>
            <p:cNvSpPr>
              <a:spLocks noEditPoints="1"/>
            </p:cNvSpPr>
            <p:nvPr/>
          </p:nvSpPr>
          <p:spPr bwMode="auto">
            <a:xfrm>
              <a:off x="3044" y="1370"/>
              <a:ext cx="410" cy="402"/>
            </a:xfrm>
            <a:custGeom>
              <a:avLst/>
              <a:gdLst>
                <a:gd name="T0" fmla="*/ 362 w 410"/>
                <a:gd name="T1" fmla="*/ 108 h 402"/>
                <a:gd name="T2" fmla="*/ 354 w 410"/>
                <a:gd name="T3" fmla="*/ 76 h 402"/>
                <a:gd name="T4" fmla="*/ 330 w 410"/>
                <a:gd name="T5" fmla="*/ 46 h 402"/>
                <a:gd name="T6" fmla="*/ 260 w 410"/>
                <a:gd name="T7" fmla="*/ 8 h 402"/>
                <a:gd name="T8" fmla="*/ 204 w 410"/>
                <a:gd name="T9" fmla="*/ 0 h 402"/>
                <a:gd name="T10" fmla="*/ 150 w 410"/>
                <a:gd name="T11" fmla="*/ 6 h 402"/>
                <a:gd name="T12" fmla="*/ 86 w 410"/>
                <a:gd name="T13" fmla="*/ 34 h 402"/>
                <a:gd name="T14" fmla="*/ 56 w 410"/>
                <a:gd name="T15" fmla="*/ 62 h 402"/>
                <a:gd name="T16" fmla="*/ 34 w 410"/>
                <a:gd name="T17" fmla="*/ 98 h 402"/>
                <a:gd name="T18" fmla="*/ 24 w 410"/>
                <a:gd name="T19" fmla="*/ 144 h 402"/>
                <a:gd name="T20" fmla="*/ 56 w 410"/>
                <a:gd name="T21" fmla="*/ 110 h 402"/>
                <a:gd name="T22" fmla="*/ 114 w 410"/>
                <a:gd name="T23" fmla="*/ 80 h 402"/>
                <a:gd name="T24" fmla="*/ 178 w 410"/>
                <a:gd name="T25" fmla="*/ 78 h 402"/>
                <a:gd name="T26" fmla="*/ 198 w 410"/>
                <a:gd name="T27" fmla="*/ 84 h 402"/>
                <a:gd name="T28" fmla="*/ 224 w 410"/>
                <a:gd name="T29" fmla="*/ 104 h 402"/>
                <a:gd name="T30" fmla="*/ 238 w 410"/>
                <a:gd name="T31" fmla="*/ 140 h 402"/>
                <a:gd name="T32" fmla="*/ 224 w 410"/>
                <a:gd name="T33" fmla="*/ 162 h 402"/>
                <a:gd name="T34" fmla="*/ 84 w 410"/>
                <a:gd name="T35" fmla="*/ 202 h 402"/>
                <a:gd name="T36" fmla="*/ 46 w 410"/>
                <a:gd name="T37" fmla="*/ 218 h 402"/>
                <a:gd name="T38" fmla="*/ 10 w 410"/>
                <a:gd name="T39" fmla="*/ 256 h 402"/>
                <a:gd name="T40" fmla="*/ 0 w 410"/>
                <a:gd name="T41" fmla="*/ 304 h 402"/>
                <a:gd name="T42" fmla="*/ 8 w 410"/>
                <a:gd name="T43" fmla="*/ 338 h 402"/>
                <a:gd name="T44" fmla="*/ 42 w 410"/>
                <a:gd name="T45" fmla="*/ 384 h 402"/>
                <a:gd name="T46" fmla="*/ 84 w 410"/>
                <a:gd name="T47" fmla="*/ 400 h 402"/>
                <a:gd name="T48" fmla="*/ 110 w 410"/>
                <a:gd name="T49" fmla="*/ 402 h 402"/>
                <a:gd name="T50" fmla="*/ 178 w 410"/>
                <a:gd name="T51" fmla="*/ 386 h 402"/>
                <a:gd name="T52" fmla="*/ 212 w 410"/>
                <a:gd name="T53" fmla="*/ 368 h 402"/>
                <a:gd name="T54" fmla="*/ 242 w 410"/>
                <a:gd name="T55" fmla="*/ 342 h 402"/>
                <a:gd name="T56" fmla="*/ 268 w 410"/>
                <a:gd name="T57" fmla="*/ 380 h 402"/>
                <a:gd name="T58" fmla="*/ 302 w 410"/>
                <a:gd name="T59" fmla="*/ 398 h 402"/>
                <a:gd name="T60" fmla="*/ 328 w 410"/>
                <a:gd name="T61" fmla="*/ 402 h 402"/>
                <a:gd name="T62" fmla="*/ 364 w 410"/>
                <a:gd name="T63" fmla="*/ 390 h 402"/>
                <a:gd name="T64" fmla="*/ 396 w 410"/>
                <a:gd name="T65" fmla="*/ 362 h 402"/>
                <a:gd name="T66" fmla="*/ 410 w 410"/>
                <a:gd name="T67" fmla="*/ 338 h 402"/>
                <a:gd name="T68" fmla="*/ 380 w 410"/>
                <a:gd name="T69" fmla="*/ 342 h 402"/>
                <a:gd name="T70" fmla="*/ 364 w 410"/>
                <a:gd name="T71" fmla="*/ 326 h 402"/>
                <a:gd name="T72" fmla="*/ 362 w 410"/>
                <a:gd name="T73" fmla="*/ 306 h 402"/>
                <a:gd name="T74" fmla="*/ 240 w 410"/>
                <a:gd name="T75" fmla="*/ 296 h 402"/>
                <a:gd name="T76" fmla="*/ 224 w 410"/>
                <a:gd name="T77" fmla="*/ 328 h 402"/>
                <a:gd name="T78" fmla="*/ 192 w 410"/>
                <a:gd name="T79" fmla="*/ 344 h 402"/>
                <a:gd name="T80" fmla="*/ 164 w 410"/>
                <a:gd name="T81" fmla="*/ 344 h 402"/>
                <a:gd name="T82" fmla="*/ 130 w 410"/>
                <a:gd name="T83" fmla="*/ 324 h 402"/>
                <a:gd name="T84" fmla="*/ 118 w 410"/>
                <a:gd name="T85" fmla="*/ 290 h 402"/>
                <a:gd name="T86" fmla="*/ 120 w 410"/>
                <a:gd name="T87" fmla="*/ 262 h 402"/>
                <a:gd name="T88" fmla="*/ 140 w 410"/>
                <a:gd name="T89" fmla="*/ 232 h 402"/>
                <a:gd name="T90" fmla="*/ 240 w 410"/>
                <a:gd name="T91" fmla="*/ 188 h 40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10"/>
                <a:gd name="T139" fmla="*/ 0 h 402"/>
                <a:gd name="T140" fmla="*/ 410 w 410"/>
                <a:gd name="T141" fmla="*/ 402 h 40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10" h="402">
                  <a:moveTo>
                    <a:pt x="362" y="306"/>
                  </a:moveTo>
                  <a:lnTo>
                    <a:pt x="362" y="108"/>
                  </a:lnTo>
                  <a:lnTo>
                    <a:pt x="360" y="98"/>
                  </a:lnTo>
                  <a:lnTo>
                    <a:pt x="358" y="86"/>
                  </a:lnTo>
                  <a:lnTo>
                    <a:pt x="354" y="76"/>
                  </a:lnTo>
                  <a:lnTo>
                    <a:pt x="348" y="64"/>
                  </a:lnTo>
                  <a:lnTo>
                    <a:pt x="340" y="56"/>
                  </a:lnTo>
                  <a:lnTo>
                    <a:pt x="330" y="46"/>
                  </a:lnTo>
                  <a:lnTo>
                    <a:pt x="310" y="30"/>
                  </a:lnTo>
                  <a:lnTo>
                    <a:pt x="286" y="18"/>
                  </a:lnTo>
                  <a:lnTo>
                    <a:pt x="260" y="8"/>
                  </a:lnTo>
                  <a:lnTo>
                    <a:pt x="232" y="2"/>
                  </a:lnTo>
                  <a:lnTo>
                    <a:pt x="204" y="0"/>
                  </a:lnTo>
                  <a:lnTo>
                    <a:pt x="178" y="2"/>
                  </a:lnTo>
                  <a:lnTo>
                    <a:pt x="150" y="6"/>
                  </a:lnTo>
                  <a:lnTo>
                    <a:pt x="124" y="14"/>
                  </a:lnTo>
                  <a:lnTo>
                    <a:pt x="98" y="26"/>
                  </a:lnTo>
                  <a:lnTo>
                    <a:pt x="86" y="34"/>
                  </a:lnTo>
                  <a:lnTo>
                    <a:pt x="76" y="42"/>
                  </a:lnTo>
                  <a:lnTo>
                    <a:pt x="66" y="50"/>
                  </a:lnTo>
                  <a:lnTo>
                    <a:pt x="56" y="62"/>
                  </a:lnTo>
                  <a:lnTo>
                    <a:pt x="48" y="72"/>
                  </a:lnTo>
                  <a:lnTo>
                    <a:pt x="40" y="84"/>
                  </a:lnTo>
                  <a:lnTo>
                    <a:pt x="34" y="98"/>
                  </a:lnTo>
                  <a:lnTo>
                    <a:pt x="28" y="112"/>
                  </a:lnTo>
                  <a:lnTo>
                    <a:pt x="26" y="128"/>
                  </a:lnTo>
                  <a:lnTo>
                    <a:pt x="24" y="144"/>
                  </a:lnTo>
                  <a:lnTo>
                    <a:pt x="40" y="126"/>
                  </a:lnTo>
                  <a:lnTo>
                    <a:pt x="56" y="110"/>
                  </a:lnTo>
                  <a:lnTo>
                    <a:pt x="74" y="96"/>
                  </a:lnTo>
                  <a:lnTo>
                    <a:pt x="94" y="86"/>
                  </a:lnTo>
                  <a:lnTo>
                    <a:pt x="114" y="80"/>
                  </a:lnTo>
                  <a:lnTo>
                    <a:pt x="134" y="76"/>
                  </a:lnTo>
                  <a:lnTo>
                    <a:pt x="156" y="76"/>
                  </a:lnTo>
                  <a:lnTo>
                    <a:pt x="178" y="78"/>
                  </a:lnTo>
                  <a:lnTo>
                    <a:pt x="192" y="82"/>
                  </a:lnTo>
                  <a:lnTo>
                    <a:pt x="198" y="84"/>
                  </a:lnTo>
                  <a:lnTo>
                    <a:pt x="214" y="94"/>
                  </a:lnTo>
                  <a:lnTo>
                    <a:pt x="224" y="104"/>
                  </a:lnTo>
                  <a:lnTo>
                    <a:pt x="232" y="116"/>
                  </a:lnTo>
                  <a:lnTo>
                    <a:pt x="238" y="128"/>
                  </a:lnTo>
                  <a:lnTo>
                    <a:pt x="238" y="140"/>
                  </a:lnTo>
                  <a:lnTo>
                    <a:pt x="236" y="150"/>
                  </a:lnTo>
                  <a:lnTo>
                    <a:pt x="228" y="158"/>
                  </a:lnTo>
                  <a:lnTo>
                    <a:pt x="224" y="162"/>
                  </a:lnTo>
                  <a:lnTo>
                    <a:pt x="218" y="164"/>
                  </a:lnTo>
                  <a:lnTo>
                    <a:pt x="178" y="176"/>
                  </a:lnTo>
                  <a:lnTo>
                    <a:pt x="84" y="202"/>
                  </a:lnTo>
                  <a:lnTo>
                    <a:pt x="64" y="210"/>
                  </a:lnTo>
                  <a:lnTo>
                    <a:pt x="46" y="218"/>
                  </a:lnTo>
                  <a:lnTo>
                    <a:pt x="32" y="230"/>
                  </a:lnTo>
                  <a:lnTo>
                    <a:pt x="20" y="242"/>
                  </a:lnTo>
                  <a:lnTo>
                    <a:pt x="10" y="256"/>
                  </a:lnTo>
                  <a:lnTo>
                    <a:pt x="4" y="270"/>
                  </a:lnTo>
                  <a:lnTo>
                    <a:pt x="0" y="286"/>
                  </a:lnTo>
                  <a:lnTo>
                    <a:pt x="0" y="304"/>
                  </a:lnTo>
                  <a:lnTo>
                    <a:pt x="2" y="322"/>
                  </a:lnTo>
                  <a:lnTo>
                    <a:pt x="8" y="338"/>
                  </a:lnTo>
                  <a:lnTo>
                    <a:pt x="16" y="356"/>
                  </a:lnTo>
                  <a:lnTo>
                    <a:pt x="28" y="370"/>
                  </a:lnTo>
                  <a:lnTo>
                    <a:pt x="42" y="384"/>
                  </a:lnTo>
                  <a:lnTo>
                    <a:pt x="62" y="394"/>
                  </a:lnTo>
                  <a:lnTo>
                    <a:pt x="72" y="396"/>
                  </a:lnTo>
                  <a:lnTo>
                    <a:pt x="84" y="400"/>
                  </a:lnTo>
                  <a:lnTo>
                    <a:pt x="98" y="400"/>
                  </a:lnTo>
                  <a:lnTo>
                    <a:pt x="110" y="402"/>
                  </a:lnTo>
                  <a:lnTo>
                    <a:pt x="144" y="396"/>
                  </a:lnTo>
                  <a:lnTo>
                    <a:pt x="162" y="392"/>
                  </a:lnTo>
                  <a:lnTo>
                    <a:pt x="178" y="386"/>
                  </a:lnTo>
                  <a:lnTo>
                    <a:pt x="194" y="376"/>
                  </a:lnTo>
                  <a:lnTo>
                    <a:pt x="212" y="368"/>
                  </a:lnTo>
                  <a:lnTo>
                    <a:pt x="226" y="356"/>
                  </a:lnTo>
                  <a:lnTo>
                    <a:pt x="242" y="342"/>
                  </a:lnTo>
                  <a:lnTo>
                    <a:pt x="250" y="356"/>
                  </a:lnTo>
                  <a:lnTo>
                    <a:pt x="258" y="368"/>
                  </a:lnTo>
                  <a:lnTo>
                    <a:pt x="268" y="380"/>
                  </a:lnTo>
                  <a:lnTo>
                    <a:pt x="278" y="388"/>
                  </a:lnTo>
                  <a:lnTo>
                    <a:pt x="290" y="394"/>
                  </a:lnTo>
                  <a:lnTo>
                    <a:pt x="302" y="398"/>
                  </a:lnTo>
                  <a:lnTo>
                    <a:pt x="314" y="400"/>
                  </a:lnTo>
                  <a:lnTo>
                    <a:pt x="328" y="402"/>
                  </a:lnTo>
                  <a:lnTo>
                    <a:pt x="340" y="400"/>
                  </a:lnTo>
                  <a:lnTo>
                    <a:pt x="352" y="396"/>
                  </a:lnTo>
                  <a:lnTo>
                    <a:pt x="364" y="390"/>
                  </a:lnTo>
                  <a:lnTo>
                    <a:pt x="376" y="382"/>
                  </a:lnTo>
                  <a:lnTo>
                    <a:pt x="388" y="374"/>
                  </a:lnTo>
                  <a:lnTo>
                    <a:pt x="396" y="362"/>
                  </a:lnTo>
                  <a:lnTo>
                    <a:pt x="404" y="350"/>
                  </a:lnTo>
                  <a:lnTo>
                    <a:pt x="410" y="338"/>
                  </a:lnTo>
                  <a:lnTo>
                    <a:pt x="398" y="342"/>
                  </a:lnTo>
                  <a:lnTo>
                    <a:pt x="388" y="342"/>
                  </a:lnTo>
                  <a:lnTo>
                    <a:pt x="380" y="342"/>
                  </a:lnTo>
                  <a:lnTo>
                    <a:pt x="374" y="338"/>
                  </a:lnTo>
                  <a:lnTo>
                    <a:pt x="368" y="334"/>
                  </a:lnTo>
                  <a:lnTo>
                    <a:pt x="364" y="326"/>
                  </a:lnTo>
                  <a:lnTo>
                    <a:pt x="362" y="316"/>
                  </a:lnTo>
                  <a:lnTo>
                    <a:pt x="362" y="306"/>
                  </a:lnTo>
                  <a:close/>
                  <a:moveTo>
                    <a:pt x="240" y="282"/>
                  </a:moveTo>
                  <a:lnTo>
                    <a:pt x="240" y="282"/>
                  </a:lnTo>
                  <a:lnTo>
                    <a:pt x="240" y="296"/>
                  </a:lnTo>
                  <a:lnTo>
                    <a:pt x="236" y="308"/>
                  </a:lnTo>
                  <a:lnTo>
                    <a:pt x="232" y="320"/>
                  </a:lnTo>
                  <a:lnTo>
                    <a:pt x="224" y="328"/>
                  </a:lnTo>
                  <a:lnTo>
                    <a:pt x="216" y="336"/>
                  </a:lnTo>
                  <a:lnTo>
                    <a:pt x="204" y="342"/>
                  </a:lnTo>
                  <a:lnTo>
                    <a:pt x="192" y="344"/>
                  </a:lnTo>
                  <a:lnTo>
                    <a:pt x="178" y="346"/>
                  </a:lnTo>
                  <a:lnTo>
                    <a:pt x="164" y="344"/>
                  </a:lnTo>
                  <a:lnTo>
                    <a:pt x="150" y="340"/>
                  </a:lnTo>
                  <a:lnTo>
                    <a:pt x="140" y="332"/>
                  </a:lnTo>
                  <a:lnTo>
                    <a:pt x="130" y="324"/>
                  </a:lnTo>
                  <a:lnTo>
                    <a:pt x="124" y="314"/>
                  </a:lnTo>
                  <a:lnTo>
                    <a:pt x="120" y="302"/>
                  </a:lnTo>
                  <a:lnTo>
                    <a:pt x="118" y="290"/>
                  </a:lnTo>
                  <a:lnTo>
                    <a:pt x="116" y="278"/>
                  </a:lnTo>
                  <a:lnTo>
                    <a:pt x="120" y="262"/>
                  </a:lnTo>
                  <a:lnTo>
                    <a:pt x="126" y="248"/>
                  </a:lnTo>
                  <a:lnTo>
                    <a:pt x="134" y="236"/>
                  </a:lnTo>
                  <a:lnTo>
                    <a:pt x="140" y="232"/>
                  </a:lnTo>
                  <a:lnTo>
                    <a:pt x="146" y="228"/>
                  </a:lnTo>
                  <a:lnTo>
                    <a:pt x="178" y="216"/>
                  </a:lnTo>
                  <a:lnTo>
                    <a:pt x="240" y="188"/>
                  </a:lnTo>
                  <a:lnTo>
                    <a:pt x="240" y="282"/>
                  </a:lnTo>
                  <a:close/>
                </a:path>
              </a:pathLst>
            </a:custGeom>
            <a:solidFill>
              <a:schemeClr val="bg1"/>
            </a:solidFill>
            <a:ln w="9525">
              <a:noFill/>
              <a:round/>
              <a:headEnd/>
              <a:tailEnd/>
            </a:ln>
          </p:spPr>
          <p:txBody>
            <a:bodyPr/>
            <a:lstStyle/>
            <a:p>
              <a:endParaRPr lang="en-US"/>
            </a:p>
          </p:txBody>
        </p:sp>
        <p:sp>
          <p:nvSpPr>
            <p:cNvPr id="2171" name="Freeform 498"/>
            <p:cNvSpPr>
              <a:spLocks noEditPoints="1"/>
            </p:cNvSpPr>
            <p:nvPr/>
          </p:nvSpPr>
          <p:spPr bwMode="auto">
            <a:xfrm>
              <a:off x="1908" y="1248"/>
              <a:ext cx="1070" cy="1142"/>
            </a:xfrm>
            <a:custGeom>
              <a:avLst/>
              <a:gdLst>
                <a:gd name="T0" fmla="*/ 1014 w 1070"/>
                <a:gd name="T1" fmla="*/ 718 h 1142"/>
                <a:gd name="T2" fmla="*/ 920 w 1070"/>
                <a:gd name="T3" fmla="*/ 650 h 1142"/>
                <a:gd name="T4" fmla="*/ 840 w 1070"/>
                <a:gd name="T5" fmla="*/ 644 h 1142"/>
                <a:gd name="T6" fmla="*/ 718 w 1070"/>
                <a:gd name="T7" fmla="*/ 704 h 1142"/>
                <a:gd name="T8" fmla="*/ 686 w 1070"/>
                <a:gd name="T9" fmla="*/ 788 h 1142"/>
                <a:gd name="T10" fmla="*/ 774 w 1070"/>
                <a:gd name="T11" fmla="*/ 722 h 1142"/>
                <a:gd name="T12" fmla="*/ 860 w 1070"/>
                <a:gd name="T13" fmla="*/ 728 h 1142"/>
                <a:gd name="T14" fmla="*/ 896 w 1070"/>
                <a:gd name="T15" fmla="*/ 794 h 1142"/>
                <a:gd name="T16" fmla="*/ 746 w 1070"/>
                <a:gd name="T17" fmla="*/ 846 h 1142"/>
                <a:gd name="T18" fmla="*/ 666 w 1070"/>
                <a:gd name="T19" fmla="*/ 914 h 1142"/>
                <a:gd name="T20" fmla="*/ 640 w 1070"/>
                <a:gd name="T21" fmla="*/ 974 h 1142"/>
                <a:gd name="T22" fmla="*/ 590 w 1070"/>
                <a:gd name="T23" fmla="*/ 968 h 1142"/>
                <a:gd name="T24" fmla="*/ 566 w 1070"/>
                <a:gd name="T25" fmla="*/ 708 h 1142"/>
                <a:gd name="T26" fmla="*/ 554 w 1070"/>
                <a:gd name="T27" fmla="*/ 516 h 1142"/>
                <a:gd name="T28" fmla="*/ 472 w 1070"/>
                <a:gd name="T29" fmla="*/ 642 h 1142"/>
                <a:gd name="T30" fmla="*/ 386 w 1070"/>
                <a:gd name="T31" fmla="*/ 502 h 1142"/>
                <a:gd name="T32" fmla="*/ 346 w 1070"/>
                <a:gd name="T33" fmla="*/ 442 h 1142"/>
                <a:gd name="T34" fmla="*/ 180 w 1070"/>
                <a:gd name="T35" fmla="*/ 20 h 1142"/>
                <a:gd name="T36" fmla="*/ 214 w 1070"/>
                <a:gd name="T37" fmla="*/ 70 h 1142"/>
                <a:gd name="T38" fmla="*/ 204 w 1070"/>
                <a:gd name="T39" fmla="*/ 464 h 1142"/>
                <a:gd name="T40" fmla="*/ 116 w 1070"/>
                <a:gd name="T41" fmla="*/ 522 h 1142"/>
                <a:gd name="T42" fmla="*/ 48 w 1070"/>
                <a:gd name="T43" fmla="*/ 586 h 1142"/>
                <a:gd name="T44" fmla="*/ 30 w 1070"/>
                <a:gd name="T45" fmla="*/ 678 h 1142"/>
                <a:gd name="T46" fmla="*/ 84 w 1070"/>
                <a:gd name="T47" fmla="*/ 764 h 1142"/>
                <a:gd name="T48" fmla="*/ 280 w 1070"/>
                <a:gd name="T49" fmla="*/ 940 h 1142"/>
                <a:gd name="T50" fmla="*/ 274 w 1070"/>
                <a:gd name="T51" fmla="*/ 1032 h 1142"/>
                <a:gd name="T52" fmla="*/ 202 w 1070"/>
                <a:gd name="T53" fmla="*/ 1086 h 1142"/>
                <a:gd name="T54" fmla="*/ 120 w 1070"/>
                <a:gd name="T55" fmla="*/ 1082 h 1142"/>
                <a:gd name="T56" fmla="*/ 0 w 1070"/>
                <a:gd name="T57" fmla="*/ 1020 h 1142"/>
                <a:gd name="T58" fmla="*/ 122 w 1070"/>
                <a:gd name="T59" fmla="*/ 1124 h 1142"/>
                <a:gd name="T60" fmla="*/ 278 w 1070"/>
                <a:gd name="T61" fmla="*/ 1132 h 1142"/>
                <a:gd name="T62" fmla="*/ 402 w 1070"/>
                <a:gd name="T63" fmla="*/ 1058 h 1142"/>
                <a:gd name="T64" fmla="*/ 432 w 1070"/>
                <a:gd name="T65" fmla="*/ 984 h 1142"/>
                <a:gd name="T66" fmla="*/ 408 w 1070"/>
                <a:gd name="T67" fmla="*/ 860 h 1142"/>
                <a:gd name="T68" fmla="*/ 170 w 1070"/>
                <a:gd name="T69" fmla="*/ 662 h 1142"/>
                <a:gd name="T70" fmla="*/ 144 w 1070"/>
                <a:gd name="T71" fmla="*/ 604 h 1142"/>
                <a:gd name="T72" fmla="*/ 166 w 1070"/>
                <a:gd name="T73" fmla="*/ 548 h 1142"/>
                <a:gd name="T74" fmla="*/ 248 w 1070"/>
                <a:gd name="T75" fmla="*/ 516 h 1142"/>
                <a:gd name="T76" fmla="*/ 328 w 1070"/>
                <a:gd name="T77" fmla="*/ 548 h 1142"/>
                <a:gd name="T78" fmla="*/ 376 w 1070"/>
                <a:gd name="T79" fmla="*/ 632 h 1142"/>
                <a:gd name="T80" fmla="*/ 444 w 1070"/>
                <a:gd name="T81" fmla="*/ 914 h 1142"/>
                <a:gd name="T82" fmla="*/ 484 w 1070"/>
                <a:gd name="T83" fmla="*/ 1020 h 1142"/>
                <a:gd name="T84" fmla="*/ 546 w 1070"/>
                <a:gd name="T85" fmla="*/ 1042 h 1142"/>
                <a:gd name="T86" fmla="*/ 632 w 1070"/>
                <a:gd name="T87" fmla="*/ 1028 h 1142"/>
                <a:gd name="T88" fmla="*/ 690 w 1070"/>
                <a:gd name="T89" fmla="*/ 1014 h 1142"/>
                <a:gd name="T90" fmla="*/ 772 w 1070"/>
                <a:gd name="T91" fmla="*/ 1044 h 1142"/>
                <a:gd name="T92" fmla="*/ 856 w 1070"/>
                <a:gd name="T93" fmla="*/ 1020 h 1142"/>
                <a:gd name="T94" fmla="*/ 918 w 1070"/>
                <a:gd name="T95" fmla="*/ 1012 h 1142"/>
                <a:gd name="T96" fmla="*/ 988 w 1070"/>
                <a:gd name="T97" fmla="*/ 1044 h 1142"/>
                <a:gd name="T98" fmla="*/ 1048 w 1070"/>
                <a:gd name="T99" fmla="*/ 1016 h 1142"/>
                <a:gd name="T100" fmla="*/ 1050 w 1070"/>
                <a:gd name="T101" fmla="*/ 986 h 1142"/>
                <a:gd name="T102" fmla="*/ 1022 w 1070"/>
                <a:gd name="T103" fmla="*/ 948 h 1142"/>
                <a:gd name="T104" fmla="*/ 892 w 1070"/>
                <a:gd name="T105" fmla="*/ 962 h 1142"/>
                <a:gd name="T106" fmla="*/ 840 w 1070"/>
                <a:gd name="T107" fmla="*/ 988 h 1142"/>
                <a:gd name="T108" fmla="*/ 780 w 1070"/>
                <a:gd name="T109" fmla="*/ 946 h 1142"/>
                <a:gd name="T110" fmla="*/ 796 w 1070"/>
                <a:gd name="T111" fmla="*/ 880 h 114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70"/>
                <a:gd name="T169" fmla="*/ 0 h 1142"/>
                <a:gd name="T170" fmla="*/ 1070 w 1070"/>
                <a:gd name="T171" fmla="*/ 1142 h 114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70" h="1142">
                  <a:moveTo>
                    <a:pt x="1022" y="948"/>
                  </a:moveTo>
                  <a:lnTo>
                    <a:pt x="1022" y="752"/>
                  </a:lnTo>
                  <a:lnTo>
                    <a:pt x="1022" y="740"/>
                  </a:lnTo>
                  <a:lnTo>
                    <a:pt x="1018" y="728"/>
                  </a:lnTo>
                  <a:lnTo>
                    <a:pt x="1014" y="718"/>
                  </a:lnTo>
                  <a:lnTo>
                    <a:pt x="1008" y="708"/>
                  </a:lnTo>
                  <a:lnTo>
                    <a:pt x="1000" y="698"/>
                  </a:lnTo>
                  <a:lnTo>
                    <a:pt x="992" y="690"/>
                  </a:lnTo>
                  <a:lnTo>
                    <a:pt x="970" y="674"/>
                  </a:lnTo>
                  <a:lnTo>
                    <a:pt x="946" y="660"/>
                  </a:lnTo>
                  <a:lnTo>
                    <a:pt x="920" y="650"/>
                  </a:lnTo>
                  <a:lnTo>
                    <a:pt x="892" y="644"/>
                  </a:lnTo>
                  <a:lnTo>
                    <a:pt x="866" y="642"/>
                  </a:lnTo>
                  <a:lnTo>
                    <a:pt x="852" y="642"/>
                  </a:lnTo>
                  <a:lnTo>
                    <a:pt x="840" y="644"/>
                  </a:lnTo>
                  <a:lnTo>
                    <a:pt x="812" y="650"/>
                  </a:lnTo>
                  <a:lnTo>
                    <a:pt x="786" y="658"/>
                  </a:lnTo>
                  <a:lnTo>
                    <a:pt x="760" y="670"/>
                  </a:lnTo>
                  <a:lnTo>
                    <a:pt x="738" y="684"/>
                  </a:lnTo>
                  <a:lnTo>
                    <a:pt x="728" y="694"/>
                  </a:lnTo>
                  <a:lnTo>
                    <a:pt x="718" y="704"/>
                  </a:lnTo>
                  <a:lnTo>
                    <a:pt x="710" y="716"/>
                  </a:lnTo>
                  <a:lnTo>
                    <a:pt x="702" y="728"/>
                  </a:lnTo>
                  <a:lnTo>
                    <a:pt x="696" y="742"/>
                  </a:lnTo>
                  <a:lnTo>
                    <a:pt x="692" y="756"/>
                  </a:lnTo>
                  <a:lnTo>
                    <a:pt x="688" y="772"/>
                  </a:lnTo>
                  <a:lnTo>
                    <a:pt x="686" y="788"/>
                  </a:lnTo>
                  <a:lnTo>
                    <a:pt x="702" y="768"/>
                  </a:lnTo>
                  <a:lnTo>
                    <a:pt x="718" y="752"/>
                  </a:lnTo>
                  <a:lnTo>
                    <a:pt x="736" y="740"/>
                  </a:lnTo>
                  <a:lnTo>
                    <a:pt x="756" y="730"/>
                  </a:lnTo>
                  <a:lnTo>
                    <a:pt x="774" y="722"/>
                  </a:lnTo>
                  <a:lnTo>
                    <a:pt x="796" y="718"/>
                  </a:lnTo>
                  <a:lnTo>
                    <a:pt x="818" y="718"/>
                  </a:lnTo>
                  <a:lnTo>
                    <a:pt x="840" y="722"/>
                  </a:lnTo>
                  <a:lnTo>
                    <a:pt x="860" y="728"/>
                  </a:lnTo>
                  <a:lnTo>
                    <a:pt x="874" y="736"/>
                  </a:lnTo>
                  <a:lnTo>
                    <a:pt x="886" y="746"/>
                  </a:lnTo>
                  <a:lnTo>
                    <a:pt x="894" y="758"/>
                  </a:lnTo>
                  <a:lnTo>
                    <a:pt x="898" y="770"/>
                  </a:lnTo>
                  <a:lnTo>
                    <a:pt x="900" y="782"/>
                  </a:lnTo>
                  <a:lnTo>
                    <a:pt x="896" y="794"/>
                  </a:lnTo>
                  <a:lnTo>
                    <a:pt x="890" y="802"/>
                  </a:lnTo>
                  <a:lnTo>
                    <a:pt x="884" y="806"/>
                  </a:lnTo>
                  <a:lnTo>
                    <a:pt x="878" y="808"/>
                  </a:lnTo>
                  <a:lnTo>
                    <a:pt x="840" y="820"/>
                  </a:lnTo>
                  <a:lnTo>
                    <a:pt x="746" y="846"/>
                  </a:lnTo>
                  <a:lnTo>
                    <a:pt x="726" y="852"/>
                  </a:lnTo>
                  <a:lnTo>
                    <a:pt x="708" y="862"/>
                  </a:lnTo>
                  <a:lnTo>
                    <a:pt x="694" y="872"/>
                  </a:lnTo>
                  <a:lnTo>
                    <a:pt x="682" y="884"/>
                  </a:lnTo>
                  <a:lnTo>
                    <a:pt x="674" y="898"/>
                  </a:lnTo>
                  <a:lnTo>
                    <a:pt x="666" y="914"/>
                  </a:lnTo>
                  <a:lnTo>
                    <a:pt x="662" y="930"/>
                  </a:lnTo>
                  <a:lnTo>
                    <a:pt x="662" y="946"/>
                  </a:lnTo>
                  <a:lnTo>
                    <a:pt x="664" y="966"/>
                  </a:lnTo>
                  <a:lnTo>
                    <a:pt x="640" y="974"/>
                  </a:lnTo>
                  <a:lnTo>
                    <a:pt x="630" y="976"/>
                  </a:lnTo>
                  <a:lnTo>
                    <a:pt x="620" y="976"/>
                  </a:lnTo>
                  <a:lnTo>
                    <a:pt x="612" y="976"/>
                  </a:lnTo>
                  <a:lnTo>
                    <a:pt x="604" y="974"/>
                  </a:lnTo>
                  <a:lnTo>
                    <a:pt x="596" y="972"/>
                  </a:lnTo>
                  <a:lnTo>
                    <a:pt x="590" y="968"/>
                  </a:lnTo>
                  <a:lnTo>
                    <a:pt x="584" y="962"/>
                  </a:lnTo>
                  <a:lnTo>
                    <a:pt x="580" y="956"/>
                  </a:lnTo>
                  <a:lnTo>
                    <a:pt x="572" y="942"/>
                  </a:lnTo>
                  <a:lnTo>
                    <a:pt x="568" y="924"/>
                  </a:lnTo>
                  <a:lnTo>
                    <a:pt x="566" y="904"/>
                  </a:lnTo>
                  <a:lnTo>
                    <a:pt x="566" y="708"/>
                  </a:lnTo>
                  <a:lnTo>
                    <a:pt x="684" y="708"/>
                  </a:lnTo>
                  <a:lnTo>
                    <a:pt x="684" y="672"/>
                  </a:lnTo>
                  <a:lnTo>
                    <a:pt x="566" y="672"/>
                  </a:lnTo>
                  <a:lnTo>
                    <a:pt x="566" y="520"/>
                  </a:lnTo>
                  <a:lnTo>
                    <a:pt x="554" y="516"/>
                  </a:lnTo>
                  <a:lnTo>
                    <a:pt x="546" y="542"/>
                  </a:lnTo>
                  <a:lnTo>
                    <a:pt x="536" y="568"/>
                  </a:lnTo>
                  <a:lnTo>
                    <a:pt x="524" y="588"/>
                  </a:lnTo>
                  <a:lnTo>
                    <a:pt x="510" y="608"/>
                  </a:lnTo>
                  <a:lnTo>
                    <a:pt x="492" y="626"/>
                  </a:lnTo>
                  <a:lnTo>
                    <a:pt x="472" y="642"/>
                  </a:lnTo>
                  <a:lnTo>
                    <a:pt x="446" y="656"/>
                  </a:lnTo>
                  <a:lnTo>
                    <a:pt x="416" y="668"/>
                  </a:lnTo>
                  <a:lnTo>
                    <a:pt x="416" y="508"/>
                  </a:lnTo>
                  <a:lnTo>
                    <a:pt x="400" y="506"/>
                  </a:lnTo>
                  <a:lnTo>
                    <a:pt x="386" y="502"/>
                  </a:lnTo>
                  <a:lnTo>
                    <a:pt x="374" y="498"/>
                  </a:lnTo>
                  <a:lnTo>
                    <a:pt x="366" y="490"/>
                  </a:lnTo>
                  <a:lnTo>
                    <a:pt x="358" y="482"/>
                  </a:lnTo>
                  <a:lnTo>
                    <a:pt x="352" y="470"/>
                  </a:lnTo>
                  <a:lnTo>
                    <a:pt x="348" y="456"/>
                  </a:lnTo>
                  <a:lnTo>
                    <a:pt x="346" y="442"/>
                  </a:lnTo>
                  <a:lnTo>
                    <a:pt x="346" y="0"/>
                  </a:lnTo>
                  <a:lnTo>
                    <a:pt x="148" y="0"/>
                  </a:lnTo>
                  <a:lnTo>
                    <a:pt x="148" y="16"/>
                  </a:lnTo>
                  <a:lnTo>
                    <a:pt x="166" y="18"/>
                  </a:lnTo>
                  <a:lnTo>
                    <a:pt x="180" y="20"/>
                  </a:lnTo>
                  <a:lnTo>
                    <a:pt x="192" y="24"/>
                  </a:lnTo>
                  <a:lnTo>
                    <a:pt x="200" y="28"/>
                  </a:lnTo>
                  <a:lnTo>
                    <a:pt x="206" y="36"/>
                  </a:lnTo>
                  <a:lnTo>
                    <a:pt x="210" y="44"/>
                  </a:lnTo>
                  <a:lnTo>
                    <a:pt x="214" y="56"/>
                  </a:lnTo>
                  <a:lnTo>
                    <a:pt x="214" y="70"/>
                  </a:lnTo>
                  <a:lnTo>
                    <a:pt x="214" y="430"/>
                  </a:lnTo>
                  <a:lnTo>
                    <a:pt x="214" y="440"/>
                  </a:lnTo>
                  <a:lnTo>
                    <a:pt x="212" y="450"/>
                  </a:lnTo>
                  <a:lnTo>
                    <a:pt x="208" y="458"/>
                  </a:lnTo>
                  <a:lnTo>
                    <a:pt x="204" y="464"/>
                  </a:lnTo>
                  <a:lnTo>
                    <a:pt x="192" y="476"/>
                  </a:lnTo>
                  <a:lnTo>
                    <a:pt x="180" y="486"/>
                  </a:lnTo>
                  <a:lnTo>
                    <a:pt x="162" y="498"/>
                  </a:lnTo>
                  <a:lnTo>
                    <a:pt x="140" y="508"/>
                  </a:lnTo>
                  <a:lnTo>
                    <a:pt x="116" y="522"/>
                  </a:lnTo>
                  <a:lnTo>
                    <a:pt x="92" y="538"/>
                  </a:lnTo>
                  <a:lnTo>
                    <a:pt x="78" y="548"/>
                  </a:lnTo>
                  <a:lnTo>
                    <a:pt x="66" y="560"/>
                  </a:lnTo>
                  <a:lnTo>
                    <a:pt x="56" y="572"/>
                  </a:lnTo>
                  <a:lnTo>
                    <a:pt x="48" y="586"/>
                  </a:lnTo>
                  <a:lnTo>
                    <a:pt x="40" y="600"/>
                  </a:lnTo>
                  <a:lnTo>
                    <a:pt x="36" y="614"/>
                  </a:lnTo>
                  <a:lnTo>
                    <a:pt x="32" y="630"/>
                  </a:lnTo>
                  <a:lnTo>
                    <a:pt x="30" y="646"/>
                  </a:lnTo>
                  <a:lnTo>
                    <a:pt x="28" y="662"/>
                  </a:lnTo>
                  <a:lnTo>
                    <a:pt x="30" y="678"/>
                  </a:lnTo>
                  <a:lnTo>
                    <a:pt x="34" y="694"/>
                  </a:lnTo>
                  <a:lnTo>
                    <a:pt x="40" y="708"/>
                  </a:lnTo>
                  <a:lnTo>
                    <a:pt x="46" y="724"/>
                  </a:lnTo>
                  <a:lnTo>
                    <a:pt x="56" y="738"/>
                  </a:lnTo>
                  <a:lnTo>
                    <a:pt x="68" y="752"/>
                  </a:lnTo>
                  <a:lnTo>
                    <a:pt x="84" y="764"/>
                  </a:lnTo>
                  <a:lnTo>
                    <a:pt x="238" y="884"/>
                  </a:lnTo>
                  <a:lnTo>
                    <a:pt x="254" y="896"/>
                  </a:lnTo>
                  <a:lnTo>
                    <a:pt x="264" y="910"/>
                  </a:lnTo>
                  <a:lnTo>
                    <a:pt x="274" y="924"/>
                  </a:lnTo>
                  <a:lnTo>
                    <a:pt x="280" y="940"/>
                  </a:lnTo>
                  <a:lnTo>
                    <a:pt x="284" y="956"/>
                  </a:lnTo>
                  <a:lnTo>
                    <a:pt x="286" y="972"/>
                  </a:lnTo>
                  <a:lnTo>
                    <a:pt x="286" y="988"/>
                  </a:lnTo>
                  <a:lnTo>
                    <a:pt x="284" y="1002"/>
                  </a:lnTo>
                  <a:lnTo>
                    <a:pt x="280" y="1018"/>
                  </a:lnTo>
                  <a:lnTo>
                    <a:pt x="274" y="1032"/>
                  </a:lnTo>
                  <a:lnTo>
                    <a:pt x="266" y="1044"/>
                  </a:lnTo>
                  <a:lnTo>
                    <a:pt x="256" y="1056"/>
                  </a:lnTo>
                  <a:lnTo>
                    <a:pt x="244" y="1066"/>
                  </a:lnTo>
                  <a:lnTo>
                    <a:pt x="232" y="1074"/>
                  </a:lnTo>
                  <a:lnTo>
                    <a:pt x="218" y="1082"/>
                  </a:lnTo>
                  <a:lnTo>
                    <a:pt x="202" y="1086"/>
                  </a:lnTo>
                  <a:lnTo>
                    <a:pt x="188" y="1088"/>
                  </a:lnTo>
                  <a:lnTo>
                    <a:pt x="174" y="1090"/>
                  </a:lnTo>
                  <a:lnTo>
                    <a:pt x="160" y="1090"/>
                  </a:lnTo>
                  <a:lnTo>
                    <a:pt x="148" y="1088"/>
                  </a:lnTo>
                  <a:lnTo>
                    <a:pt x="120" y="1082"/>
                  </a:lnTo>
                  <a:lnTo>
                    <a:pt x="96" y="1072"/>
                  </a:lnTo>
                  <a:lnTo>
                    <a:pt x="74" y="1060"/>
                  </a:lnTo>
                  <a:lnTo>
                    <a:pt x="52" y="1044"/>
                  </a:lnTo>
                  <a:lnTo>
                    <a:pt x="36" y="1026"/>
                  </a:lnTo>
                  <a:lnTo>
                    <a:pt x="22" y="1008"/>
                  </a:lnTo>
                  <a:lnTo>
                    <a:pt x="0" y="1020"/>
                  </a:lnTo>
                  <a:lnTo>
                    <a:pt x="18" y="1048"/>
                  </a:lnTo>
                  <a:lnTo>
                    <a:pt x="40" y="1072"/>
                  </a:lnTo>
                  <a:lnTo>
                    <a:pt x="66" y="1092"/>
                  </a:lnTo>
                  <a:lnTo>
                    <a:pt x="92" y="1110"/>
                  </a:lnTo>
                  <a:lnTo>
                    <a:pt x="122" y="1124"/>
                  </a:lnTo>
                  <a:lnTo>
                    <a:pt x="152" y="1134"/>
                  </a:lnTo>
                  <a:lnTo>
                    <a:pt x="182" y="1140"/>
                  </a:lnTo>
                  <a:lnTo>
                    <a:pt x="214" y="1142"/>
                  </a:lnTo>
                  <a:lnTo>
                    <a:pt x="246" y="1138"/>
                  </a:lnTo>
                  <a:lnTo>
                    <a:pt x="278" y="1132"/>
                  </a:lnTo>
                  <a:lnTo>
                    <a:pt x="310" y="1120"/>
                  </a:lnTo>
                  <a:lnTo>
                    <a:pt x="340" y="1106"/>
                  </a:lnTo>
                  <a:lnTo>
                    <a:pt x="368" y="1090"/>
                  </a:lnTo>
                  <a:lnTo>
                    <a:pt x="380" y="1080"/>
                  </a:lnTo>
                  <a:lnTo>
                    <a:pt x="392" y="1068"/>
                  </a:lnTo>
                  <a:lnTo>
                    <a:pt x="402" y="1058"/>
                  </a:lnTo>
                  <a:lnTo>
                    <a:pt x="410" y="1046"/>
                  </a:lnTo>
                  <a:lnTo>
                    <a:pt x="418" y="1032"/>
                  </a:lnTo>
                  <a:lnTo>
                    <a:pt x="424" y="1018"/>
                  </a:lnTo>
                  <a:lnTo>
                    <a:pt x="428" y="1000"/>
                  </a:lnTo>
                  <a:lnTo>
                    <a:pt x="432" y="984"/>
                  </a:lnTo>
                  <a:lnTo>
                    <a:pt x="432" y="966"/>
                  </a:lnTo>
                  <a:lnTo>
                    <a:pt x="432" y="950"/>
                  </a:lnTo>
                  <a:lnTo>
                    <a:pt x="430" y="934"/>
                  </a:lnTo>
                  <a:lnTo>
                    <a:pt x="428" y="918"/>
                  </a:lnTo>
                  <a:lnTo>
                    <a:pt x="420" y="888"/>
                  </a:lnTo>
                  <a:lnTo>
                    <a:pt x="408" y="860"/>
                  </a:lnTo>
                  <a:lnTo>
                    <a:pt x="392" y="838"/>
                  </a:lnTo>
                  <a:lnTo>
                    <a:pt x="376" y="818"/>
                  </a:lnTo>
                  <a:lnTo>
                    <a:pt x="360" y="804"/>
                  </a:lnTo>
                  <a:lnTo>
                    <a:pt x="180" y="670"/>
                  </a:lnTo>
                  <a:lnTo>
                    <a:pt x="170" y="662"/>
                  </a:lnTo>
                  <a:lnTo>
                    <a:pt x="162" y="654"/>
                  </a:lnTo>
                  <a:lnTo>
                    <a:pt x="156" y="646"/>
                  </a:lnTo>
                  <a:lnTo>
                    <a:pt x="150" y="638"/>
                  </a:lnTo>
                  <a:lnTo>
                    <a:pt x="148" y="630"/>
                  </a:lnTo>
                  <a:lnTo>
                    <a:pt x="144" y="622"/>
                  </a:lnTo>
                  <a:lnTo>
                    <a:pt x="144" y="604"/>
                  </a:lnTo>
                  <a:lnTo>
                    <a:pt x="144" y="594"/>
                  </a:lnTo>
                  <a:lnTo>
                    <a:pt x="146" y="582"/>
                  </a:lnTo>
                  <a:lnTo>
                    <a:pt x="150" y="572"/>
                  </a:lnTo>
                  <a:lnTo>
                    <a:pt x="154" y="564"/>
                  </a:lnTo>
                  <a:lnTo>
                    <a:pt x="166" y="548"/>
                  </a:lnTo>
                  <a:lnTo>
                    <a:pt x="180" y="536"/>
                  </a:lnTo>
                  <a:lnTo>
                    <a:pt x="198" y="528"/>
                  </a:lnTo>
                  <a:lnTo>
                    <a:pt x="214" y="522"/>
                  </a:lnTo>
                  <a:lnTo>
                    <a:pt x="232" y="516"/>
                  </a:lnTo>
                  <a:lnTo>
                    <a:pt x="248" y="516"/>
                  </a:lnTo>
                  <a:lnTo>
                    <a:pt x="264" y="516"/>
                  </a:lnTo>
                  <a:lnTo>
                    <a:pt x="278" y="520"/>
                  </a:lnTo>
                  <a:lnTo>
                    <a:pt x="292" y="524"/>
                  </a:lnTo>
                  <a:lnTo>
                    <a:pt x="304" y="530"/>
                  </a:lnTo>
                  <a:lnTo>
                    <a:pt x="316" y="538"/>
                  </a:lnTo>
                  <a:lnTo>
                    <a:pt x="328" y="548"/>
                  </a:lnTo>
                  <a:lnTo>
                    <a:pt x="338" y="558"/>
                  </a:lnTo>
                  <a:lnTo>
                    <a:pt x="348" y="572"/>
                  </a:lnTo>
                  <a:lnTo>
                    <a:pt x="356" y="586"/>
                  </a:lnTo>
                  <a:lnTo>
                    <a:pt x="364" y="600"/>
                  </a:lnTo>
                  <a:lnTo>
                    <a:pt x="370" y="616"/>
                  </a:lnTo>
                  <a:lnTo>
                    <a:pt x="376" y="632"/>
                  </a:lnTo>
                  <a:lnTo>
                    <a:pt x="380" y="650"/>
                  </a:lnTo>
                  <a:lnTo>
                    <a:pt x="382" y="668"/>
                  </a:lnTo>
                  <a:lnTo>
                    <a:pt x="386" y="708"/>
                  </a:lnTo>
                  <a:lnTo>
                    <a:pt x="444" y="708"/>
                  </a:lnTo>
                  <a:lnTo>
                    <a:pt x="444" y="914"/>
                  </a:lnTo>
                  <a:lnTo>
                    <a:pt x="444" y="942"/>
                  </a:lnTo>
                  <a:lnTo>
                    <a:pt x="450" y="966"/>
                  </a:lnTo>
                  <a:lnTo>
                    <a:pt x="458" y="988"/>
                  </a:lnTo>
                  <a:lnTo>
                    <a:pt x="468" y="1006"/>
                  </a:lnTo>
                  <a:lnTo>
                    <a:pt x="476" y="1014"/>
                  </a:lnTo>
                  <a:lnTo>
                    <a:pt x="484" y="1020"/>
                  </a:lnTo>
                  <a:lnTo>
                    <a:pt x="492" y="1026"/>
                  </a:lnTo>
                  <a:lnTo>
                    <a:pt x="502" y="1032"/>
                  </a:lnTo>
                  <a:lnTo>
                    <a:pt x="512" y="1036"/>
                  </a:lnTo>
                  <a:lnTo>
                    <a:pt x="522" y="1040"/>
                  </a:lnTo>
                  <a:lnTo>
                    <a:pt x="534" y="1042"/>
                  </a:lnTo>
                  <a:lnTo>
                    <a:pt x="546" y="1042"/>
                  </a:lnTo>
                  <a:lnTo>
                    <a:pt x="562" y="1042"/>
                  </a:lnTo>
                  <a:lnTo>
                    <a:pt x="580" y="1042"/>
                  </a:lnTo>
                  <a:lnTo>
                    <a:pt x="596" y="1040"/>
                  </a:lnTo>
                  <a:lnTo>
                    <a:pt x="614" y="1034"/>
                  </a:lnTo>
                  <a:lnTo>
                    <a:pt x="632" y="1028"/>
                  </a:lnTo>
                  <a:lnTo>
                    <a:pt x="648" y="1018"/>
                  </a:lnTo>
                  <a:lnTo>
                    <a:pt x="664" y="1008"/>
                  </a:lnTo>
                  <a:lnTo>
                    <a:pt x="676" y="994"/>
                  </a:lnTo>
                  <a:lnTo>
                    <a:pt x="682" y="1004"/>
                  </a:lnTo>
                  <a:lnTo>
                    <a:pt x="690" y="1014"/>
                  </a:lnTo>
                  <a:lnTo>
                    <a:pt x="700" y="1022"/>
                  </a:lnTo>
                  <a:lnTo>
                    <a:pt x="712" y="1030"/>
                  </a:lnTo>
                  <a:lnTo>
                    <a:pt x="724" y="1036"/>
                  </a:lnTo>
                  <a:lnTo>
                    <a:pt x="738" y="1040"/>
                  </a:lnTo>
                  <a:lnTo>
                    <a:pt x="754" y="1044"/>
                  </a:lnTo>
                  <a:lnTo>
                    <a:pt x="772" y="1044"/>
                  </a:lnTo>
                  <a:lnTo>
                    <a:pt x="806" y="1040"/>
                  </a:lnTo>
                  <a:lnTo>
                    <a:pt x="822" y="1034"/>
                  </a:lnTo>
                  <a:lnTo>
                    <a:pt x="840" y="1028"/>
                  </a:lnTo>
                  <a:lnTo>
                    <a:pt x="856" y="1020"/>
                  </a:lnTo>
                  <a:lnTo>
                    <a:pt x="872" y="1010"/>
                  </a:lnTo>
                  <a:lnTo>
                    <a:pt x="888" y="998"/>
                  </a:lnTo>
                  <a:lnTo>
                    <a:pt x="902" y="984"/>
                  </a:lnTo>
                  <a:lnTo>
                    <a:pt x="910" y="1000"/>
                  </a:lnTo>
                  <a:lnTo>
                    <a:pt x="918" y="1012"/>
                  </a:lnTo>
                  <a:lnTo>
                    <a:pt x="928" y="1022"/>
                  </a:lnTo>
                  <a:lnTo>
                    <a:pt x="938" y="1030"/>
                  </a:lnTo>
                  <a:lnTo>
                    <a:pt x="950" y="1038"/>
                  </a:lnTo>
                  <a:lnTo>
                    <a:pt x="962" y="1042"/>
                  </a:lnTo>
                  <a:lnTo>
                    <a:pt x="976" y="1044"/>
                  </a:lnTo>
                  <a:lnTo>
                    <a:pt x="988" y="1044"/>
                  </a:lnTo>
                  <a:lnTo>
                    <a:pt x="1000" y="1042"/>
                  </a:lnTo>
                  <a:lnTo>
                    <a:pt x="1014" y="1040"/>
                  </a:lnTo>
                  <a:lnTo>
                    <a:pt x="1026" y="1034"/>
                  </a:lnTo>
                  <a:lnTo>
                    <a:pt x="1038" y="1026"/>
                  </a:lnTo>
                  <a:lnTo>
                    <a:pt x="1048" y="1016"/>
                  </a:lnTo>
                  <a:lnTo>
                    <a:pt x="1058" y="1006"/>
                  </a:lnTo>
                  <a:lnTo>
                    <a:pt x="1064" y="994"/>
                  </a:lnTo>
                  <a:lnTo>
                    <a:pt x="1070" y="980"/>
                  </a:lnTo>
                  <a:lnTo>
                    <a:pt x="1058" y="984"/>
                  </a:lnTo>
                  <a:lnTo>
                    <a:pt x="1050" y="986"/>
                  </a:lnTo>
                  <a:lnTo>
                    <a:pt x="1040" y="986"/>
                  </a:lnTo>
                  <a:lnTo>
                    <a:pt x="1034" y="982"/>
                  </a:lnTo>
                  <a:lnTo>
                    <a:pt x="1028" y="976"/>
                  </a:lnTo>
                  <a:lnTo>
                    <a:pt x="1026" y="970"/>
                  </a:lnTo>
                  <a:lnTo>
                    <a:pt x="1022" y="960"/>
                  </a:lnTo>
                  <a:lnTo>
                    <a:pt x="1022" y="948"/>
                  </a:lnTo>
                  <a:close/>
                  <a:moveTo>
                    <a:pt x="900" y="924"/>
                  </a:moveTo>
                  <a:lnTo>
                    <a:pt x="900" y="924"/>
                  </a:lnTo>
                  <a:lnTo>
                    <a:pt x="900" y="940"/>
                  </a:lnTo>
                  <a:lnTo>
                    <a:pt x="896" y="952"/>
                  </a:lnTo>
                  <a:lnTo>
                    <a:pt x="892" y="962"/>
                  </a:lnTo>
                  <a:lnTo>
                    <a:pt x="884" y="972"/>
                  </a:lnTo>
                  <a:lnTo>
                    <a:pt x="876" y="978"/>
                  </a:lnTo>
                  <a:lnTo>
                    <a:pt x="866" y="984"/>
                  </a:lnTo>
                  <a:lnTo>
                    <a:pt x="854" y="988"/>
                  </a:lnTo>
                  <a:lnTo>
                    <a:pt x="840" y="988"/>
                  </a:lnTo>
                  <a:lnTo>
                    <a:pt x="824" y="988"/>
                  </a:lnTo>
                  <a:lnTo>
                    <a:pt x="810" y="982"/>
                  </a:lnTo>
                  <a:lnTo>
                    <a:pt x="800" y="976"/>
                  </a:lnTo>
                  <a:lnTo>
                    <a:pt x="792" y="968"/>
                  </a:lnTo>
                  <a:lnTo>
                    <a:pt x="784" y="958"/>
                  </a:lnTo>
                  <a:lnTo>
                    <a:pt x="780" y="946"/>
                  </a:lnTo>
                  <a:lnTo>
                    <a:pt x="778" y="934"/>
                  </a:lnTo>
                  <a:lnTo>
                    <a:pt x="778" y="920"/>
                  </a:lnTo>
                  <a:lnTo>
                    <a:pt x="780" y="906"/>
                  </a:lnTo>
                  <a:lnTo>
                    <a:pt x="786" y="890"/>
                  </a:lnTo>
                  <a:lnTo>
                    <a:pt x="796" y="880"/>
                  </a:lnTo>
                  <a:lnTo>
                    <a:pt x="800" y="874"/>
                  </a:lnTo>
                  <a:lnTo>
                    <a:pt x="808" y="872"/>
                  </a:lnTo>
                  <a:lnTo>
                    <a:pt x="840" y="860"/>
                  </a:lnTo>
                  <a:lnTo>
                    <a:pt x="900" y="832"/>
                  </a:lnTo>
                  <a:lnTo>
                    <a:pt x="900" y="924"/>
                  </a:lnTo>
                  <a:close/>
                </a:path>
              </a:pathLst>
            </a:custGeom>
            <a:solidFill>
              <a:schemeClr val="bg1"/>
            </a:solidFill>
            <a:ln w="9525">
              <a:noFill/>
              <a:round/>
              <a:headEnd/>
              <a:tailEnd/>
            </a:ln>
          </p:spPr>
          <p:txBody>
            <a:bodyPr/>
            <a:lstStyle/>
            <a:p>
              <a:endParaRPr lang="en-US"/>
            </a:p>
          </p:txBody>
        </p:sp>
        <p:sp>
          <p:nvSpPr>
            <p:cNvPr id="2172" name="Freeform 499"/>
            <p:cNvSpPr>
              <a:spLocks/>
            </p:cNvSpPr>
            <p:nvPr/>
          </p:nvSpPr>
          <p:spPr bwMode="auto">
            <a:xfrm>
              <a:off x="2702" y="1368"/>
              <a:ext cx="378" cy="396"/>
            </a:xfrm>
            <a:custGeom>
              <a:avLst/>
              <a:gdLst>
                <a:gd name="T0" fmla="*/ 184 w 378"/>
                <a:gd name="T1" fmla="*/ 8 h 396"/>
                <a:gd name="T2" fmla="*/ 260 w 378"/>
                <a:gd name="T3" fmla="*/ 18 h 396"/>
                <a:gd name="T4" fmla="*/ 268 w 378"/>
                <a:gd name="T5" fmla="*/ 10 h 396"/>
                <a:gd name="T6" fmla="*/ 292 w 378"/>
                <a:gd name="T7" fmla="*/ 0 h 396"/>
                <a:gd name="T8" fmla="*/ 324 w 378"/>
                <a:gd name="T9" fmla="*/ 2 h 396"/>
                <a:gd name="T10" fmla="*/ 358 w 378"/>
                <a:gd name="T11" fmla="*/ 14 h 396"/>
                <a:gd name="T12" fmla="*/ 350 w 378"/>
                <a:gd name="T13" fmla="*/ 172 h 396"/>
                <a:gd name="T14" fmla="*/ 338 w 378"/>
                <a:gd name="T15" fmla="*/ 158 h 396"/>
                <a:gd name="T16" fmla="*/ 314 w 378"/>
                <a:gd name="T17" fmla="*/ 136 h 396"/>
                <a:gd name="T18" fmla="*/ 290 w 378"/>
                <a:gd name="T19" fmla="*/ 120 h 396"/>
                <a:gd name="T20" fmla="*/ 262 w 378"/>
                <a:gd name="T21" fmla="*/ 112 h 396"/>
                <a:gd name="T22" fmla="*/ 250 w 378"/>
                <a:gd name="T23" fmla="*/ 110 h 396"/>
                <a:gd name="T24" fmla="*/ 226 w 378"/>
                <a:gd name="T25" fmla="*/ 114 h 396"/>
                <a:gd name="T26" fmla="*/ 204 w 378"/>
                <a:gd name="T27" fmla="*/ 128 h 396"/>
                <a:gd name="T28" fmla="*/ 190 w 378"/>
                <a:gd name="T29" fmla="*/ 150 h 396"/>
                <a:gd name="T30" fmla="*/ 184 w 378"/>
                <a:gd name="T31" fmla="*/ 182 h 396"/>
                <a:gd name="T32" fmla="*/ 184 w 378"/>
                <a:gd name="T33" fmla="*/ 314 h 396"/>
                <a:gd name="T34" fmla="*/ 188 w 378"/>
                <a:gd name="T35" fmla="*/ 342 h 396"/>
                <a:gd name="T36" fmla="*/ 198 w 378"/>
                <a:gd name="T37" fmla="*/ 362 h 396"/>
                <a:gd name="T38" fmla="*/ 216 w 378"/>
                <a:gd name="T39" fmla="*/ 372 h 396"/>
                <a:gd name="T40" fmla="*/ 246 w 378"/>
                <a:gd name="T41" fmla="*/ 378 h 396"/>
                <a:gd name="T42" fmla="*/ 2 w 378"/>
                <a:gd name="T43" fmla="*/ 396 h 396"/>
                <a:gd name="T44" fmla="*/ 2 w 378"/>
                <a:gd name="T45" fmla="*/ 378 h 396"/>
                <a:gd name="T46" fmla="*/ 32 w 378"/>
                <a:gd name="T47" fmla="*/ 374 h 396"/>
                <a:gd name="T48" fmla="*/ 50 w 378"/>
                <a:gd name="T49" fmla="*/ 362 h 396"/>
                <a:gd name="T50" fmla="*/ 60 w 378"/>
                <a:gd name="T51" fmla="*/ 344 h 396"/>
                <a:gd name="T52" fmla="*/ 64 w 378"/>
                <a:gd name="T53" fmla="*/ 314 h 396"/>
                <a:gd name="T54" fmla="*/ 64 w 378"/>
                <a:gd name="T55" fmla="*/ 80 h 396"/>
                <a:gd name="T56" fmla="*/ 60 w 378"/>
                <a:gd name="T57" fmla="*/ 52 h 396"/>
                <a:gd name="T58" fmla="*/ 48 w 378"/>
                <a:gd name="T59" fmla="*/ 36 h 396"/>
                <a:gd name="T60" fmla="*/ 28 w 378"/>
                <a:gd name="T61" fmla="*/ 26 h 396"/>
                <a:gd name="T62" fmla="*/ 0 w 378"/>
                <a:gd name="T63" fmla="*/ 24 h 3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78"/>
                <a:gd name="T97" fmla="*/ 0 h 396"/>
                <a:gd name="T98" fmla="*/ 378 w 378"/>
                <a:gd name="T99" fmla="*/ 396 h 3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78" h="396">
                  <a:moveTo>
                    <a:pt x="0" y="8"/>
                  </a:moveTo>
                  <a:lnTo>
                    <a:pt x="184" y="8"/>
                  </a:lnTo>
                  <a:lnTo>
                    <a:pt x="184" y="108"/>
                  </a:lnTo>
                  <a:lnTo>
                    <a:pt x="260" y="18"/>
                  </a:lnTo>
                  <a:lnTo>
                    <a:pt x="268" y="10"/>
                  </a:lnTo>
                  <a:lnTo>
                    <a:pt x="280" y="4"/>
                  </a:lnTo>
                  <a:lnTo>
                    <a:pt x="292" y="0"/>
                  </a:lnTo>
                  <a:lnTo>
                    <a:pt x="308" y="0"/>
                  </a:lnTo>
                  <a:lnTo>
                    <a:pt x="324" y="2"/>
                  </a:lnTo>
                  <a:lnTo>
                    <a:pt x="340" y="6"/>
                  </a:lnTo>
                  <a:lnTo>
                    <a:pt x="358" y="14"/>
                  </a:lnTo>
                  <a:lnTo>
                    <a:pt x="378" y="28"/>
                  </a:lnTo>
                  <a:lnTo>
                    <a:pt x="350" y="172"/>
                  </a:lnTo>
                  <a:lnTo>
                    <a:pt x="338" y="158"/>
                  </a:lnTo>
                  <a:lnTo>
                    <a:pt x="326" y="146"/>
                  </a:lnTo>
                  <a:lnTo>
                    <a:pt x="314" y="136"/>
                  </a:lnTo>
                  <a:lnTo>
                    <a:pt x="302" y="126"/>
                  </a:lnTo>
                  <a:lnTo>
                    <a:pt x="290" y="120"/>
                  </a:lnTo>
                  <a:lnTo>
                    <a:pt x="276" y="114"/>
                  </a:lnTo>
                  <a:lnTo>
                    <a:pt x="262" y="112"/>
                  </a:lnTo>
                  <a:lnTo>
                    <a:pt x="250" y="110"/>
                  </a:lnTo>
                  <a:lnTo>
                    <a:pt x="238" y="112"/>
                  </a:lnTo>
                  <a:lnTo>
                    <a:pt x="226" y="114"/>
                  </a:lnTo>
                  <a:lnTo>
                    <a:pt x="214" y="120"/>
                  </a:lnTo>
                  <a:lnTo>
                    <a:pt x="204" y="128"/>
                  </a:lnTo>
                  <a:lnTo>
                    <a:pt x="196" y="138"/>
                  </a:lnTo>
                  <a:lnTo>
                    <a:pt x="190" y="150"/>
                  </a:lnTo>
                  <a:lnTo>
                    <a:pt x="186" y="164"/>
                  </a:lnTo>
                  <a:lnTo>
                    <a:pt x="184" y="182"/>
                  </a:lnTo>
                  <a:lnTo>
                    <a:pt x="184" y="314"/>
                  </a:lnTo>
                  <a:lnTo>
                    <a:pt x="186" y="330"/>
                  </a:lnTo>
                  <a:lnTo>
                    <a:pt x="188" y="342"/>
                  </a:lnTo>
                  <a:lnTo>
                    <a:pt x="192" y="354"/>
                  </a:lnTo>
                  <a:lnTo>
                    <a:pt x="198" y="362"/>
                  </a:lnTo>
                  <a:lnTo>
                    <a:pt x="206" y="368"/>
                  </a:lnTo>
                  <a:lnTo>
                    <a:pt x="216" y="372"/>
                  </a:lnTo>
                  <a:lnTo>
                    <a:pt x="230" y="376"/>
                  </a:lnTo>
                  <a:lnTo>
                    <a:pt x="246" y="378"/>
                  </a:lnTo>
                  <a:lnTo>
                    <a:pt x="246" y="396"/>
                  </a:lnTo>
                  <a:lnTo>
                    <a:pt x="2" y="396"/>
                  </a:lnTo>
                  <a:lnTo>
                    <a:pt x="2" y="378"/>
                  </a:lnTo>
                  <a:lnTo>
                    <a:pt x="18" y="376"/>
                  </a:lnTo>
                  <a:lnTo>
                    <a:pt x="32" y="374"/>
                  </a:lnTo>
                  <a:lnTo>
                    <a:pt x="42" y="368"/>
                  </a:lnTo>
                  <a:lnTo>
                    <a:pt x="50" y="362"/>
                  </a:lnTo>
                  <a:lnTo>
                    <a:pt x="56" y="354"/>
                  </a:lnTo>
                  <a:lnTo>
                    <a:pt x="60" y="344"/>
                  </a:lnTo>
                  <a:lnTo>
                    <a:pt x="62" y="330"/>
                  </a:lnTo>
                  <a:lnTo>
                    <a:pt x="64" y="314"/>
                  </a:lnTo>
                  <a:lnTo>
                    <a:pt x="64" y="80"/>
                  </a:lnTo>
                  <a:lnTo>
                    <a:pt x="62" y="66"/>
                  </a:lnTo>
                  <a:lnTo>
                    <a:pt x="60" y="52"/>
                  </a:lnTo>
                  <a:lnTo>
                    <a:pt x="56" y="44"/>
                  </a:lnTo>
                  <a:lnTo>
                    <a:pt x="48" y="36"/>
                  </a:lnTo>
                  <a:lnTo>
                    <a:pt x="40" y="30"/>
                  </a:lnTo>
                  <a:lnTo>
                    <a:pt x="28" y="26"/>
                  </a:lnTo>
                  <a:lnTo>
                    <a:pt x="16" y="24"/>
                  </a:lnTo>
                  <a:lnTo>
                    <a:pt x="0" y="24"/>
                  </a:lnTo>
                  <a:lnTo>
                    <a:pt x="0" y="8"/>
                  </a:lnTo>
                  <a:close/>
                </a:path>
              </a:pathLst>
            </a:custGeom>
            <a:solidFill>
              <a:schemeClr val="bg1"/>
            </a:solidFill>
            <a:ln w="9525">
              <a:noFill/>
              <a:round/>
              <a:headEnd/>
              <a:tailEnd/>
            </a:ln>
          </p:spPr>
          <p:txBody>
            <a:bodyPr/>
            <a:lstStyle/>
            <a:p>
              <a:endParaRPr lang="en-US"/>
            </a:p>
          </p:txBody>
        </p:sp>
        <p:sp>
          <p:nvSpPr>
            <p:cNvPr id="2173" name="Freeform 500"/>
            <p:cNvSpPr>
              <a:spLocks/>
            </p:cNvSpPr>
            <p:nvPr/>
          </p:nvSpPr>
          <p:spPr bwMode="auto">
            <a:xfrm>
              <a:off x="3430" y="2408"/>
              <a:ext cx="168" cy="198"/>
            </a:xfrm>
            <a:custGeom>
              <a:avLst/>
              <a:gdLst>
                <a:gd name="T0" fmla="*/ 94 w 168"/>
                <a:gd name="T1" fmla="*/ 116 h 198"/>
                <a:gd name="T2" fmla="*/ 128 w 168"/>
                <a:gd name="T3" fmla="*/ 32 h 198"/>
                <a:gd name="T4" fmla="*/ 128 w 168"/>
                <a:gd name="T5" fmla="*/ 32 h 198"/>
                <a:gd name="T6" fmla="*/ 132 w 168"/>
                <a:gd name="T7" fmla="*/ 22 h 198"/>
                <a:gd name="T8" fmla="*/ 132 w 168"/>
                <a:gd name="T9" fmla="*/ 16 h 198"/>
                <a:gd name="T10" fmla="*/ 130 w 168"/>
                <a:gd name="T11" fmla="*/ 12 h 198"/>
                <a:gd name="T12" fmla="*/ 126 w 168"/>
                <a:gd name="T13" fmla="*/ 8 h 198"/>
                <a:gd name="T14" fmla="*/ 122 w 168"/>
                <a:gd name="T15" fmla="*/ 6 h 198"/>
                <a:gd name="T16" fmla="*/ 116 w 168"/>
                <a:gd name="T17" fmla="*/ 4 h 198"/>
                <a:gd name="T18" fmla="*/ 104 w 168"/>
                <a:gd name="T19" fmla="*/ 4 h 198"/>
                <a:gd name="T20" fmla="*/ 104 w 168"/>
                <a:gd name="T21" fmla="*/ 0 h 198"/>
                <a:gd name="T22" fmla="*/ 168 w 168"/>
                <a:gd name="T23" fmla="*/ 0 h 198"/>
                <a:gd name="T24" fmla="*/ 168 w 168"/>
                <a:gd name="T25" fmla="*/ 4 h 198"/>
                <a:gd name="T26" fmla="*/ 168 w 168"/>
                <a:gd name="T27" fmla="*/ 4 h 198"/>
                <a:gd name="T28" fmla="*/ 162 w 168"/>
                <a:gd name="T29" fmla="*/ 6 h 198"/>
                <a:gd name="T30" fmla="*/ 154 w 168"/>
                <a:gd name="T31" fmla="*/ 10 h 198"/>
                <a:gd name="T32" fmla="*/ 146 w 168"/>
                <a:gd name="T33" fmla="*/ 16 h 198"/>
                <a:gd name="T34" fmla="*/ 138 w 168"/>
                <a:gd name="T35" fmla="*/ 30 h 198"/>
                <a:gd name="T36" fmla="*/ 84 w 168"/>
                <a:gd name="T37" fmla="*/ 158 h 198"/>
                <a:gd name="T38" fmla="*/ 84 w 168"/>
                <a:gd name="T39" fmla="*/ 158 h 198"/>
                <a:gd name="T40" fmla="*/ 76 w 168"/>
                <a:gd name="T41" fmla="*/ 178 h 198"/>
                <a:gd name="T42" fmla="*/ 66 w 168"/>
                <a:gd name="T43" fmla="*/ 190 h 198"/>
                <a:gd name="T44" fmla="*/ 56 w 168"/>
                <a:gd name="T45" fmla="*/ 196 h 198"/>
                <a:gd name="T46" fmla="*/ 46 w 168"/>
                <a:gd name="T47" fmla="*/ 198 h 198"/>
                <a:gd name="T48" fmla="*/ 38 w 168"/>
                <a:gd name="T49" fmla="*/ 194 h 198"/>
                <a:gd name="T50" fmla="*/ 32 w 168"/>
                <a:gd name="T51" fmla="*/ 188 h 198"/>
                <a:gd name="T52" fmla="*/ 28 w 168"/>
                <a:gd name="T53" fmla="*/ 182 h 198"/>
                <a:gd name="T54" fmla="*/ 28 w 168"/>
                <a:gd name="T55" fmla="*/ 172 h 198"/>
                <a:gd name="T56" fmla="*/ 28 w 168"/>
                <a:gd name="T57" fmla="*/ 172 h 198"/>
                <a:gd name="T58" fmla="*/ 28 w 168"/>
                <a:gd name="T59" fmla="*/ 168 h 198"/>
                <a:gd name="T60" fmla="*/ 30 w 168"/>
                <a:gd name="T61" fmla="*/ 162 h 198"/>
                <a:gd name="T62" fmla="*/ 32 w 168"/>
                <a:gd name="T63" fmla="*/ 160 h 198"/>
                <a:gd name="T64" fmla="*/ 36 w 168"/>
                <a:gd name="T65" fmla="*/ 156 h 198"/>
                <a:gd name="T66" fmla="*/ 44 w 168"/>
                <a:gd name="T67" fmla="*/ 154 h 198"/>
                <a:gd name="T68" fmla="*/ 52 w 168"/>
                <a:gd name="T69" fmla="*/ 156 h 198"/>
                <a:gd name="T70" fmla="*/ 52 w 168"/>
                <a:gd name="T71" fmla="*/ 156 h 198"/>
                <a:gd name="T72" fmla="*/ 56 w 168"/>
                <a:gd name="T73" fmla="*/ 160 h 198"/>
                <a:gd name="T74" fmla="*/ 58 w 168"/>
                <a:gd name="T75" fmla="*/ 166 h 198"/>
                <a:gd name="T76" fmla="*/ 64 w 168"/>
                <a:gd name="T77" fmla="*/ 172 h 198"/>
                <a:gd name="T78" fmla="*/ 66 w 168"/>
                <a:gd name="T79" fmla="*/ 174 h 198"/>
                <a:gd name="T80" fmla="*/ 70 w 168"/>
                <a:gd name="T81" fmla="*/ 172 h 198"/>
                <a:gd name="T82" fmla="*/ 74 w 168"/>
                <a:gd name="T83" fmla="*/ 166 h 198"/>
                <a:gd name="T84" fmla="*/ 78 w 168"/>
                <a:gd name="T85" fmla="*/ 154 h 198"/>
                <a:gd name="T86" fmla="*/ 22 w 168"/>
                <a:gd name="T87" fmla="*/ 30 h 198"/>
                <a:gd name="T88" fmla="*/ 22 w 168"/>
                <a:gd name="T89" fmla="*/ 30 h 198"/>
                <a:gd name="T90" fmla="*/ 18 w 168"/>
                <a:gd name="T91" fmla="*/ 22 h 198"/>
                <a:gd name="T92" fmla="*/ 14 w 168"/>
                <a:gd name="T93" fmla="*/ 14 h 198"/>
                <a:gd name="T94" fmla="*/ 8 w 168"/>
                <a:gd name="T95" fmla="*/ 8 h 198"/>
                <a:gd name="T96" fmla="*/ 4 w 168"/>
                <a:gd name="T97" fmla="*/ 4 h 198"/>
                <a:gd name="T98" fmla="*/ 0 w 168"/>
                <a:gd name="T99" fmla="*/ 4 h 198"/>
                <a:gd name="T100" fmla="*/ 0 w 168"/>
                <a:gd name="T101" fmla="*/ 0 h 198"/>
                <a:gd name="T102" fmla="*/ 76 w 168"/>
                <a:gd name="T103" fmla="*/ 0 h 198"/>
                <a:gd name="T104" fmla="*/ 76 w 168"/>
                <a:gd name="T105" fmla="*/ 4 h 198"/>
                <a:gd name="T106" fmla="*/ 76 w 168"/>
                <a:gd name="T107" fmla="*/ 4 h 198"/>
                <a:gd name="T108" fmla="*/ 70 w 168"/>
                <a:gd name="T109" fmla="*/ 4 h 198"/>
                <a:gd name="T110" fmla="*/ 62 w 168"/>
                <a:gd name="T111" fmla="*/ 6 h 198"/>
                <a:gd name="T112" fmla="*/ 58 w 168"/>
                <a:gd name="T113" fmla="*/ 8 h 198"/>
                <a:gd name="T114" fmla="*/ 56 w 168"/>
                <a:gd name="T115" fmla="*/ 12 h 198"/>
                <a:gd name="T116" fmla="*/ 56 w 168"/>
                <a:gd name="T117" fmla="*/ 18 h 198"/>
                <a:gd name="T118" fmla="*/ 58 w 168"/>
                <a:gd name="T119" fmla="*/ 26 h 198"/>
                <a:gd name="T120" fmla="*/ 94 w 168"/>
                <a:gd name="T121" fmla="*/ 116 h 19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8"/>
                <a:gd name="T184" fmla="*/ 0 h 198"/>
                <a:gd name="T185" fmla="*/ 168 w 168"/>
                <a:gd name="T186" fmla="*/ 198 h 19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8" h="198">
                  <a:moveTo>
                    <a:pt x="94" y="116"/>
                  </a:moveTo>
                  <a:lnTo>
                    <a:pt x="128" y="32"/>
                  </a:lnTo>
                  <a:lnTo>
                    <a:pt x="132" y="22"/>
                  </a:lnTo>
                  <a:lnTo>
                    <a:pt x="132" y="16"/>
                  </a:lnTo>
                  <a:lnTo>
                    <a:pt x="130" y="12"/>
                  </a:lnTo>
                  <a:lnTo>
                    <a:pt x="126" y="8"/>
                  </a:lnTo>
                  <a:lnTo>
                    <a:pt x="122" y="6"/>
                  </a:lnTo>
                  <a:lnTo>
                    <a:pt x="116" y="4"/>
                  </a:lnTo>
                  <a:lnTo>
                    <a:pt x="104" y="4"/>
                  </a:lnTo>
                  <a:lnTo>
                    <a:pt x="104" y="0"/>
                  </a:lnTo>
                  <a:lnTo>
                    <a:pt x="168" y="0"/>
                  </a:lnTo>
                  <a:lnTo>
                    <a:pt x="168" y="4"/>
                  </a:lnTo>
                  <a:lnTo>
                    <a:pt x="162" y="6"/>
                  </a:lnTo>
                  <a:lnTo>
                    <a:pt x="154" y="10"/>
                  </a:lnTo>
                  <a:lnTo>
                    <a:pt x="146" y="16"/>
                  </a:lnTo>
                  <a:lnTo>
                    <a:pt x="138" y="30"/>
                  </a:lnTo>
                  <a:lnTo>
                    <a:pt x="84" y="158"/>
                  </a:lnTo>
                  <a:lnTo>
                    <a:pt x="76" y="178"/>
                  </a:lnTo>
                  <a:lnTo>
                    <a:pt x="66" y="190"/>
                  </a:lnTo>
                  <a:lnTo>
                    <a:pt x="56" y="196"/>
                  </a:lnTo>
                  <a:lnTo>
                    <a:pt x="46" y="198"/>
                  </a:lnTo>
                  <a:lnTo>
                    <a:pt x="38" y="194"/>
                  </a:lnTo>
                  <a:lnTo>
                    <a:pt x="32" y="188"/>
                  </a:lnTo>
                  <a:lnTo>
                    <a:pt x="28" y="182"/>
                  </a:lnTo>
                  <a:lnTo>
                    <a:pt x="28" y="172"/>
                  </a:lnTo>
                  <a:lnTo>
                    <a:pt x="28" y="168"/>
                  </a:lnTo>
                  <a:lnTo>
                    <a:pt x="30" y="162"/>
                  </a:lnTo>
                  <a:lnTo>
                    <a:pt x="32" y="160"/>
                  </a:lnTo>
                  <a:lnTo>
                    <a:pt x="36" y="156"/>
                  </a:lnTo>
                  <a:lnTo>
                    <a:pt x="44" y="154"/>
                  </a:lnTo>
                  <a:lnTo>
                    <a:pt x="52" y="156"/>
                  </a:lnTo>
                  <a:lnTo>
                    <a:pt x="56" y="160"/>
                  </a:lnTo>
                  <a:lnTo>
                    <a:pt x="58" y="166"/>
                  </a:lnTo>
                  <a:lnTo>
                    <a:pt x="64" y="172"/>
                  </a:lnTo>
                  <a:lnTo>
                    <a:pt x="66" y="174"/>
                  </a:lnTo>
                  <a:lnTo>
                    <a:pt x="70" y="172"/>
                  </a:lnTo>
                  <a:lnTo>
                    <a:pt x="74" y="166"/>
                  </a:lnTo>
                  <a:lnTo>
                    <a:pt x="78" y="154"/>
                  </a:lnTo>
                  <a:lnTo>
                    <a:pt x="22" y="30"/>
                  </a:lnTo>
                  <a:lnTo>
                    <a:pt x="18" y="22"/>
                  </a:lnTo>
                  <a:lnTo>
                    <a:pt x="14" y="14"/>
                  </a:lnTo>
                  <a:lnTo>
                    <a:pt x="8" y="8"/>
                  </a:lnTo>
                  <a:lnTo>
                    <a:pt x="4" y="4"/>
                  </a:lnTo>
                  <a:lnTo>
                    <a:pt x="0" y="4"/>
                  </a:lnTo>
                  <a:lnTo>
                    <a:pt x="0" y="0"/>
                  </a:lnTo>
                  <a:lnTo>
                    <a:pt x="76" y="0"/>
                  </a:lnTo>
                  <a:lnTo>
                    <a:pt x="76" y="4"/>
                  </a:lnTo>
                  <a:lnTo>
                    <a:pt x="70" y="4"/>
                  </a:lnTo>
                  <a:lnTo>
                    <a:pt x="62" y="6"/>
                  </a:lnTo>
                  <a:lnTo>
                    <a:pt x="58" y="8"/>
                  </a:lnTo>
                  <a:lnTo>
                    <a:pt x="56" y="12"/>
                  </a:lnTo>
                  <a:lnTo>
                    <a:pt x="56" y="18"/>
                  </a:lnTo>
                  <a:lnTo>
                    <a:pt x="58" y="26"/>
                  </a:lnTo>
                  <a:lnTo>
                    <a:pt x="94" y="116"/>
                  </a:lnTo>
                  <a:close/>
                </a:path>
              </a:pathLst>
            </a:custGeom>
            <a:solidFill>
              <a:schemeClr val="bg1"/>
            </a:solidFill>
            <a:ln w="9525">
              <a:noFill/>
              <a:round/>
              <a:headEnd/>
              <a:tailEnd/>
            </a:ln>
          </p:spPr>
          <p:txBody>
            <a:bodyPr/>
            <a:lstStyle/>
            <a:p>
              <a:endParaRPr lang="en-US"/>
            </a:p>
          </p:txBody>
        </p:sp>
        <p:sp>
          <p:nvSpPr>
            <p:cNvPr id="2174" name="Freeform 501"/>
            <p:cNvSpPr>
              <a:spLocks/>
            </p:cNvSpPr>
            <p:nvPr/>
          </p:nvSpPr>
          <p:spPr bwMode="auto">
            <a:xfrm>
              <a:off x="3334" y="2372"/>
              <a:ext cx="104" cy="186"/>
            </a:xfrm>
            <a:custGeom>
              <a:avLst/>
              <a:gdLst>
                <a:gd name="T0" fmla="*/ 0 w 104"/>
                <a:gd name="T1" fmla="*/ 50 h 186"/>
                <a:gd name="T2" fmla="*/ 50 w 104"/>
                <a:gd name="T3" fmla="*/ 0 h 186"/>
                <a:gd name="T4" fmla="*/ 50 w 104"/>
                <a:gd name="T5" fmla="*/ 34 h 186"/>
                <a:gd name="T6" fmla="*/ 96 w 104"/>
                <a:gd name="T7" fmla="*/ 34 h 186"/>
                <a:gd name="T8" fmla="*/ 94 w 104"/>
                <a:gd name="T9" fmla="*/ 50 h 186"/>
                <a:gd name="T10" fmla="*/ 50 w 104"/>
                <a:gd name="T11" fmla="*/ 50 h 186"/>
                <a:gd name="T12" fmla="*/ 50 w 104"/>
                <a:gd name="T13" fmla="*/ 142 h 186"/>
                <a:gd name="T14" fmla="*/ 50 w 104"/>
                <a:gd name="T15" fmla="*/ 142 h 186"/>
                <a:gd name="T16" fmla="*/ 50 w 104"/>
                <a:gd name="T17" fmla="*/ 152 h 186"/>
                <a:gd name="T18" fmla="*/ 54 w 104"/>
                <a:gd name="T19" fmla="*/ 158 h 186"/>
                <a:gd name="T20" fmla="*/ 58 w 104"/>
                <a:gd name="T21" fmla="*/ 164 h 186"/>
                <a:gd name="T22" fmla="*/ 66 w 104"/>
                <a:gd name="T23" fmla="*/ 168 h 186"/>
                <a:gd name="T24" fmla="*/ 72 w 104"/>
                <a:gd name="T25" fmla="*/ 168 h 186"/>
                <a:gd name="T26" fmla="*/ 82 w 104"/>
                <a:gd name="T27" fmla="*/ 168 h 186"/>
                <a:gd name="T28" fmla="*/ 92 w 104"/>
                <a:gd name="T29" fmla="*/ 162 h 186"/>
                <a:gd name="T30" fmla="*/ 102 w 104"/>
                <a:gd name="T31" fmla="*/ 154 h 186"/>
                <a:gd name="T32" fmla="*/ 104 w 104"/>
                <a:gd name="T33" fmla="*/ 160 h 186"/>
                <a:gd name="T34" fmla="*/ 104 w 104"/>
                <a:gd name="T35" fmla="*/ 160 h 186"/>
                <a:gd name="T36" fmla="*/ 98 w 104"/>
                <a:gd name="T37" fmla="*/ 168 h 186"/>
                <a:gd name="T38" fmla="*/ 92 w 104"/>
                <a:gd name="T39" fmla="*/ 174 h 186"/>
                <a:gd name="T40" fmla="*/ 78 w 104"/>
                <a:gd name="T41" fmla="*/ 182 h 186"/>
                <a:gd name="T42" fmla="*/ 64 w 104"/>
                <a:gd name="T43" fmla="*/ 186 h 186"/>
                <a:gd name="T44" fmla="*/ 50 w 104"/>
                <a:gd name="T45" fmla="*/ 186 h 186"/>
                <a:gd name="T46" fmla="*/ 36 w 104"/>
                <a:gd name="T47" fmla="*/ 184 h 186"/>
                <a:gd name="T48" fmla="*/ 26 w 104"/>
                <a:gd name="T49" fmla="*/ 178 h 186"/>
                <a:gd name="T50" fmla="*/ 22 w 104"/>
                <a:gd name="T51" fmla="*/ 174 h 186"/>
                <a:gd name="T52" fmla="*/ 18 w 104"/>
                <a:gd name="T53" fmla="*/ 168 h 186"/>
                <a:gd name="T54" fmla="*/ 16 w 104"/>
                <a:gd name="T55" fmla="*/ 162 h 186"/>
                <a:gd name="T56" fmla="*/ 16 w 104"/>
                <a:gd name="T57" fmla="*/ 156 h 186"/>
                <a:gd name="T58" fmla="*/ 16 w 104"/>
                <a:gd name="T59" fmla="*/ 50 h 186"/>
                <a:gd name="T60" fmla="*/ 0 w 104"/>
                <a:gd name="T61" fmla="*/ 50 h 18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4"/>
                <a:gd name="T94" fmla="*/ 0 h 186"/>
                <a:gd name="T95" fmla="*/ 104 w 104"/>
                <a:gd name="T96" fmla="*/ 186 h 18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4" h="186">
                  <a:moveTo>
                    <a:pt x="0" y="50"/>
                  </a:moveTo>
                  <a:lnTo>
                    <a:pt x="50" y="0"/>
                  </a:lnTo>
                  <a:lnTo>
                    <a:pt x="50" y="34"/>
                  </a:lnTo>
                  <a:lnTo>
                    <a:pt x="96" y="34"/>
                  </a:lnTo>
                  <a:lnTo>
                    <a:pt x="94" y="50"/>
                  </a:lnTo>
                  <a:lnTo>
                    <a:pt x="50" y="50"/>
                  </a:lnTo>
                  <a:lnTo>
                    <a:pt x="50" y="142"/>
                  </a:lnTo>
                  <a:lnTo>
                    <a:pt x="50" y="152"/>
                  </a:lnTo>
                  <a:lnTo>
                    <a:pt x="54" y="158"/>
                  </a:lnTo>
                  <a:lnTo>
                    <a:pt x="58" y="164"/>
                  </a:lnTo>
                  <a:lnTo>
                    <a:pt x="66" y="168"/>
                  </a:lnTo>
                  <a:lnTo>
                    <a:pt x="72" y="168"/>
                  </a:lnTo>
                  <a:lnTo>
                    <a:pt x="82" y="168"/>
                  </a:lnTo>
                  <a:lnTo>
                    <a:pt x="92" y="162"/>
                  </a:lnTo>
                  <a:lnTo>
                    <a:pt x="102" y="154"/>
                  </a:lnTo>
                  <a:lnTo>
                    <a:pt x="104" y="160"/>
                  </a:lnTo>
                  <a:lnTo>
                    <a:pt x="98" y="168"/>
                  </a:lnTo>
                  <a:lnTo>
                    <a:pt x="92" y="174"/>
                  </a:lnTo>
                  <a:lnTo>
                    <a:pt x="78" y="182"/>
                  </a:lnTo>
                  <a:lnTo>
                    <a:pt x="64" y="186"/>
                  </a:lnTo>
                  <a:lnTo>
                    <a:pt x="50" y="186"/>
                  </a:lnTo>
                  <a:lnTo>
                    <a:pt x="36" y="184"/>
                  </a:lnTo>
                  <a:lnTo>
                    <a:pt x="26" y="178"/>
                  </a:lnTo>
                  <a:lnTo>
                    <a:pt x="22" y="174"/>
                  </a:lnTo>
                  <a:lnTo>
                    <a:pt x="18" y="168"/>
                  </a:lnTo>
                  <a:lnTo>
                    <a:pt x="16" y="162"/>
                  </a:lnTo>
                  <a:lnTo>
                    <a:pt x="16" y="156"/>
                  </a:lnTo>
                  <a:lnTo>
                    <a:pt x="16" y="50"/>
                  </a:lnTo>
                  <a:lnTo>
                    <a:pt x="0" y="50"/>
                  </a:lnTo>
                  <a:close/>
                </a:path>
              </a:pathLst>
            </a:custGeom>
            <a:solidFill>
              <a:schemeClr val="bg1"/>
            </a:solidFill>
            <a:ln w="9525">
              <a:noFill/>
              <a:round/>
              <a:headEnd/>
              <a:tailEnd/>
            </a:ln>
          </p:spPr>
          <p:txBody>
            <a:bodyPr/>
            <a:lstStyle/>
            <a:p>
              <a:endParaRPr lang="en-US"/>
            </a:p>
          </p:txBody>
        </p:sp>
        <p:sp>
          <p:nvSpPr>
            <p:cNvPr id="2175" name="Freeform 502"/>
            <p:cNvSpPr>
              <a:spLocks/>
            </p:cNvSpPr>
            <p:nvPr/>
          </p:nvSpPr>
          <p:spPr bwMode="auto">
            <a:xfrm>
              <a:off x="3144" y="2402"/>
              <a:ext cx="112" cy="158"/>
            </a:xfrm>
            <a:custGeom>
              <a:avLst/>
              <a:gdLst>
                <a:gd name="T0" fmla="*/ 8 w 112"/>
                <a:gd name="T1" fmla="*/ 102 h 158"/>
                <a:gd name="T2" fmla="*/ 12 w 112"/>
                <a:gd name="T3" fmla="*/ 114 h 158"/>
                <a:gd name="T4" fmla="*/ 18 w 112"/>
                <a:gd name="T5" fmla="*/ 132 h 158"/>
                <a:gd name="T6" fmla="*/ 30 w 112"/>
                <a:gd name="T7" fmla="*/ 144 h 158"/>
                <a:gd name="T8" fmla="*/ 46 w 112"/>
                <a:gd name="T9" fmla="*/ 150 h 158"/>
                <a:gd name="T10" fmla="*/ 56 w 112"/>
                <a:gd name="T11" fmla="*/ 150 h 158"/>
                <a:gd name="T12" fmla="*/ 74 w 112"/>
                <a:gd name="T13" fmla="*/ 144 h 158"/>
                <a:gd name="T14" fmla="*/ 80 w 112"/>
                <a:gd name="T15" fmla="*/ 124 h 158"/>
                <a:gd name="T16" fmla="*/ 78 w 112"/>
                <a:gd name="T17" fmla="*/ 116 h 158"/>
                <a:gd name="T18" fmla="*/ 62 w 112"/>
                <a:gd name="T19" fmla="*/ 102 h 158"/>
                <a:gd name="T20" fmla="*/ 44 w 112"/>
                <a:gd name="T21" fmla="*/ 94 h 158"/>
                <a:gd name="T22" fmla="*/ 16 w 112"/>
                <a:gd name="T23" fmla="*/ 74 h 158"/>
                <a:gd name="T24" fmla="*/ 6 w 112"/>
                <a:gd name="T25" fmla="*/ 60 h 158"/>
                <a:gd name="T26" fmla="*/ 0 w 112"/>
                <a:gd name="T27" fmla="*/ 42 h 158"/>
                <a:gd name="T28" fmla="*/ 2 w 112"/>
                <a:gd name="T29" fmla="*/ 32 h 158"/>
                <a:gd name="T30" fmla="*/ 10 w 112"/>
                <a:gd name="T31" fmla="*/ 16 h 158"/>
                <a:gd name="T32" fmla="*/ 26 w 112"/>
                <a:gd name="T33" fmla="*/ 6 h 158"/>
                <a:gd name="T34" fmla="*/ 42 w 112"/>
                <a:gd name="T35" fmla="*/ 0 h 158"/>
                <a:gd name="T36" fmla="*/ 50 w 112"/>
                <a:gd name="T37" fmla="*/ 0 h 158"/>
                <a:gd name="T38" fmla="*/ 80 w 112"/>
                <a:gd name="T39" fmla="*/ 4 h 158"/>
                <a:gd name="T40" fmla="*/ 102 w 112"/>
                <a:gd name="T41" fmla="*/ 14 h 158"/>
                <a:gd name="T42" fmla="*/ 96 w 112"/>
                <a:gd name="T43" fmla="*/ 52 h 158"/>
                <a:gd name="T44" fmla="*/ 94 w 112"/>
                <a:gd name="T45" fmla="*/ 38 h 158"/>
                <a:gd name="T46" fmla="*/ 84 w 112"/>
                <a:gd name="T47" fmla="*/ 20 h 158"/>
                <a:gd name="T48" fmla="*/ 72 w 112"/>
                <a:gd name="T49" fmla="*/ 10 h 158"/>
                <a:gd name="T50" fmla="*/ 58 w 112"/>
                <a:gd name="T51" fmla="*/ 8 h 158"/>
                <a:gd name="T52" fmla="*/ 52 w 112"/>
                <a:gd name="T53" fmla="*/ 8 h 158"/>
                <a:gd name="T54" fmla="*/ 42 w 112"/>
                <a:gd name="T55" fmla="*/ 10 h 158"/>
                <a:gd name="T56" fmla="*/ 32 w 112"/>
                <a:gd name="T57" fmla="*/ 22 h 158"/>
                <a:gd name="T58" fmla="*/ 28 w 112"/>
                <a:gd name="T59" fmla="*/ 34 h 158"/>
                <a:gd name="T60" fmla="*/ 34 w 112"/>
                <a:gd name="T61" fmla="*/ 42 h 158"/>
                <a:gd name="T62" fmla="*/ 70 w 112"/>
                <a:gd name="T63" fmla="*/ 64 h 158"/>
                <a:gd name="T64" fmla="*/ 82 w 112"/>
                <a:gd name="T65" fmla="*/ 70 h 158"/>
                <a:gd name="T66" fmla="*/ 102 w 112"/>
                <a:gd name="T67" fmla="*/ 88 h 158"/>
                <a:gd name="T68" fmla="*/ 112 w 112"/>
                <a:gd name="T69" fmla="*/ 104 h 158"/>
                <a:gd name="T70" fmla="*/ 112 w 112"/>
                <a:gd name="T71" fmla="*/ 116 h 158"/>
                <a:gd name="T72" fmla="*/ 106 w 112"/>
                <a:gd name="T73" fmla="*/ 136 h 158"/>
                <a:gd name="T74" fmla="*/ 90 w 112"/>
                <a:gd name="T75" fmla="*/ 150 h 158"/>
                <a:gd name="T76" fmla="*/ 72 w 112"/>
                <a:gd name="T77" fmla="*/ 156 h 158"/>
                <a:gd name="T78" fmla="*/ 54 w 112"/>
                <a:gd name="T79" fmla="*/ 158 h 158"/>
                <a:gd name="T80" fmla="*/ 26 w 112"/>
                <a:gd name="T81" fmla="*/ 154 h 158"/>
                <a:gd name="T82" fmla="*/ 0 w 112"/>
                <a:gd name="T83" fmla="*/ 144 h 1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2"/>
                <a:gd name="T127" fmla="*/ 0 h 158"/>
                <a:gd name="T128" fmla="*/ 112 w 112"/>
                <a:gd name="T129" fmla="*/ 158 h 15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2" h="158">
                  <a:moveTo>
                    <a:pt x="0" y="102"/>
                  </a:moveTo>
                  <a:lnTo>
                    <a:pt x="8" y="102"/>
                  </a:lnTo>
                  <a:lnTo>
                    <a:pt x="12" y="114"/>
                  </a:lnTo>
                  <a:lnTo>
                    <a:pt x="14" y="124"/>
                  </a:lnTo>
                  <a:lnTo>
                    <a:pt x="18" y="132"/>
                  </a:lnTo>
                  <a:lnTo>
                    <a:pt x="24" y="138"/>
                  </a:lnTo>
                  <a:lnTo>
                    <a:pt x="30" y="144"/>
                  </a:lnTo>
                  <a:lnTo>
                    <a:pt x="38" y="148"/>
                  </a:lnTo>
                  <a:lnTo>
                    <a:pt x="46" y="150"/>
                  </a:lnTo>
                  <a:lnTo>
                    <a:pt x="56" y="150"/>
                  </a:lnTo>
                  <a:lnTo>
                    <a:pt x="66" y="148"/>
                  </a:lnTo>
                  <a:lnTo>
                    <a:pt x="74" y="144"/>
                  </a:lnTo>
                  <a:lnTo>
                    <a:pt x="78" y="134"/>
                  </a:lnTo>
                  <a:lnTo>
                    <a:pt x="80" y="124"/>
                  </a:lnTo>
                  <a:lnTo>
                    <a:pt x="78" y="116"/>
                  </a:lnTo>
                  <a:lnTo>
                    <a:pt x="74" y="110"/>
                  </a:lnTo>
                  <a:lnTo>
                    <a:pt x="62" y="102"/>
                  </a:lnTo>
                  <a:lnTo>
                    <a:pt x="44" y="94"/>
                  </a:lnTo>
                  <a:lnTo>
                    <a:pt x="30" y="86"/>
                  </a:lnTo>
                  <a:lnTo>
                    <a:pt x="16" y="74"/>
                  </a:lnTo>
                  <a:lnTo>
                    <a:pt x="10" y="68"/>
                  </a:lnTo>
                  <a:lnTo>
                    <a:pt x="6" y="60"/>
                  </a:lnTo>
                  <a:lnTo>
                    <a:pt x="2" y="52"/>
                  </a:lnTo>
                  <a:lnTo>
                    <a:pt x="0" y="42"/>
                  </a:lnTo>
                  <a:lnTo>
                    <a:pt x="2" y="32"/>
                  </a:lnTo>
                  <a:lnTo>
                    <a:pt x="6" y="24"/>
                  </a:lnTo>
                  <a:lnTo>
                    <a:pt x="10" y="16"/>
                  </a:lnTo>
                  <a:lnTo>
                    <a:pt x="18" y="10"/>
                  </a:lnTo>
                  <a:lnTo>
                    <a:pt x="26" y="6"/>
                  </a:lnTo>
                  <a:lnTo>
                    <a:pt x="34" y="2"/>
                  </a:lnTo>
                  <a:lnTo>
                    <a:pt x="42" y="0"/>
                  </a:lnTo>
                  <a:lnTo>
                    <a:pt x="50" y="0"/>
                  </a:lnTo>
                  <a:lnTo>
                    <a:pt x="66" y="0"/>
                  </a:lnTo>
                  <a:lnTo>
                    <a:pt x="80" y="4"/>
                  </a:lnTo>
                  <a:lnTo>
                    <a:pt x="90" y="8"/>
                  </a:lnTo>
                  <a:lnTo>
                    <a:pt x="102" y="14"/>
                  </a:lnTo>
                  <a:lnTo>
                    <a:pt x="104" y="52"/>
                  </a:lnTo>
                  <a:lnTo>
                    <a:pt x="96" y="52"/>
                  </a:lnTo>
                  <a:lnTo>
                    <a:pt x="94" y="38"/>
                  </a:lnTo>
                  <a:lnTo>
                    <a:pt x="90" y="26"/>
                  </a:lnTo>
                  <a:lnTo>
                    <a:pt x="84" y="20"/>
                  </a:lnTo>
                  <a:lnTo>
                    <a:pt x="78" y="14"/>
                  </a:lnTo>
                  <a:lnTo>
                    <a:pt x="72" y="10"/>
                  </a:lnTo>
                  <a:lnTo>
                    <a:pt x="66" y="8"/>
                  </a:lnTo>
                  <a:lnTo>
                    <a:pt x="58" y="8"/>
                  </a:lnTo>
                  <a:lnTo>
                    <a:pt x="52" y="8"/>
                  </a:lnTo>
                  <a:lnTo>
                    <a:pt x="48" y="8"/>
                  </a:lnTo>
                  <a:lnTo>
                    <a:pt x="42" y="10"/>
                  </a:lnTo>
                  <a:lnTo>
                    <a:pt x="38" y="14"/>
                  </a:lnTo>
                  <a:lnTo>
                    <a:pt x="32" y="22"/>
                  </a:lnTo>
                  <a:lnTo>
                    <a:pt x="28" y="34"/>
                  </a:lnTo>
                  <a:lnTo>
                    <a:pt x="30" y="38"/>
                  </a:lnTo>
                  <a:lnTo>
                    <a:pt x="34" y="42"/>
                  </a:lnTo>
                  <a:lnTo>
                    <a:pt x="42" y="50"/>
                  </a:lnTo>
                  <a:lnTo>
                    <a:pt x="70" y="64"/>
                  </a:lnTo>
                  <a:lnTo>
                    <a:pt x="82" y="70"/>
                  </a:lnTo>
                  <a:lnTo>
                    <a:pt x="96" y="80"/>
                  </a:lnTo>
                  <a:lnTo>
                    <a:pt x="102" y="88"/>
                  </a:lnTo>
                  <a:lnTo>
                    <a:pt x="108" y="96"/>
                  </a:lnTo>
                  <a:lnTo>
                    <a:pt x="112" y="104"/>
                  </a:lnTo>
                  <a:lnTo>
                    <a:pt x="112" y="116"/>
                  </a:lnTo>
                  <a:lnTo>
                    <a:pt x="110" y="126"/>
                  </a:lnTo>
                  <a:lnTo>
                    <a:pt x="106" y="136"/>
                  </a:lnTo>
                  <a:lnTo>
                    <a:pt x="100" y="144"/>
                  </a:lnTo>
                  <a:lnTo>
                    <a:pt x="90" y="150"/>
                  </a:lnTo>
                  <a:lnTo>
                    <a:pt x="82" y="154"/>
                  </a:lnTo>
                  <a:lnTo>
                    <a:pt x="72" y="156"/>
                  </a:lnTo>
                  <a:lnTo>
                    <a:pt x="54" y="158"/>
                  </a:lnTo>
                  <a:lnTo>
                    <a:pt x="40" y="158"/>
                  </a:lnTo>
                  <a:lnTo>
                    <a:pt x="26" y="154"/>
                  </a:lnTo>
                  <a:lnTo>
                    <a:pt x="12" y="150"/>
                  </a:lnTo>
                  <a:lnTo>
                    <a:pt x="0" y="144"/>
                  </a:lnTo>
                  <a:lnTo>
                    <a:pt x="0" y="102"/>
                  </a:lnTo>
                  <a:close/>
                </a:path>
              </a:pathLst>
            </a:custGeom>
            <a:solidFill>
              <a:schemeClr val="bg1"/>
            </a:solidFill>
            <a:ln w="9525">
              <a:noFill/>
              <a:round/>
              <a:headEnd/>
              <a:tailEnd/>
            </a:ln>
          </p:spPr>
          <p:txBody>
            <a:bodyPr/>
            <a:lstStyle/>
            <a:p>
              <a:endParaRPr lang="en-US"/>
            </a:p>
          </p:txBody>
        </p:sp>
        <p:sp>
          <p:nvSpPr>
            <p:cNvPr id="2176" name="Freeform 503"/>
            <p:cNvSpPr>
              <a:spLocks/>
            </p:cNvSpPr>
            <p:nvPr/>
          </p:nvSpPr>
          <p:spPr bwMode="auto">
            <a:xfrm>
              <a:off x="3036" y="2402"/>
              <a:ext cx="108" cy="154"/>
            </a:xfrm>
            <a:custGeom>
              <a:avLst/>
              <a:gdLst>
                <a:gd name="T0" fmla="*/ 54 w 108"/>
                <a:gd name="T1" fmla="*/ 32 h 154"/>
                <a:gd name="T2" fmla="*/ 54 w 108"/>
                <a:gd name="T3" fmla="*/ 32 h 154"/>
                <a:gd name="T4" fmla="*/ 60 w 108"/>
                <a:gd name="T5" fmla="*/ 18 h 154"/>
                <a:gd name="T6" fmla="*/ 68 w 108"/>
                <a:gd name="T7" fmla="*/ 8 h 154"/>
                <a:gd name="T8" fmla="*/ 78 w 108"/>
                <a:gd name="T9" fmla="*/ 2 h 154"/>
                <a:gd name="T10" fmla="*/ 88 w 108"/>
                <a:gd name="T11" fmla="*/ 0 h 154"/>
                <a:gd name="T12" fmla="*/ 88 w 108"/>
                <a:gd name="T13" fmla="*/ 0 h 154"/>
                <a:gd name="T14" fmla="*/ 96 w 108"/>
                <a:gd name="T15" fmla="*/ 2 h 154"/>
                <a:gd name="T16" fmla="*/ 104 w 108"/>
                <a:gd name="T17" fmla="*/ 6 h 154"/>
                <a:gd name="T18" fmla="*/ 108 w 108"/>
                <a:gd name="T19" fmla="*/ 14 h 154"/>
                <a:gd name="T20" fmla="*/ 108 w 108"/>
                <a:gd name="T21" fmla="*/ 22 h 154"/>
                <a:gd name="T22" fmla="*/ 108 w 108"/>
                <a:gd name="T23" fmla="*/ 22 h 154"/>
                <a:gd name="T24" fmla="*/ 104 w 108"/>
                <a:gd name="T25" fmla="*/ 30 h 154"/>
                <a:gd name="T26" fmla="*/ 96 w 108"/>
                <a:gd name="T27" fmla="*/ 36 h 154"/>
                <a:gd name="T28" fmla="*/ 92 w 108"/>
                <a:gd name="T29" fmla="*/ 38 h 154"/>
                <a:gd name="T30" fmla="*/ 88 w 108"/>
                <a:gd name="T31" fmla="*/ 38 h 154"/>
                <a:gd name="T32" fmla="*/ 84 w 108"/>
                <a:gd name="T33" fmla="*/ 36 h 154"/>
                <a:gd name="T34" fmla="*/ 82 w 108"/>
                <a:gd name="T35" fmla="*/ 34 h 154"/>
                <a:gd name="T36" fmla="*/ 82 w 108"/>
                <a:gd name="T37" fmla="*/ 34 h 154"/>
                <a:gd name="T38" fmla="*/ 74 w 108"/>
                <a:gd name="T39" fmla="*/ 28 h 154"/>
                <a:gd name="T40" fmla="*/ 68 w 108"/>
                <a:gd name="T41" fmla="*/ 26 h 154"/>
                <a:gd name="T42" fmla="*/ 64 w 108"/>
                <a:gd name="T43" fmla="*/ 28 h 154"/>
                <a:gd name="T44" fmla="*/ 60 w 108"/>
                <a:gd name="T45" fmla="*/ 30 h 154"/>
                <a:gd name="T46" fmla="*/ 56 w 108"/>
                <a:gd name="T47" fmla="*/ 36 h 154"/>
                <a:gd name="T48" fmla="*/ 54 w 108"/>
                <a:gd name="T49" fmla="*/ 40 h 154"/>
                <a:gd name="T50" fmla="*/ 54 w 108"/>
                <a:gd name="T51" fmla="*/ 52 h 154"/>
                <a:gd name="T52" fmla="*/ 54 w 108"/>
                <a:gd name="T53" fmla="*/ 128 h 154"/>
                <a:gd name="T54" fmla="*/ 54 w 108"/>
                <a:gd name="T55" fmla="*/ 128 h 154"/>
                <a:gd name="T56" fmla="*/ 54 w 108"/>
                <a:gd name="T57" fmla="*/ 140 h 154"/>
                <a:gd name="T58" fmla="*/ 58 w 108"/>
                <a:gd name="T59" fmla="*/ 146 h 154"/>
                <a:gd name="T60" fmla="*/ 64 w 108"/>
                <a:gd name="T61" fmla="*/ 150 h 154"/>
                <a:gd name="T62" fmla="*/ 74 w 108"/>
                <a:gd name="T63" fmla="*/ 150 h 154"/>
                <a:gd name="T64" fmla="*/ 74 w 108"/>
                <a:gd name="T65" fmla="*/ 154 h 154"/>
                <a:gd name="T66" fmla="*/ 0 w 108"/>
                <a:gd name="T67" fmla="*/ 154 h 154"/>
                <a:gd name="T68" fmla="*/ 0 w 108"/>
                <a:gd name="T69" fmla="*/ 150 h 154"/>
                <a:gd name="T70" fmla="*/ 0 w 108"/>
                <a:gd name="T71" fmla="*/ 150 h 154"/>
                <a:gd name="T72" fmla="*/ 10 w 108"/>
                <a:gd name="T73" fmla="*/ 150 h 154"/>
                <a:gd name="T74" fmla="*/ 18 w 108"/>
                <a:gd name="T75" fmla="*/ 146 h 154"/>
                <a:gd name="T76" fmla="*/ 22 w 108"/>
                <a:gd name="T77" fmla="*/ 140 h 154"/>
                <a:gd name="T78" fmla="*/ 24 w 108"/>
                <a:gd name="T79" fmla="*/ 128 h 154"/>
                <a:gd name="T80" fmla="*/ 24 w 108"/>
                <a:gd name="T81" fmla="*/ 46 h 154"/>
                <a:gd name="T82" fmla="*/ 24 w 108"/>
                <a:gd name="T83" fmla="*/ 46 h 154"/>
                <a:gd name="T84" fmla="*/ 22 w 108"/>
                <a:gd name="T85" fmla="*/ 36 h 154"/>
                <a:gd name="T86" fmla="*/ 20 w 108"/>
                <a:gd name="T87" fmla="*/ 30 h 154"/>
                <a:gd name="T88" fmla="*/ 14 w 108"/>
                <a:gd name="T89" fmla="*/ 26 h 154"/>
                <a:gd name="T90" fmla="*/ 4 w 108"/>
                <a:gd name="T91" fmla="*/ 24 h 154"/>
                <a:gd name="T92" fmla="*/ 4 w 108"/>
                <a:gd name="T93" fmla="*/ 24 h 154"/>
                <a:gd name="T94" fmla="*/ 30 w 108"/>
                <a:gd name="T95" fmla="*/ 12 h 154"/>
                <a:gd name="T96" fmla="*/ 54 w 108"/>
                <a:gd name="T97" fmla="*/ 0 h 154"/>
                <a:gd name="T98" fmla="*/ 54 w 108"/>
                <a:gd name="T99" fmla="*/ 32 h 15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8"/>
                <a:gd name="T151" fmla="*/ 0 h 154"/>
                <a:gd name="T152" fmla="*/ 108 w 108"/>
                <a:gd name="T153" fmla="*/ 154 h 15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8" h="154">
                  <a:moveTo>
                    <a:pt x="54" y="32"/>
                  </a:moveTo>
                  <a:lnTo>
                    <a:pt x="54" y="32"/>
                  </a:lnTo>
                  <a:lnTo>
                    <a:pt x="60" y="18"/>
                  </a:lnTo>
                  <a:lnTo>
                    <a:pt x="68" y="8"/>
                  </a:lnTo>
                  <a:lnTo>
                    <a:pt x="78" y="2"/>
                  </a:lnTo>
                  <a:lnTo>
                    <a:pt x="88" y="0"/>
                  </a:lnTo>
                  <a:lnTo>
                    <a:pt x="96" y="2"/>
                  </a:lnTo>
                  <a:lnTo>
                    <a:pt x="104" y="6"/>
                  </a:lnTo>
                  <a:lnTo>
                    <a:pt x="108" y="14"/>
                  </a:lnTo>
                  <a:lnTo>
                    <a:pt x="108" y="22"/>
                  </a:lnTo>
                  <a:lnTo>
                    <a:pt x="104" y="30"/>
                  </a:lnTo>
                  <a:lnTo>
                    <a:pt x="96" y="36"/>
                  </a:lnTo>
                  <a:lnTo>
                    <a:pt x="92" y="38"/>
                  </a:lnTo>
                  <a:lnTo>
                    <a:pt x="88" y="38"/>
                  </a:lnTo>
                  <a:lnTo>
                    <a:pt x="84" y="36"/>
                  </a:lnTo>
                  <a:lnTo>
                    <a:pt x="82" y="34"/>
                  </a:lnTo>
                  <a:lnTo>
                    <a:pt x="74" y="28"/>
                  </a:lnTo>
                  <a:lnTo>
                    <a:pt x="68" y="26"/>
                  </a:lnTo>
                  <a:lnTo>
                    <a:pt x="64" y="28"/>
                  </a:lnTo>
                  <a:lnTo>
                    <a:pt x="60" y="30"/>
                  </a:lnTo>
                  <a:lnTo>
                    <a:pt x="56" y="36"/>
                  </a:lnTo>
                  <a:lnTo>
                    <a:pt x="54" y="40"/>
                  </a:lnTo>
                  <a:lnTo>
                    <a:pt x="54" y="52"/>
                  </a:lnTo>
                  <a:lnTo>
                    <a:pt x="54" y="128"/>
                  </a:lnTo>
                  <a:lnTo>
                    <a:pt x="54" y="140"/>
                  </a:lnTo>
                  <a:lnTo>
                    <a:pt x="58" y="146"/>
                  </a:lnTo>
                  <a:lnTo>
                    <a:pt x="64" y="150"/>
                  </a:lnTo>
                  <a:lnTo>
                    <a:pt x="74" y="150"/>
                  </a:lnTo>
                  <a:lnTo>
                    <a:pt x="74" y="154"/>
                  </a:lnTo>
                  <a:lnTo>
                    <a:pt x="0" y="154"/>
                  </a:lnTo>
                  <a:lnTo>
                    <a:pt x="0" y="150"/>
                  </a:lnTo>
                  <a:lnTo>
                    <a:pt x="10" y="150"/>
                  </a:lnTo>
                  <a:lnTo>
                    <a:pt x="18" y="146"/>
                  </a:lnTo>
                  <a:lnTo>
                    <a:pt x="22" y="140"/>
                  </a:lnTo>
                  <a:lnTo>
                    <a:pt x="24" y="128"/>
                  </a:lnTo>
                  <a:lnTo>
                    <a:pt x="24" y="46"/>
                  </a:lnTo>
                  <a:lnTo>
                    <a:pt x="22" y="36"/>
                  </a:lnTo>
                  <a:lnTo>
                    <a:pt x="20" y="30"/>
                  </a:lnTo>
                  <a:lnTo>
                    <a:pt x="14" y="26"/>
                  </a:lnTo>
                  <a:lnTo>
                    <a:pt x="4" y="24"/>
                  </a:lnTo>
                  <a:lnTo>
                    <a:pt x="30" y="12"/>
                  </a:lnTo>
                  <a:lnTo>
                    <a:pt x="54" y="0"/>
                  </a:lnTo>
                  <a:lnTo>
                    <a:pt x="54" y="32"/>
                  </a:lnTo>
                  <a:close/>
                </a:path>
              </a:pathLst>
            </a:custGeom>
            <a:solidFill>
              <a:schemeClr val="bg1"/>
            </a:solidFill>
            <a:ln w="9525">
              <a:noFill/>
              <a:round/>
              <a:headEnd/>
              <a:tailEnd/>
            </a:ln>
          </p:spPr>
          <p:txBody>
            <a:bodyPr/>
            <a:lstStyle/>
            <a:p>
              <a:endParaRPr lang="en-US"/>
            </a:p>
          </p:txBody>
        </p:sp>
        <p:sp>
          <p:nvSpPr>
            <p:cNvPr id="2177" name="Freeform 504"/>
            <p:cNvSpPr>
              <a:spLocks noEditPoints="1"/>
            </p:cNvSpPr>
            <p:nvPr/>
          </p:nvSpPr>
          <p:spPr bwMode="auto">
            <a:xfrm>
              <a:off x="2898" y="2404"/>
              <a:ext cx="138" cy="154"/>
            </a:xfrm>
            <a:custGeom>
              <a:avLst/>
              <a:gdLst>
                <a:gd name="T0" fmla="*/ 88 w 138"/>
                <a:gd name="T1" fmla="*/ 132 h 154"/>
                <a:gd name="T2" fmla="*/ 76 w 138"/>
                <a:gd name="T3" fmla="*/ 132 h 154"/>
                <a:gd name="T4" fmla="*/ 66 w 138"/>
                <a:gd name="T5" fmla="*/ 128 h 154"/>
                <a:gd name="T6" fmla="*/ 48 w 138"/>
                <a:gd name="T7" fmla="*/ 118 h 154"/>
                <a:gd name="T8" fmla="*/ 36 w 138"/>
                <a:gd name="T9" fmla="*/ 100 h 154"/>
                <a:gd name="T10" fmla="*/ 30 w 138"/>
                <a:gd name="T11" fmla="*/ 78 h 154"/>
                <a:gd name="T12" fmla="*/ 30 w 138"/>
                <a:gd name="T13" fmla="*/ 56 h 154"/>
                <a:gd name="T14" fmla="*/ 138 w 138"/>
                <a:gd name="T15" fmla="*/ 56 h 154"/>
                <a:gd name="T16" fmla="*/ 136 w 138"/>
                <a:gd name="T17" fmla="*/ 40 h 154"/>
                <a:gd name="T18" fmla="*/ 124 w 138"/>
                <a:gd name="T19" fmla="*/ 20 h 154"/>
                <a:gd name="T20" fmla="*/ 110 w 138"/>
                <a:gd name="T21" fmla="*/ 6 h 154"/>
                <a:gd name="T22" fmla="*/ 90 w 138"/>
                <a:gd name="T23" fmla="*/ 0 h 154"/>
                <a:gd name="T24" fmla="*/ 78 w 138"/>
                <a:gd name="T25" fmla="*/ 0 h 154"/>
                <a:gd name="T26" fmla="*/ 66 w 138"/>
                <a:gd name="T27" fmla="*/ 0 h 154"/>
                <a:gd name="T28" fmla="*/ 38 w 138"/>
                <a:gd name="T29" fmla="*/ 8 h 154"/>
                <a:gd name="T30" fmla="*/ 16 w 138"/>
                <a:gd name="T31" fmla="*/ 26 h 154"/>
                <a:gd name="T32" fmla="*/ 4 w 138"/>
                <a:gd name="T33" fmla="*/ 52 h 154"/>
                <a:gd name="T34" fmla="*/ 0 w 138"/>
                <a:gd name="T35" fmla="*/ 84 h 154"/>
                <a:gd name="T36" fmla="*/ 2 w 138"/>
                <a:gd name="T37" fmla="*/ 100 h 154"/>
                <a:gd name="T38" fmla="*/ 14 w 138"/>
                <a:gd name="T39" fmla="*/ 124 h 154"/>
                <a:gd name="T40" fmla="*/ 30 w 138"/>
                <a:gd name="T41" fmla="*/ 142 h 154"/>
                <a:gd name="T42" fmla="*/ 54 w 138"/>
                <a:gd name="T43" fmla="*/ 152 h 154"/>
                <a:gd name="T44" fmla="*/ 66 w 138"/>
                <a:gd name="T45" fmla="*/ 154 h 154"/>
                <a:gd name="T46" fmla="*/ 72 w 138"/>
                <a:gd name="T47" fmla="*/ 154 h 154"/>
                <a:gd name="T48" fmla="*/ 96 w 138"/>
                <a:gd name="T49" fmla="*/ 150 h 154"/>
                <a:gd name="T50" fmla="*/ 116 w 138"/>
                <a:gd name="T51" fmla="*/ 136 h 154"/>
                <a:gd name="T52" fmla="*/ 130 w 138"/>
                <a:gd name="T53" fmla="*/ 120 h 154"/>
                <a:gd name="T54" fmla="*/ 138 w 138"/>
                <a:gd name="T55" fmla="*/ 106 h 154"/>
                <a:gd name="T56" fmla="*/ 132 w 138"/>
                <a:gd name="T57" fmla="*/ 102 h 154"/>
                <a:gd name="T58" fmla="*/ 114 w 138"/>
                <a:gd name="T59" fmla="*/ 124 h 154"/>
                <a:gd name="T60" fmla="*/ 88 w 138"/>
                <a:gd name="T61" fmla="*/ 132 h 154"/>
                <a:gd name="T62" fmla="*/ 66 w 138"/>
                <a:gd name="T63" fmla="*/ 8 h 154"/>
                <a:gd name="T64" fmla="*/ 74 w 138"/>
                <a:gd name="T65" fmla="*/ 8 h 154"/>
                <a:gd name="T66" fmla="*/ 78 w 138"/>
                <a:gd name="T67" fmla="*/ 8 h 154"/>
                <a:gd name="T68" fmla="*/ 88 w 138"/>
                <a:gd name="T69" fmla="*/ 14 h 154"/>
                <a:gd name="T70" fmla="*/ 96 w 138"/>
                <a:gd name="T71" fmla="*/ 32 h 154"/>
                <a:gd name="T72" fmla="*/ 66 w 138"/>
                <a:gd name="T73" fmla="*/ 48 h 154"/>
                <a:gd name="T74" fmla="*/ 32 w 138"/>
                <a:gd name="T75" fmla="*/ 48 h 154"/>
                <a:gd name="T76" fmla="*/ 36 w 138"/>
                <a:gd name="T77" fmla="*/ 28 h 154"/>
                <a:gd name="T78" fmla="*/ 44 w 138"/>
                <a:gd name="T79" fmla="*/ 18 h 154"/>
                <a:gd name="T80" fmla="*/ 56 w 138"/>
                <a:gd name="T81" fmla="*/ 10 h 154"/>
                <a:gd name="T82" fmla="*/ 66 w 138"/>
                <a:gd name="T83" fmla="*/ 8 h 1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154"/>
                <a:gd name="T128" fmla="*/ 138 w 138"/>
                <a:gd name="T129" fmla="*/ 154 h 15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154">
                  <a:moveTo>
                    <a:pt x="88" y="132"/>
                  </a:moveTo>
                  <a:lnTo>
                    <a:pt x="88" y="132"/>
                  </a:lnTo>
                  <a:lnTo>
                    <a:pt x="82" y="132"/>
                  </a:lnTo>
                  <a:lnTo>
                    <a:pt x="76" y="132"/>
                  </a:lnTo>
                  <a:lnTo>
                    <a:pt x="66" y="128"/>
                  </a:lnTo>
                  <a:lnTo>
                    <a:pt x="56" y="124"/>
                  </a:lnTo>
                  <a:lnTo>
                    <a:pt x="48" y="118"/>
                  </a:lnTo>
                  <a:lnTo>
                    <a:pt x="42" y="110"/>
                  </a:lnTo>
                  <a:lnTo>
                    <a:pt x="36" y="100"/>
                  </a:lnTo>
                  <a:lnTo>
                    <a:pt x="32" y="90"/>
                  </a:lnTo>
                  <a:lnTo>
                    <a:pt x="30" y="78"/>
                  </a:lnTo>
                  <a:lnTo>
                    <a:pt x="28" y="68"/>
                  </a:lnTo>
                  <a:lnTo>
                    <a:pt x="30" y="56"/>
                  </a:lnTo>
                  <a:lnTo>
                    <a:pt x="66" y="56"/>
                  </a:lnTo>
                  <a:lnTo>
                    <a:pt x="138" y="56"/>
                  </a:lnTo>
                  <a:lnTo>
                    <a:pt x="136" y="40"/>
                  </a:lnTo>
                  <a:lnTo>
                    <a:pt x="130" y="30"/>
                  </a:lnTo>
                  <a:lnTo>
                    <a:pt x="124" y="20"/>
                  </a:lnTo>
                  <a:lnTo>
                    <a:pt x="118" y="12"/>
                  </a:lnTo>
                  <a:lnTo>
                    <a:pt x="110" y="6"/>
                  </a:lnTo>
                  <a:lnTo>
                    <a:pt x="100" y="2"/>
                  </a:lnTo>
                  <a:lnTo>
                    <a:pt x="90" y="0"/>
                  </a:lnTo>
                  <a:lnTo>
                    <a:pt x="78" y="0"/>
                  </a:lnTo>
                  <a:lnTo>
                    <a:pt x="66" y="0"/>
                  </a:lnTo>
                  <a:lnTo>
                    <a:pt x="52" y="2"/>
                  </a:lnTo>
                  <a:lnTo>
                    <a:pt x="38" y="8"/>
                  </a:lnTo>
                  <a:lnTo>
                    <a:pt x="26" y="16"/>
                  </a:lnTo>
                  <a:lnTo>
                    <a:pt x="16" y="26"/>
                  </a:lnTo>
                  <a:lnTo>
                    <a:pt x="10" y="38"/>
                  </a:lnTo>
                  <a:lnTo>
                    <a:pt x="4" y="52"/>
                  </a:lnTo>
                  <a:lnTo>
                    <a:pt x="0" y="68"/>
                  </a:lnTo>
                  <a:lnTo>
                    <a:pt x="0" y="84"/>
                  </a:lnTo>
                  <a:lnTo>
                    <a:pt x="2" y="100"/>
                  </a:lnTo>
                  <a:lnTo>
                    <a:pt x="6" y="114"/>
                  </a:lnTo>
                  <a:lnTo>
                    <a:pt x="14" y="124"/>
                  </a:lnTo>
                  <a:lnTo>
                    <a:pt x="22" y="134"/>
                  </a:lnTo>
                  <a:lnTo>
                    <a:pt x="30" y="142"/>
                  </a:lnTo>
                  <a:lnTo>
                    <a:pt x="42" y="148"/>
                  </a:lnTo>
                  <a:lnTo>
                    <a:pt x="54" y="152"/>
                  </a:lnTo>
                  <a:lnTo>
                    <a:pt x="66" y="154"/>
                  </a:lnTo>
                  <a:lnTo>
                    <a:pt x="72" y="154"/>
                  </a:lnTo>
                  <a:lnTo>
                    <a:pt x="84" y="154"/>
                  </a:lnTo>
                  <a:lnTo>
                    <a:pt x="96" y="150"/>
                  </a:lnTo>
                  <a:lnTo>
                    <a:pt x="108" y="144"/>
                  </a:lnTo>
                  <a:lnTo>
                    <a:pt x="116" y="136"/>
                  </a:lnTo>
                  <a:lnTo>
                    <a:pt x="124" y="128"/>
                  </a:lnTo>
                  <a:lnTo>
                    <a:pt x="130" y="120"/>
                  </a:lnTo>
                  <a:lnTo>
                    <a:pt x="136" y="112"/>
                  </a:lnTo>
                  <a:lnTo>
                    <a:pt x="138" y="106"/>
                  </a:lnTo>
                  <a:lnTo>
                    <a:pt x="132" y="102"/>
                  </a:lnTo>
                  <a:lnTo>
                    <a:pt x="124" y="114"/>
                  </a:lnTo>
                  <a:lnTo>
                    <a:pt x="114" y="124"/>
                  </a:lnTo>
                  <a:lnTo>
                    <a:pt x="102" y="128"/>
                  </a:lnTo>
                  <a:lnTo>
                    <a:pt x="88" y="132"/>
                  </a:lnTo>
                  <a:close/>
                  <a:moveTo>
                    <a:pt x="66" y="8"/>
                  </a:moveTo>
                  <a:lnTo>
                    <a:pt x="66" y="8"/>
                  </a:lnTo>
                  <a:lnTo>
                    <a:pt x="74" y="8"/>
                  </a:lnTo>
                  <a:lnTo>
                    <a:pt x="78" y="8"/>
                  </a:lnTo>
                  <a:lnTo>
                    <a:pt x="84" y="10"/>
                  </a:lnTo>
                  <a:lnTo>
                    <a:pt x="88" y="14"/>
                  </a:lnTo>
                  <a:lnTo>
                    <a:pt x="92" y="18"/>
                  </a:lnTo>
                  <a:lnTo>
                    <a:pt x="96" y="32"/>
                  </a:lnTo>
                  <a:lnTo>
                    <a:pt x="98" y="48"/>
                  </a:lnTo>
                  <a:lnTo>
                    <a:pt x="66" y="48"/>
                  </a:lnTo>
                  <a:lnTo>
                    <a:pt x="32" y="48"/>
                  </a:lnTo>
                  <a:lnTo>
                    <a:pt x="34" y="38"/>
                  </a:lnTo>
                  <a:lnTo>
                    <a:pt x="36" y="28"/>
                  </a:lnTo>
                  <a:lnTo>
                    <a:pt x="40" y="22"/>
                  </a:lnTo>
                  <a:lnTo>
                    <a:pt x="44" y="18"/>
                  </a:lnTo>
                  <a:lnTo>
                    <a:pt x="50" y="14"/>
                  </a:lnTo>
                  <a:lnTo>
                    <a:pt x="56" y="10"/>
                  </a:lnTo>
                  <a:lnTo>
                    <a:pt x="66" y="8"/>
                  </a:lnTo>
                  <a:close/>
                </a:path>
              </a:pathLst>
            </a:custGeom>
            <a:solidFill>
              <a:schemeClr val="bg1"/>
            </a:solidFill>
            <a:ln w="9525">
              <a:noFill/>
              <a:round/>
              <a:headEnd/>
              <a:tailEnd/>
            </a:ln>
          </p:spPr>
          <p:txBody>
            <a:bodyPr/>
            <a:lstStyle/>
            <a:p>
              <a:endParaRPr lang="en-US"/>
            </a:p>
          </p:txBody>
        </p:sp>
        <p:sp>
          <p:nvSpPr>
            <p:cNvPr id="2178" name="Freeform 505"/>
            <p:cNvSpPr>
              <a:spLocks/>
            </p:cNvSpPr>
            <p:nvPr/>
          </p:nvSpPr>
          <p:spPr bwMode="auto">
            <a:xfrm>
              <a:off x="2752" y="2406"/>
              <a:ext cx="164" cy="156"/>
            </a:xfrm>
            <a:custGeom>
              <a:avLst/>
              <a:gdLst>
                <a:gd name="T0" fmla="*/ 24 w 164"/>
                <a:gd name="T1" fmla="*/ 26 h 156"/>
                <a:gd name="T2" fmla="*/ 24 w 164"/>
                <a:gd name="T3" fmla="*/ 26 h 156"/>
                <a:gd name="T4" fmla="*/ 22 w 164"/>
                <a:gd name="T5" fmla="*/ 22 h 156"/>
                <a:gd name="T6" fmla="*/ 18 w 164"/>
                <a:gd name="T7" fmla="*/ 16 h 156"/>
                <a:gd name="T8" fmla="*/ 10 w 164"/>
                <a:gd name="T9" fmla="*/ 8 h 156"/>
                <a:gd name="T10" fmla="*/ 6 w 164"/>
                <a:gd name="T11" fmla="*/ 6 h 156"/>
                <a:gd name="T12" fmla="*/ 0 w 164"/>
                <a:gd name="T13" fmla="*/ 4 h 156"/>
                <a:gd name="T14" fmla="*/ 0 w 164"/>
                <a:gd name="T15" fmla="*/ 0 h 156"/>
                <a:gd name="T16" fmla="*/ 72 w 164"/>
                <a:gd name="T17" fmla="*/ 0 h 156"/>
                <a:gd name="T18" fmla="*/ 72 w 164"/>
                <a:gd name="T19" fmla="*/ 4 h 156"/>
                <a:gd name="T20" fmla="*/ 72 w 164"/>
                <a:gd name="T21" fmla="*/ 4 h 156"/>
                <a:gd name="T22" fmla="*/ 62 w 164"/>
                <a:gd name="T23" fmla="*/ 4 h 156"/>
                <a:gd name="T24" fmla="*/ 60 w 164"/>
                <a:gd name="T25" fmla="*/ 6 h 156"/>
                <a:gd name="T26" fmla="*/ 56 w 164"/>
                <a:gd name="T27" fmla="*/ 10 h 156"/>
                <a:gd name="T28" fmla="*/ 56 w 164"/>
                <a:gd name="T29" fmla="*/ 14 h 156"/>
                <a:gd name="T30" fmla="*/ 56 w 164"/>
                <a:gd name="T31" fmla="*/ 18 h 156"/>
                <a:gd name="T32" fmla="*/ 58 w 164"/>
                <a:gd name="T33" fmla="*/ 32 h 156"/>
                <a:gd name="T34" fmla="*/ 92 w 164"/>
                <a:gd name="T35" fmla="*/ 108 h 156"/>
                <a:gd name="T36" fmla="*/ 126 w 164"/>
                <a:gd name="T37" fmla="*/ 30 h 156"/>
                <a:gd name="T38" fmla="*/ 126 w 164"/>
                <a:gd name="T39" fmla="*/ 30 h 156"/>
                <a:gd name="T40" fmla="*/ 128 w 164"/>
                <a:gd name="T41" fmla="*/ 24 h 156"/>
                <a:gd name="T42" fmla="*/ 128 w 164"/>
                <a:gd name="T43" fmla="*/ 18 h 156"/>
                <a:gd name="T44" fmla="*/ 128 w 164"/>
                <a:gd name="T45" fmla="*/ 14 h 156"/>
                <a:gd name="T46" fmla="*/ 126 w 164"/>
                <a:gd name="T47" fmla="*/ 10 h 156"/>
                <a:gd name="T48" fmla="*/ 120 w 164"/>
                <a:gd name="T49" fmla="*/ 6 h 156"/>
                <a:gd name="T50" fmla="*/ 112 w 164"/>
                <a:gd name="T51" fmla="*/ 4 h 156"/>
                <a:gd name="T52" fmla="*/ 112 w 164"/>
                <a:gd name="T53" fmla="*/ 0 h 156"/>
                <a:gd name="T54" fmla="*/ 164 w 164"/>
                <a:gd name="T55" fmla="*/ 0 h 156"/>
                <a:gd name="T56" fmla="*/ 164 w 164"/>
                <a:gd name="T57" fmla="*/ 4 h 156"/>
                <a:gd name="T58" fmla="*/ 164 w 164"/>
                <a:gd name="T59" fmla="*/ 4 h 156"/>
                <a:gd name="T60" fmla="*/ 156 w 164"/>
                <a:gd name="T61" fmla="*/ 4 h 156"/>
                <a:gd name="T62" fmla="*/ 150 w 164"/>
                <a:gd name="T63" fmla="*/ 8 h 156"/>
                <a:gd name="T64" fmla="*/ 144 w 164"/>
                <a:gd name="T65" fmla="*/ 16 h 156"/>
                <a:gd name="T66" fmla="*/ 136 w 164"/>
                <a:gd name="T67" fmla="*/ 30 h 156"/>
                <a:gd name="T68" fmla="*/ 84 w 164"/>
                <a:gd name="T69" fmla="*/ 156 h 156"/>
                <a:gd name="T70" fmla="*/ 24 w 164"/>
                <a:gd name="T71" fmla="*/ 26 h 1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4"/>
                <a:gd name="T109" fmla="*/ 0 h 156"/>
                <a:gd name="T110" fmla="*/ 164 w 164"/>
                <a:gd name="T111" fmla="*/ 156 h 15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4" h="156">
                  <a:moveTo>
                    <a:pt x="24" y="26"/>
                  </a:moveTo>
                  <a:lnTo>
                    <a:pt x="24" y="26"/>
                  </a:lnTo>
                  <a:lnTo>
                    <a:pt x="22" y="22"/>
                  </a:lnTo>
                  <a:lnTo>
                    <a:pt x="18" y="16"/>
                  </a:lnTo>
                  <a:lnTo>
                    <a:pt x="10" y="8"/>
                  </a:lnTo>
                  <a:lnTo>
                    <a:pt x="6" y="6"/>
                  </a:lnTo>
                  <a:lnTo>
                    <a:pt x="0" y="4"/>
                  </a:lnTo>
                  <a:lnTo>
                    <a:pt x="0" y="0"/>
                  </a:lnTo>
                  <a:lnTo>
                    <a:pt x="72" y="0"/>
                  </a:lnTo>
                  <a:lnTo>
                    <a:pt x="72" y="4"/>
                  </a:lnTo>
                  <a:lnTo>
                    <a:pt x="62" y="4"/>
                  </a:lnTo>
                  <a:lnTo>
                    <a:pt x="60" y="6"/>
                  </a:lnTo>
                  <a:lnTo>
                    <a:pt x="56" y="10"/>
                  </a:lnTo>
                  <a:lnTo>
                    <a:pt x="56" y="14"/>
                  </a:lnTo>
                  <a:lnTo>
                    <a:pt x="56" y="18"/>
                  </a:lnTo>
                  <a:lnTo>
                    <a:pt x="58" y="32"/>
                  </a:lnTo>
                  <a:lnTo>
                    <a:pt x="92" y="108"/>
                  </a:lnTo>
                  <a:lnTo>
                    <a:pt x="126" y="30"/>
                  </a:lnTo>
                  <a:lnTo>
                    <a:pt x="128" y="24"/>
                  </a:lnTo>
                  <a:lnTo>
                    <a:pt x="128" y="18"/>
                  </a:lnTo>
                  <a:lnTo>
                    <a:pt x="128" y="14"/>
                  </a:lnTo>
                  <a:lnTo>
                    <a:pt x="126" y="10"/>
                  </a:lnTo>
                  <a:lnTo>
                    <a:pt x="120" y="6"/>
                  </a:lnTo>
                  <a:lnTo>
                    <a:pt x="112" y="4"/>
                  </a:lnTo>
                  <a:lnTo>
                    <a:pt x="112" y="0"/>
                  </a:lnTo>
                  <a:lnTo>
                    <a:pt x="164" y="0"/>
                  </a:lnTo>
                  <a:lnTo>
                    <a:pt x="164" y="4"/>
                  </a:lnTo>
                  <a:lnTo>
                    <a:pt x="156" y="4"/>
                  </a:lnTo>
                  <a:lnTo>
                    <a:pt x="150" y="8"/>
                  </a:lnTo>
                  <a:lnTo>
                    <a:pt x="144" y="16"/>
                  </a:lnTo>
                  <a:lnTo>
                    <a:pt x="136" y="30"/>
                  </a:lnTo>
                  <a:lnTo>
                    <a:pt x="84" y="156"/>
                  </a:lnTo>
                  <a:lnTo>
                    <a:pt x="24" y="26"/>
                  </a:lnTo>
                  <a:close/>
                </a:path>
              </a:pathLst>
            </a:custGeom>
            <a:solidFill>
              <a:schemeClr val="bg1"/>
            </a:solidFill>
            <a:ln w="9525">
              <a:noFill/>
              <a:round/>
              <a:headEnd/>
              <a:tailEnd/>
            </a:ln>
          </p:spPr>
          <p:txBody>
            <a:bodyPr/>
            <a:lstStyle/>
            <a:p>
              <a:endParaRPr lang="en-US"/>
            </a:p>
          </p:txBody>
        </p:sp>
        <p:sp>
          <p:nvSpPr>
            <p:cNvPr id="2179" name="Freeform 506"/>
            <p:cNvSpPr>
              <a:spLocks/>
            </p:cNvSpPr>
            <p:nvPr/>
          </p:nvSpPr>
          <p:spPr bwMode="auto">
            <a:xfrm>
              <a:off x="2526" y="2404"/>
              <a:ext cx="166" cy="154"/>
            </a:xfrm>
            <a:custGeom>
              <a:avLst/>
              <a:gdLst>
                <a:gd name="T0" fmla="*/ 54 w 166"/>
                <a:gd name="T1" fmla="*/ 36 h 154"/>
                <a:gd name="T2" fmla="*/ 64 w 166"/>
                <a:gd name="T3" fmla="*/ 18 h 154"/>
                <a:gd name="T4" fmla="*/ 78 w 166"/>
                <a:gd name="T5" fmla="*/ 8 h 154"/>
                <a:gd name="T6" fmla="*/ 106 w 166"/>
                <a:gd name="T7" fmla="*/ 2 h 154"/>
                <a:gd name="T8" fmla="*/ 116 w 166"/>
                <a:gd name="T9" fmla="*/ 2 h 154"/>
                <a:gd name="T10" fmla="*/ 132 w 166"/>
                <a:gd name="T11" fmla="*/ 8 h 154"/>
                <a:gd name="T12" fmla="*/ 144 w 166"/>
                <a:gd name="T13" fmla="*/ 20 h 154"/>
                <a:gd name="T14" fmla="*/ 148 w 166"/>
                <a:gd name="T15" fmla="*/ 42 h 154"/>
                <a:gd name="T16" fmla="*/ 150 w 166"/>
                <a:gd name="T17" fmla="*/ 128 h 154"/>
                <a:gd name="T18" fmla="*/ 150 w 166"/>
                <a:gd name="T19" fmla="*/ 140 h 154"/>
                <a:gd name="T20" fmla="*/ 158 w 166"/>
                <a:gd name="T21" fmla="*/ 150 h 154"/>
                <a:gd name="T22" fmla="*/ 166 w 166"/>
                <a:gd name="T23" fmla="*/ 154 h 154"/>
                <a:gd name="T24" fmla="*/ 102 w 166"/>
                <a:gd name="T25" fmla="*/ 150 h 154"/>
                <a:gd name="T26" fmla="*/ 110 w 166"/>
                <a:gd name="T27" fmla="*/ 150 h 154"/>
                <a:gd name="T28" fmla="*/ 118 w 166"/>
                <a:gd name="T29" fmla="*/ 138 h 154"/>
                <a:gd name="T30" fmla="*/ 118 w 166"/>
                <a:gd name="T31" fmla="*/ 54 h 154"/>
                <a:gd name="T32" fmla="*/ 118 w 166"/>
                <a:gd name="T33" fmla="*/ 46 h 154"/>
                <a:gd name="T34" fmla="*/ 112 w 166"/>
                <a:gd name="T35" fmla="*/ 34 h 154"/>
                <a:gd name="T36" fmla="*/ 98 w 166"/>
                <a:gd name="T37" fmla="*/ 24 h 154"/>
                <a:gd name="T38" fmla="*/ 74 w 166"/>
                <a:gd name="T39" fmla="*/ 26 h 154"/>
                <a:gd name="T40" fmla="*/ 60 w 166"/>
                <a:gd name="T41" fmla="*/ 38 h 154"/>
                <a:gd name="T42" fmla="*/ 54 w 166"/>
                <a:gd name="T43" fmla="*/ 52 h 154"/>
                <a:gd name="T44" fmla="*/ 54 w 166"/>
                <a:gd name="T45" fmla="*/ 128 h 154"/>
                <a:gd name="T46" fmla="*/ 56 w 166"/>
                <a:gd name="T47" fmla="*/ 140 h 154"/>
                <a:gd name="T48" fmla="*/ 70 w 166"/>
                <a:gd name="T49" fmla="*/ 150 h 154"/>
                <a:gd name="T50" fmla="*/ 80 w 166"/>
                <a:gd name="T51" fmla="*/ 154 h 154"/>
                <a:gd name="T52" fmla="*/ 0 w 166"/>
                <a:gd name="T53" fmla="*/ 150 h 154"/>
                <a:gd name="T54" fmla="*/ 10 w 166"/>
                <a:gd name="T55" fmla="*/ 150 h 154"/>
                <a:gd name="T56" fmla="*/ 22 w 166"/>
                <a:gd name="T57" fmla="*/ 136 h 154"/>
                <a:gd name="T58" fmla="*/ 22 w 166"/>
                <a:gd name="T59" fmla="*/ 52 h 154"/>
                <a:gd name="T60" fmla="*/ 22 w 166"/>
                <a:gd name="T61" fmla="*/ 38 h 154"/>
                <a:gd name="T62" fmla="*/ 12 w 166"/>
                <a:gd name="T63" fmla="*/ 26 h 154"/>
                <a:gd name="T64" fmla="*/ 2 w 166"/>
                <a:gd name="T65" fmla="*/ 24 h 154"/>
                <a:gd name="T66" fmla="*/ 54 w 166"/>
                <a:gd name="T67" fmla="*/ 0 h 1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6"/>
                <a:gd name="T103" fmla="*/ 0 h 154"/>
                <a:gd name="T104" fmla="*/ 166 w 166"/>
                <a:gd name="T105" fmla="*/ 154 h 15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6" h="154">
                  <a:moveTo>
                    <a:pt x="54" y="36"/>
                  </a:moveTo>
                  <a:lnTo>
                    <a:pt x="54" y="36"/>
                  </a:lnTo>
                  <a:lnTo>
                    <a:pt x="60" y="26"/>
                  </a:lnTo>
                  <a:lnTo>
                    <a:pt x="64" y="18"/>
                  </a:lnTo>
                  <a:lnTo>
                    <a:pt x="72" y="12"/>
                  </a:lnTo>
                  <a:lnTo>
                    <a:pt x="78" y="8"/>
                  </a:lnTo>
                  <a:lnTo>
                    <a:pt x="92" y="2"/>
                  </a:lnTo>
                  <a:lnTo>
                    <a:pt x="106" y="2"/>
                  </a:lnTo>
                  <a:lnTo>
                    <a:pt x="116" y="2"/>
                  </a:lnTo>
                  <a:lnTo>
                    <a:pt x="126" y="4"/>
                  </a:lnTo>
                  <a:lnTo>
                    <a:pt x="132" y="8"/>
                  </a:lnTo>
                  <a:lnTo>
                    <a:pt x="138" y="14"/>
                  </a:lnTo>
                  <a:lnTo>
                    <a:pt x="144" y="20"/>
                  </a:lnTo>
                  <a:lnTo>
                    <a:pt x="146" y="30"/>
                  </a:lnTo>
                  <a:lnTo>
                    <a:pt x="148" y="42"/>
                  </a:lnTo>
                  <a:lnTo>
                    <a:pt x="150" y="58"/>
                  </a:lnTo>
                  <a:lnTo>
                    <a:pt x="150" y="128"/>
                  </a:lnTo>
                  <a:lnTo>
                    <a:pt x="150" y="140"/>
                  </a:lnTo>
                  <a:lnTo>
                    <a:pt x="152" y="146"/>
                  </a:lnTo>
                  <a:lnTo>
                    <a:pt x="158" y="150"/>
                  </a:lnTo>
                  <a:lnTo>
                    <a:pt x="164" y="150"/>
                  </a:lnTo>
                  <a:lnTo>
                    <a:pt x="166" y="154"/>
                  </a:lnTo>
                  <a:lnTo>
                    <a:pt x="104" y="154"/>
                  </a:lnTo>
                  <a:lnTo>
                    <a:pt x="102" y="150"/>
                  </a:lnTo>
                  <a:lnTo>
                    <a:pt x="110" y="150"/>
                  </a:lnTo>
                  <a:lnTo>
                    <a:pt x="116" y="144"/>
                  </a:lnTo>
                  <a:lnTo>
                    <a:pt x="118" y="138"/>
                  </a:lnTo>
                  <a:lnTo>
                    <a:pt x="118" y="126"/>
                  </a:lnTo>
                  <a:lnTo>
                    <a:pt x="118" y="54"/>
                  </a:lnTo>
                  <a:lnTo>
                    <a:pt x="118" y="46"/>
                  </a:lnTo>
                  <a:lnTo>
                    <a:pt x="116" y="40"/>
                  </a:lnTo>
                  <a:lnTo>
                    <a:pt x="112" y="34"/>
                  </a:lnTo>
                  <a:lnTo>
                    <a:pt x="108" y="30"/>
                  </a:lnTo>
                  <a:lnTo>
                    <a:pt x="98" y="24"/>
                  </a:lnTo>
                  <a:lnTo>
                    <a:pt x="86" y="24"/>
                  </a:lnTo>
                  <a:lnTo>
                    <a:pt x="74" y="26"/>
                  </a:lnTo>
                  <a:lnTo>
                    <a:pt x="64" y="34"/>
                  </a:lnTo>
                  <a:lnTo>
                    <a:pt x="60" y="38"/>
                  </a:lnTo>
                  <a:lnTo>
                    <a:pt x="56" y="44"/>
                  </a:lnTo>
                  <a:lnTo>
                    <a:pt x="54" y="52"/>
                  </a:lnTo>
                  <a:lnTo>
                    <a:pt x="54" y="60"/>
                  </a:lnTo>
                  <a:lnTo>
                    <a:pt x="54" y="128"/>
                  </a:lnTo>
                  <a:lnTo>
                    <a:pt x="56" y="140"/>
                  </a:lnTo>
                  <a:lnTo>
                    <a:pt x="62" y="146"/>
                  </a:lnTo>
                  <a:lnTo>
                    <a:pt x="70" y="150"/>
                  </a:lnTo>
                  <a:lnTo>
                    <a:pt x="80" y="150"/>
                  </a:lnTo>
                  <a:lnTo>
                    <a:pt x="80" y="154"/>
                  </a:lnTo>
                  <a:lnTo>
                    <a:pt x="0" y="154"/>
                  </a:lnTo>
                  <a:lnTo>
                    <a:pt x="0" y="150"/>
                  </a:lnTo>
                  <a:lnTo>
                    <a:pt x="10" y="150"/>
                  </a:lnTo>
                  <a:lnTo>
                    <a:pt x="18" y="144"/>
                  </a:lnTo>
                  <a:lnTo>
                    <a:pt x="22" y="136"/>
                  </a:lnTo>
                  <a:lnTo>
                    <a:pt x="22" y="122"/>
                  </a:lnTo>
                  <a:lnTo>
                    <a:pt x="22" y="52"/>
                  </a:lnTo>
                  <a:lnTo>
                    <a:pt x="22" y="38"/>
                  </a:lnTo>
                  <a:lnTo>
                    <a:pt x="18" y="30"/>
                  </a:lnTo>
                  <a:lnTo>
                    <a:pt x="12" y="26"/>
                  </a:lnTo>
                  <a:lnTo>
                    <a:pt x="2" y="24"/>
                  </a:lnTo>
                  <a:lnTo>
                    <a:pt x="28" y="14"/>
                  </a:lnTo>
                  <a:lnTo>
                    <a:pt x="54" y="0"/>
                  </a:lnTo>
                  <a:lnTo>
                    <a:pt x="54" y="36"/>
                  </a:lnTo>
                  <a:close/>
                </a:path>
              </a:pathLst>
            </a:custGeom>
            <a:solidFill>
              <a:schemeClr val="bg1"/>
            </a:solidFill>
            <a:ln w="9525">
              <a:noFill/>
              <a:round/>
              <a:headEnd/>
              <a:tailEnd/>
            </a:ln>
          </p:spPr>
          <p:txBody>
            <a:bodyPr/>
            <a:lstStyle/>
            <a:p>
              <a:endParaRPr lang="en-US"/>
            </a:p>
          </p:txBody>
        </p:sp>
        <p:sp>
          <p:nvSpPr>
            <p:cNvPr id="2180" name="Freeform 507"/>
            <p:cNvSpPr>
              <a:spLocks/>
            </p:cNvSpPr>
            <p:nvPr/>
          </p:nvSpPr>
          <p:spPr bwMode="auto">
            <a:xfrm>
              <a:off x="2320" y="2334"/>
              <a:ext cx="230" cy="232"/>
            </a:xfrm>
            <a:custGeom>
              <a:avLst/>
              <a:gdLst>
                <a:gd name="T0" fmla="*/ 0 w 230"/>
                <a:gd name="T1" fmla="*/ 0 h 232"/>
                <a:gd name="T2" fmla="*/ 96 w 230"/>
                <a:gd name="T3" fmla="*/ 10 h 232"/>
                <a:gd name="T4" fmla="*/ 84 w 230"/>
                <a:gd name="T5" fmla="*/ 10 h 232"/>
                <a:gd name="T6" fmla="*/ 74 w 230"/>
                <a:gd name="T7" fmla="*/ 14 h 232"/>
                <a:gd name="T8" fmla="*/ 68 w 230"/>
                <a:gd name="T9" fmla="*/ 24 h 232"/>
                <a:gd name="T10" fmla="*/ 66 w 230"/>
                <a:gd name="T11" fmla="*/ 42 h 232"/>
                <a:gd name="T12" fmla="*/ 66 w 230"/>
                <a:gd name="T13" fmla="*/ 154 h 232"/>
                <a:gd name="T14" fmla="*/ 70 w 230"/>
                <a:gd name="T15" fmla="*/ 186 h 232"/>
                <a:gd name="T16" fmla="*/ 82 w 230"/>
                <a:gd name="T17" fmla="*/ 208 h 232"/>
                <a:gd name="T18" fmla="*/ 100 w 230"/>
                <a:gd name="T19" fmla="*/ 218 h 232"/>
                <a:gd name="T20" fmla="*/ 126 w 230"/>
                <a:gd name="T21" fmla="*/ 220 h 232"/>
                <a:gd name="T22" fmla="*/ 136 w 230"/>
                <a:gd name="T23" fmla="*/ 220 h 232"/>
                <a:gd name="T24" fmla="*/ 156 w 230"/>
                <a:gd name="T25" fmla="*/ 210 h 232"/>
                <a:gd name="T26" fmla="*/ 174 w 230"/>
                <a:gd name="T27" fmla="*/ 192 h 232"/>
                <a:gd name="T28" fmla="*/ 184 w 230"/>
                <a:gd name="T29" fmla="*/ 166 h 232"/>
                <a:gd name="T30" fmla="*/ 186 w 230"/>
                <a:gd name="T31" fmla="*/ 36 h 232"/>
                <a:gd name="T32" fmla="*/ 186 w 230"/>
                <a:gd name="T33" fmla="*/ 26 h 232"/>
                <a:gd name="T34" fmla="*/ 178 w 230"/>
                <a:gd name="T35" fmla="*/ 14 h 232"/>
                <a:gd name="T36" fmla="*/ 162 w 230"/>
                <a:gd name="T37" fmla="*/ 10 h 232"/>
                <a:gd name="T38" fmla="*/ 154 w 230"/>
                <a:gd name="T39" fmla="*/ 0 h 232"/>
                <a:gd name="T40" fmla="*/ 230 w 230"/>
                <a:gd name="T41" fmla="*/ 10 h 232"/>
                <a:gd name="T42" fmla="*/ 222 w 230"/>
                <a:gd name="T43" fmla="*/ 10 h 232"/>
                <a:gd name="T44" fmla="*/ 206 w 230"/>
                <a:gd name="T45" fmla="*/ 14 h 232"/>
                <a:gd name="T46" fmla="*/ 200 w 230"/>
                <a:gd name="T47" fmla="*/ 26 h 232"/>
                <a:gd name="T48" fmla="*/ 198 w 230"/>
                <a:gd name="T49" fmla="*/ 156 h 232"/>
                <a:gd name="T50" fmla="*/ 196 w 230"/>
                <a:gd name="T51" fmla="*/ 174 h 232"/>
                <a:gd name="T52" fmla="*/ 182 w 230"/>
                <a:gd name="T53" fmla="*/ 204 h 232"/>
                <a:gd name="T54" fmla="*/ 158 w 230"/>
                <a:gd name="T55" fmla="*/ 222 h 232"/>
                <a:gd name="T56" fmla="*/ 132 w 230"/>
                <a:gd name="T57" fmla="*/ 232 h 232"/>
                <a:gd name="T58" fmla="*/ 120 w 230"/>
                <a:gd name="T59" fmla="*/ 232 h 232"/>
                <a:gd name="T60" fmla="*/ 88 w 230"/>
                <a:gd name="T61" fmla="*/ 230 h 232"/>
                <a:gd name="T62" fmla="*/ 60 w 230"/>
                <a:gd name="T63" fmla="*/ 220 h 232"/>
                <a:gd name="T64" fmla="*/ 42 w 230"/>
                <a:gd name="T65" fmla="*/ 204 h 232"/>
                <a:gd name="T66" fmla="*/ 34 w 230"/>
                <a:gd name="T67" fmla="*/ 188 h 232"/>
                <a:gd name="T68" fmla="*/ 30 w 230"/>
                <a:gd name="T69" fmla="*/ 168 h 232"/>
                <a:gd name="T70" fmla="*/ 30 w 230"/>
                <a:gd name="T71" fmla="*/ 38 h 232"/>
                <a:gd name="T72" fmla="*/ 28 w 230"/>
                <a:gd name="T73" fmla="*/ 24 h 232"/>
                <a:gd name="T74" fmla="*/ 24 w 230"/>
                <a:gd name="T75" fmla="*/ 14 h 232"/>
                <a:gd name="T76" fmla="*/ 14 w 230"/>
                <a:gd name="T77" fmla="*/ 10 h 232"/>
                <a:gd name="T78" fmla="*/ 0 w 230"/>
                <a:gd name="T79" fmla="*/ 10 h 23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0"/>
                <a:gd name="T121" fmla="*/ 0 h 232"/>
                <a:gd name="T122" fmla="*/ 230 w 230"/>
                <a:gd name="T123" fmla="*/ 232 h 23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0" h="232">
                  <a:moveTo>
                    <a:pt x="0" y="10"/>
                  </a:moveTo>
                  <a:lnTo>
                    <a:pt x="0" y="0"/>
                  </a:lnTo>
                  <a:lnTo>
                    <a:pt x="96" y="0"/>
                  </a:lnTo>
                  <a:lnTo>
                    <a:pt x="96" y="10"/>
                  </a:lnTo>
                  <a:lnTo>
                    <a:pt x="84" y="10"/>
                  </a:lnTo>
                  <a:lnTo>
                    <a:pt x="78" y="12"/>
                  </a:lnTo>
                  <a:lnTo>
                    <a:pt x="74" y="14"/>
                  </a:lnTo>
                  <a:lnTo>
                    <a:pt x="70" y="18"/>
                  </a:lnTo>
                  <a:lnTo>
                    <a:pt x="68" y="24"/>
                  </a:lnTo>
                  <a:lnTo>
                    <a:pt x="66" y="32"/>
                  </a:lnTo>
                  <a:lnTo>
                    <a:pt x="66" y="42"/>
                  </a:lnTo>
                  <a:lnTo>
                    <a:pt x="66" y="154"/>
                  </a:lnTo>
                  <a:lnTo>
                    <a:pt x="66" y="172"/>
                  </a:lnTo>
                  <a:lnTo>
                    <a:pt x="70" y="186"/>
                  </a:lnTo>
                  <a:lnTo>
                    <a:pt x="74" y="198"/>
                  </a:lnTo>
                  <a:lnTo>
                    <a:pt x="82" y="208"/>
                  </a:lnTo>
                  <a:lnTo>
                    <a:pt x="90" y="214"/>
                  </a:lnTo>
                  <a:lnTo>
                    <a:pt x="100" y="218"/>
                  </a:lnTo>
                  <a:lnTo>
                    <a:pt x="112" y="220"/>
                  </a:lnTo>
                  <a:lnTo>
                    <a:pt x="126" y="220"/>
                  </a:lnTo>
                  <a:lnTo>
                    <a:pt x="136" y="220"/>
                  </a:lnTo>
                  <a:lnTo>
                    <a:pt x="146" y="216"/>
                  </a:lnTo>
                  <a:lnTo>
                    <a:pt x="156" y="210"/>
                  </a:lnTo>
                  <a:lnTo>
                    <a:pt x="166" y="202"/>
                  </a:lnTo>
                  <a:lnTo>
                    <a:pt x="174" y="192"/>
                  </a:lnTo>
                  <a:lnTo>
                    <a:pt x="180" y="180"/>
                  </a:lnTo>
                  <a:lnTo>
                    <a:pt x="184" y="166"/>
                  </a:lnTo>
                  <a:lnTo>
                    <a:pt x="186" y="154"/>
                  </a:lnTo>
                  <a:lnTo>
                    <a:pt x="186" y="36"/>
                  </a:lnTo>
                  <a:lnTo>
                    <a:pt x="186" y="26"/>
                  </a:lnTo>
                  <a:lnTo>
                    <a:pt x="182" y="20"/>
                  </a:lnTo>
                  <a:lnTo>
                    <a:pt x="178" y="14"/>
                  </a:lnTo>
                  <a:lnTo>
                    <a:pt x="174" y="12"/>
                  </a:lnTo>
                  <a:lnTo>
                    <a:pt x="162" y="10"/>
                  </a:lnTo>
                  <a:lnTo>
                    <a:pt x="154" y="10"/>
                  </a:lnTo>
                  <a:lnTo>
                    <a:pt x="154" y="0"/>
                  </a:lnTo>
                  <a:lnTo>
                    <a:pt x="230" y="0"/>
                  </a:lnTo>
                  <a:lnTo>
                    <a:pt x="230" y="10"/>
                  </a:lnTo>
                  <a:lnTo>
                    <a:pt x="222" y="10"/>
                  </a:lnTo>
                  <a:lnTo>
                    <a:pt x="210" y="12"/>
                  </a:lnTo>
                  <a:lnTo>
                    <a:pt x="206" y="14"/>
                  </a:lnTo>
                  <a:lnTo>
                    <a:pt x="202" y="20"/>
                  </a:lnTo>
                  <a:lnTo>
                    <a:pt x="200" y="26"/>
                  </a:lnTo>
                  <a:lnTo>
                    <a:pt x="198" y="36"/>
                  </a:lnTo>
                  <a:lnTo>
                    <a:pt x="198" y="156"/>
                  </a:lnTo>
                  <a:lnTo>
                    <a:pt x="196" y="174"/>
                  </a:lnTo>
                  <a:lnTo>
                    <a:pt x="190" y="190"/>
                  </a:lnTo>
                  <a:lnTo>
                    <a:pt x="182" y="204"/>
                  </a:lnTo>
                  <a:lnTo>
                    <a:pt x="170" y="214"/>
                  </a:lnTo>
                  <a:lnTo>
                    <a:pt x="158" y="222"/>
                  </a:lnTo>
                  <a:lnTo>
                    <a:pt x="144" y="228"/>
                  </a:lnTo>
                  <a:lnTo>
                    <a:pt x="132" y="232"/>
                  </a:lnTo>
                  <a:lnTo>
                    <a:pt x="120" y="232"/>
                  </a:lnTo>
                  <a:lnTo>
                    <a:pt x="104" y="232"/>
                  </a:lnTo>
                  <a:lnTo>
                    <a:pt x="88" y="230"/>
                  </a:lnTo>
                  <a:lnTo>
                    <a:pt x="74" y="226"/>
                  </a:lnTo>
                  <a:lnTo>
                    <a:pt x="60" y="220"/>
                  </a:lnTo>
                  <a:lnTo>
                    <a:pt x="48" y="210"/>
                  </a:lnTo>
                  <a:lnTo>
                    <a:pt x="42" y="204"/>
                  </a:lnTo>
                  <a:lnTo>
                    <a:pt x="38" y="196"/>
                  </a:lnTo>
                  <a:lnTo>
                    <a:pt x="34" y="188"/>
                  </a:lnTo>
                  <a:lnTo>
                    <a:pt x="32" y="178"/>
                  </a:lnTo>
                  <a:lnTo>
                    <a:pt x="30" y="168"/>
                  </a:lnTo>
                  <a:lnTo>
                    <a:pt x="30" y="156"/>
                  </a:lnTo>
                  <a:lnTo>
                    <a:pt x="30" y="38"/>
                  </a:lnTo>
                  <a:lnTo>
                    <a:pt x="28" y="24"/>
                  </a:lnTo>
                  <a:lnTo>
                    <a:pt x="26" y="18"/>
                  </a:lnTo>
                  <a:lnTo>
                    <a:pt x="24" y="14"/>
                  </a:lnTo>
                  <a:lnTo>
                    <a:pt x="20" y="12"/>
                  </a:lnTo>
                  <a:lnTo>
                    <a:pt x="14" y="10"/>
                  </a:lnTo>
                  <a:lnTo>
                    <a:pt x="0" y="10"/>
                  </a:lnTo>
                  <a:close/>
                </a:path>
              </a:pathLst>
            </a:custGeom>
            <a:solidFill>
              <a:schemeClr val="bg1"/>
            </a:solidFill>
            <a:ln w="9525">
              <a:noFill/>
              <a:round/>
              <a:headEnd/>
              <a:tailEnd/>
            </a:ln>
          </p:spPr>
          <p:txBody>
            <a:bodyPr/>
            <a:lstStyle/>
            <a:p>
              <a:endParaRPr lang="en-US"/>
            </a:p>
          </p:txBody>
        </p:sp>
        <p:sp>
          <p:nvSpPr>
            <p:cNvPr id="2181" name="Freeform 508"/>
            <p:cNvSpPr>
              <a:spLocks noEditPoints="1"/>
            </p:cNvSpPr>
            <p:nvPr/>
          </p:nvSpPr>
          <p:spPr bwMode="auto">
            <a:xfrm>
              <a:off x="3424" y="1250"/>
              <a:ext cx="482" cy="514"/>
            </a:xfrm>
            <a:custGeom>
              <a:avLst/>
              <a:gdLst>
                <a:gd name="T0" fmla="*/ 426 w 482"/>
                <a:gd name="T1" fmla="*/ 0 h 514"/>
                <a:gd name="T2" fmla="*/ 238 w 482"/>
                <a:gd name="T3" fmla="*/ 14 h 514"/>
                <a:gd name="T4" fmla="*/ 270 w 482"/>
                <a:gd name="T5" fmla="*/ 16 h 514"/>
                <a:gd name="T6" fmla="*/ 290 w 482"/>
                <a:gd name="T7" fmla="*/ 22 h 514"/>
                <a:gd name="T8" fmla="*/ 300 w 482"/>
                <a:gd name="T9" fmla="*/ 38 h 514"/>
                <a:gd name="T10" fmla="*/ 302 w 482"/>
                <a:gd name="T11" fmla="*/ 66 h 514"/>
                <a:gd name="T12" fmla="*/ 302 w 482"/>
                <a:gd name="T13" fmla="*/ 166 h 514"/>
                <a:gd name="T14" fmla="*/ 282 w 482"/>
                <a:gd name="T15" fmla="*/ 148 h 514"/>
                <a:gd name="T16" fmla="*/ 256 w 482"/>
                <a:gd name="T17" fmla="*/ 136 h 514"/>
                <a:gd name="T18" fmla="*/ 224 w 482"/>
                <a:gd name="T19" fmla="*/ 126 h 514"/>
                <a:gd name="T20" fmla="*/ 184 w 482"/>
                <a:gd name="T21" fmla="*/ 124 h 514"/>
                <a:gd name="T22" fmla="*/ 164 w 482"/>
                <a:gd name="T23" fmla="*/ 124 h 514"/>
                <a:gd name="T24" fmla="*/ 126 w 482"/>
                <a:gd name="T25" fmla="*/ 134 h 514"/>
                <a:gd name="T26" fmla="*/ 92 w 482"/>
                <a:gd name="T27" fmla="*/ 150 h 514"/>
                <a:gd name="T28" fmla="*/ 62 w 482"/>
                <a:gd name="T29" fmla="*/ 172 h 514"/>
                <a:gd name="T30" fmla="*/ 38 w 482"/>
                <a:gd name="T31" fmla="*/ 200 h 514"/>
                <a:gd name="T32" fmla="*/ 20 w 482"/>
                <a:gd name="T33" fmla="*/ 232 h 514"/>
                <a:gd name="T34" fmla="*/ 6 w 482"/>
                <a:gd name="T35" fmla="*/ 266 h 514"/>
                <a:gd name="T36" fmla="*/ 0 w 482"/>
                <a:gd name="T37" fmla="*/ 300 h 514"/>
                <a:gd name="T38" fmla="*/ 0 w 482"/>
                <a:gd name="T39" fmla="*/ 318 h 514"/>
                <a:gd name="T40" fmla="*/ 4 w 482"/>
                <a:gd name="T41" fmla="*/ 356 h 514"/>
                <a:gd name="T42" fmla="*/ 14 w 482"/>
                <a:gd name="T43" fmla="*/ 390 h 514"/>
                <a:gd name="T44" fmla="*/ 30 w 482"/>
                <a:gd name="T45" fmla="*/ 424 h 514"/>
                <a:gd name="T46" fmla="*/ 50 w 482"/>
                <a:gd name="T47" fmla="*/ 452 h 514"/>
                <a:gd name="T48" fmla="*/ 74 w 482"/>
                <a:gd name="T49" fmla="*/ 478 h 514"/>
                <a:gd name="T50" fmla="*/ 102 w 482"/>
                <a:gd name="T51" fmla="*/ 496 h 514"/>
                <a:gd name="T52" fmla="*/ 132 w 482"/>
                <a:gd name="T53" fmla="*/ 508 h 514"/>
                <a:gd name="T54" fmla="*/ 162 w 482"/>
                <a:gd name="T55" fmla="*/ 514 h 514"/>
                <a:gd name="T56" fmla="*/ 482 w 482"/>
                <a:gd name="T57" fmla="*/ 514 h 514"/>
                <a:gd name="T58" fmla="*/ 482 w 482"/>
                <a:gd name="T59" fmla="*/ 498 h 514"/>
                <a:gd name="T60" fmla="*/ 456 w 482"/>
                <a:gd name="T61" fmla="*/ 488 h 514"/>
                <a:gd name="T62" fmla="*/ 438 w 482"/>
                <a:gd name="T63" fmla="*/ 474 h 514"/>
                <a:gd name="T64" fmla="*/ 428 w 482"/>
                <a:gd name="T65" fmla="*/ 456 h 514"/>
                <a:gd name="T66" fmla="*/ 426 w 482"/>
                <a:gd name="T67" fmla="*/ 438 h 514"/>
                <a:gd name="T68" fmla="*/ 304 w 482"/>
                <a:gd name="T69" fmla="*/ 444 h 514"/>
                <a:gd name="T70" fmla="*/ 302 w 482"/>
                <a:gd name="T71" fmla="*/ 452 h 514"/>
                <a:gd name="T72" fmla="*/ 296 w 482"/>
                <a:gd name="T73" fmla="*/ 466 h 514"/>
                <a:gd name="T74" fmla="*/ 284 w 482"/>
                <a:gd name="T75" fmla="*/ 476 h 514"/>
                <a:gd name="T76" fmla="*/ 266 w 482"/>
                <a:gd name="T77" fmla="*/ 484 h 514"/>
                <a:gd name="T78" fmla="*/ 256 w 482"/>
                <a:gd name="T79" fmla="*/ 484 h 514"/>
                <a:gd name="T80" fmla="*/ 234 w 482"/>
                <a:gd name="T81" fmla="*/ 480 h 514"/>
                <a:gd name="T82" fmla="*/ 212 w 482"/>
                <a:gd name="T83" fmla="*/ 474 h 514"/>
                <a:gd name="T84" fmla="*/ 176 w 482"/>
                <a:gd name="T85" fmla="*/ 446 h 514"/>
                <a:gd name="T86" fmla="*/ 148 w 482"/>
                <a:gd name="T87" fmla="*/ 408 h 514"/>
                <a:gd name="T88" fmla="*/ 128 w 482"/>
                <a:gd name="T89" fmla="*/ 364 h 514"/>
                <a:gd name="T90" fmla="*/ 120 w 482"/>
                <a:gd name="T91" fmla="*/ 314 h 514"/>
                <a:gd name="T92" fmla="*/ 122 w 482"/>
                <a:gd name="T93" fmla="*/ 292 h 514"/>
                <a:gd name="T94" fmla="*/ 132 w 482"/>
                <a:gd name="T95" fmla="*/ 244 h 514"/>
                <a:gd name="T96" fmla="*/ 154 w 482"/>
                <a:gd name="T97" fmla="*/ 200 h 514"/>
                <a:gd name="T98" fmla="*/ 170 w 482"/>
                <a:gd name="T99" fmla="*/ 182 h 514"/>
                <a:gd name="T100" fmla="*/ 190 w 482"/>
                <a:gd name="T101" fmla="*/ 170 h 514"/>
                <a:gd name="T102" fmla="*/ 212 w 482"/>
                <a:gd name="T103" fmla="*/ 164 h 514"/>
                <a:gd name="T104" fmla="*/ 222 w 482"/>
                <a:gd name="T105" fmla="*/ 164 h 514"/>
                <a:gd name="T106" fmla="*/ 238 w 482"/>
                <a:gd name="T107" fmla="*/ 164 h 514"/>
                <a:gd name="T108" fmla="*/ 268 w 482"/>
                <a:gd name="T109" fmla="*/ 172 h 514"/>
                <a:gd name="T110" fmla="*/ 290 w 482"/>
                <a:gd name="T111" fmla="*/ 188 h 514"/>
                <a:gd name="T112" fmla="*/ 302 w 482"/>
                <a:gd name="T113" fmla="*/ 214 h 514"/>
                <a:gd name="T114" fmla="*/ 304 w 482"/>
                <a:gd name="T115" fmla="*/ 444 h 5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82"/>
                <a:gd name="T175" fmla="*/ 0 h 514"/>
                <a:gd name="T176" fmla="*/ 482 w 482"/>
                <a:gd name="T177" fmla="*/ 514 h 51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82" h="514">
                  <a:moveTo>
                    <a:pt x="426" y="438"/>
                  </a:moveTo>
                  <a:lnTo>
                    <a:pt x="426" y="0"/>
                  </a:lnTo>
                  <a:lnTo>
                    <a:pt x="238" y="0"/>
                  </a:lnTo>
                  <a:lnTo>
                    <a:pt x="238" y="14"/>
                  </a:lnTo>
                  <a:lnTo>
                    <a:pt x="270" y="16"/>
                  </a:lnTo>
                  <a:lnTo>
                    <a:pt x="280" y="18"/>
                  </a:lnTo>
                  <a:lnTo>
                    <a:pt x="290" y="22"/>
                  </a:lnTo>
                  <a:lnTo>
                    <a:pt x="296" y="28"/>
                  </a:lnTo>
                  <a:lnTo>
                    <a:pt x="300" y="38"/>
                  </a:lnTo>
                  <a:lnTo>
                    <a:pt x="302" y="50"/>
                  </a:lnTo>
                  <a:lnTo>
                    <a:pt x="302" y="66"/>
                  </a:lnTo>
                  <a:lnTo>
                    <a:pt x="302" y="166"/>
                  </a:lnTo>
                  <a:lnTo>
                    <a:pt x="292" y="156"/>
                  </a:lnTo>
                  <a:lnTo>
                    <a:pt x="282" y="148"/>
                  </a:lnTo>
                  <a:lnTo>
                    <a:pt x="270" y="142"/>
                  </a:lnTo>
                  <a:lnTo>
                    <a:pt x="256" y="136"/>
                  </a:lnTo>
                  <a:lnTo>
                    <a:pt x="240" y="130"/>
                  </a:lnTo>
                  <a:lnTo>
                    <a:pt x="224" y="126"/>
                  </a:lnTo>
                  <a:lnTo>
                    <a:pt x="204" y="124"/>
                  </a:lnTo>
                  <a:lnTo>
                    <a:pt x="184" y="124"/>
                  </a:lnTo>
                  <a:lnTo>
                    <a:pt x="164" y="124"/>
                  </a:lnTo>
                  <a:lnTo>
                    <a:pt x="144" y="128"/>
                  </a:lnTo>
                  <a:lnTo>
                    <a:pt x="126" y="134"/>
                  </a:lnTo>
                  <a:lnTo>
                    <a:pt x="108" y="140"/>
                  </a:lnTo>
                  <a:lnTo>
                    <a:pt x="92" y="150"/>
                  </a:lnTo>
                  <a:lnTo>
                    <a:pt x="76" y="160"/>
                  </a:lnTo>
                  <a:lnTo>
                    <a:pt x="62" y="172"/>
                  </a:lnTo>
                  <a:lnTo>
                    <a:pt x="50" y="186"/>
                  </a:lnTo>
                  <a:lnTo>
                    <a:pt x="38" y="200"/>
                  </a:lnTo>
                  <a:lnTo>
                    <a:pt x="28" y="216"/>
                  </a:lnTo>
                  <a:lnTo>
                    <a:pt x="20" y="232"/>
                  </a:lnTo>
                  <a:lnTo>
                    <a:pt x="12" y="250"/>
                  </a:lnTo>
                  <a:lnTo>
                    <a:pt x="6" y="266"/>
                  </a:lnTo>
                  <a:lnTo>
                    <a:pt x="2" y="284"/>
                  </a:lnTo>
                  <a:lnTo>
                    <a:pt x="0" y="300"/>
                  </a:lnTo>
                  <a:lnTo>
                    <a:pt x="0" y="318"/>
                  </a:lnTo>
                  <a:lnTo>
                    <a:pt x="0" y="336"/>
                  </a:lnTo>
                  <a:lnTo>
                    <a:pt x="4" y="356"/>
                  </a:lnTo>
                  <a:lnTo>
                    <a:pt x="8" y="374"/>
                  </a:lnTo>
                  <a:lnTo>
                    <a:pt x="14" y="390"/>
                  </a:lnTo>
                  <a:lnTo>
                    <a:pt x="20" y="408"/>
                  </a:lnTo>
                  <a:lnTo>
                    <a:pt x="30" y="424"/>
                  </a:lnTo>
                  <a:lnTo>
                    <a:pt x="38" y="438"/>
                  </a:lnTo>
                  <a:lnTo>
                    <a:pt x="50" y="452"/>
                  </a:lnTo>
                  <a:lnTo>
                    <a:pt x="62" y="466"/>
                  </a:lnTo>
                  <a:lnTo>
                    <a:pt x="74" y="478"/>
                  </a:lnTo>
                  <a:lnTo>
                    <a:pt x="88" y="488"/>
                  </a:lnTo>
                  <a:lnTo>
                    <a:pt x="102" y="496"/>
                  </a:lnTo>
                  <a:lnTo>
                    <a:pt x="116" y="504"/>
                  </a:lnTo>
                  <a:lnTo>
                    <a:pt x="132" y="508"/>
                  </a:lnTo>
                  <a:lnTo>
                    <a:pt x="146" y="512"/>
                  </a:lnTo>
                  <a:lnTo>
                    <a:pt x="162" y="514"/>
                  </a:lnTo>
                  <a:lnTo>
                    <a:pt x="212" y="514"/>
                  </a:lnTo>
                  <a:lnTo>
                    <a:pt x="482" y="514"/>
                  </a:lnTo>
                  <a:lnTo>
                    <a:pt x="482" y="498"/>
                  </a:lnTo>
                  <a:lnTo>
                    <a:pt x="468" y="494"/>
                  </a:lnTo>
                  <a:lnTo>
                    <a:pt x="456" y="488"/>
                  </a:lnTo>
                  <a:lnTo>
                    <a:pt x="446" y="482"/>
                  </a:lnTo>
                  <a:lnTo>
                    <a:pt x="438" y="474"/>
                  </a:lnTo>
                  <a:lnTo>
                    <a:pt x="432" y="466"/>
                  </a:lnTo>
                  <a:lnTo>
                    <a:pt x="428" y="456"/>
                  </a:lnTo>
                  <a:lnTo>
                    <a:pt x="426" y="448"/>
                  </a:lnTo>
                  <a:lnTo>
                    <a:pt x="426" y="438"/>
                  </a:lnTo>
                  <a:close/>
                  <a:moveTo>
                    <a:pt x="304" y="444"/>
                  </a:moveTo>
                  <a:lnTo>
                    <a:pt x="304" y="444"/>
                  </a:lnTo>
                  <a:lnTo>
                    <a:pt x="302" y="452"/>
                  </a:lnTo>
                  <a:lnTo>
                    <a:pt x="300" y="458"/>
                  </a:lnTo>
                  <a:lnTo>
                    <a:pt x="296" y="466"/>
                  </a:lnTo>
                  <a:lnTo>
                    <a:pt x="292" y="472"/>
                  </a:lnTo>
                  <a:lnTo>
                    <a:pt x="284" y="476"/>
                  </a:lnTo>
                  <a:lnTo>
                    <a:pt x="276" y="480"/>
                  </a:lnTo>
                  <a:lnTo>
                    <a:pt x="266" y="484"/>
                  </a:lnTo>
                  <a:lnTo>
                    <a:pt x="256" y="484"/>
                  </a:lnTo>
                  <a:lnTo>
                    <a:pt x="244" y="482"/>
                  </a:lnTo>
                  <a:lnTo>
                    <a:pt x="234" y="480"/>
                  </a:lnTo>
                  <a:lnTo>
                    <a:pt x="212" y="474"/>
                  </a:lnTo>
                  <a:lnTo>
                    <a:pt x="192" y="462"/>
                  </a:lnTo>
                  <a:lnTo>
                    <a:pt x="176" y="446"/>
                  </a:lnTo>
                  <a:lnTo>
                    <a:pt x="160" y="428"/>
                  </a:lnTo>
                  <a:lnTo>
                    <a:pt x="148" y="408"/>
                  </a:lnTo>
                  <a:lnTo>
                    <a:pt x="136" y="386"/>
                  </a:lnTo>
                  <a:lnTo>
                    <a:pt x="128" y="364"/>
                  </a:lnTo>
                  <a:lnTo>
                    <a:pt x="124" y="338"/>
                  </a:lnTo>
                  <a:lnTo>
                    <a:pt x="120" y="314"/>
                  </a:lnTo>
                  <a:lnTo>
                    <a:pt x="122" y="292"/>
                  </a:lnTo>
                  <a:lnTo>
                    <a:pt x="126" y="268"/>
                  </a:lnTo>
                  <a:lnTo>
                    <a:pt x="132" y="244"/>
                  </a:lnTo>
                  <a:lnTo>
                    <a:pt x="142" y="220"/>
                  </a:lnTo>
                  <a:lnTo>
                    <a:pt x="154" y="200"/>
                  </a:lnTo>
                  <a:lnTo>
                    <a:pt x="162" y="190"/>
                  </a:lnTo>
                  <a:lnTo>
                    <a:pt x="170" y="182"/>
                  </a:lnTo>
                  <a:lnTo>
                    <a:pt x="180" y="176"/>
                  </a:lnTo>
                  <a:lnTo>
                    <a:pt x="190" y="170"/>
                  </a:lnTo>
                  <a:lnTo>
                    <a:pt x="200" y="166"/>
                  </a:lnTo>
                  <a:lnTo>
                    <a:pt x="212" y="164"/>
                  </a:lnTo>
                  <a:lnTo>
                    <a:pt x="222" y="164"/>
                  </a:lnTo>
                  <a:lnTo>
                    <a:pt x="238" y="164"/>
                  </a:lnTo>
                  <a:lnTo>
                    <a:pt x="254" y="166"/>
                  </a:lnTo>
                  <a:lnTo>
                    <a:pt x="268" y="172"/>
                  </a:lnTo>
                  <a:lnTo>
                    <a:pt x="280" y="178"/>
                  </a:lnTo>
                  <a:lnTo>
                    <a:pt x="290" y="188"/>
                  </a:lnTo>
                  <a:lnTo>
                    <a:pt x="298" y="200"/>
                  </a:lnTo>
                  <a:lnTo>
                    <a:pt x="302" y="214"/>
                  </a:lnTo>
                  <a:lnTo>
                    <a:pt x="304" y="232"/>
                  </a:lnTo>
                  <a:lnTo>
                    <a:pt x="304" y="444"/>
                  </a:lnTo>
                  <a:close/>
                </a:path>
              </a:pathLst>
            </a:custGeom>
            <a:solidFill>
              <a:schemeClr val="bg1"/>
            </a:solidFill>
            <a:ln w="9525">
              <a:noFill/>
              <a:round/>
              <a:headEnd/>
              <a:tailEnd/>
            </a:ln>
          </p:spPr>
          <p:txBody>
            <a:bodyPr/>
            <a:lstStyle/>
            <a:p>
              <a:endParaRPr lang="en-US"/>
            </a:p>
          </p:txBody>
        </p:sp>
        <p:sp>
          <p:nvSpPr>
            <p:cNvPr id="2182" name="Freeform 509"/>
            <p:cNvSpPr>
              <a:spLocks noEditPoints="1"/>
            </p:cNvSpPr>
            <p:nvPr/>
          </p:nvSpPr>
          <p:spPr bwMode="auto">
            <a:xfrm>
              <a:off x="2690" y="2346"/>
              <a:ext cx="70" cy="212"/>
            </a:xfrm>
            <a:custGeom>
              <a:avLst/>
              <a:gdLst>
                <a:gd name="T0" fmla="*/ 40 w 70"/>
                <a:gd name="T1" fmla="*/ 0 h 212"/>
                <a:gd name="T2" fmla="*/ 40 w 70"/>
                <a:gd name="T3" fmla="*/ 0 h 212"/>
                <a:gd name="T4" fmla="*/ 46 w 70"/>
                <a:gd name="T5" fmla="*/ 2 h 212"/>
                <a:gd name="T6" fmla="*/ 52 w 70"/>
                <a:gd name="T7" fmla="*/ 6 h 212"/>
                <a:gd name="T8" fmla="*/ 58 w 70"/>
                <a:gd name="T9" fmla="*/ 14 h 212"/>
                <a:gd name="T10" fmla="*/ 60 w 70"/>
                <a:gd name="T11" fmla="*/ 22 h 212"/>
                <a:gd name="T12" fmla="*/ 60 w 70"/>
                <a:gd name="T13" fmla="*/ 22 h 212"/>
                <a:gd name="T14" fmla="*/ 58 w 70"/>
                <a:gd name="T15" fmla="*/ 30 h 212"/>
                <a:gd name="T16" fmla="*/ 52 w 70"/>
                <a:gd name="T17" fmla="*/ 36 h 212"/>
                <a:gd name="T18" fmla="*/ 46 w 70"/>
                <a:gd name="T19" fmla="*/ 40 h 212"/>
                <a:gd name="T20" fmla="*/ 40 w 70"/>
                <a:gd name="T21" fmla="*/ 42 h 212"/>
                <a:gd name="T22" fmla="*/ 40 w 70"/>
                <a:gd name="T23" fmla="*/ 42 h 212"/>
                <a:gd name="T24" fmla="*/ 30 w 70"/>
                <a:gd name="T25" fmla="*/ 40 h 212"/>
                <a:gd name="T26" fmla="*/ 24 w 70"/>
                <a:gd name="T27" fmla="*/ 36 h 212"/>
                <a:gd name="T28" fmla="*/ 20 w 70"/>
                <a:gd name="T29" fmla="*/ 30 h 212"/>
                <a:gd name="T30" fmla="*/ 18 w 70"/>
                <a:gd name="T31" fmla="*/ 22 h 212"/>
                <a:gd name="T32" fmla="*/ 18 w 70"/>
                <a:gd name="T33" fmla="*/ 22 h 212"/>
                <a:gd name="T34" fmla="*/ 20 w 70"/>
                <a:gd name="T35" fmla="*/ 14 h 212"/>
                <a:gd name="T36" fmla="*/ 24 w 70"/>
                <a:gd name="T37" fmla="*/ 6 h 212"/>
                <a:gd name="T38" fmla="*/ 30 w 70"/>
                <a:gd name="T39" fmla="*/ 2 h 212"/>
                <a:gd name="T40" fmla="*/ 40 w 70"/>
                <a:gd name="T41" fmla="*/ 0 h 212"/>
                <a:gd name="T42" fmla="*/ 40 w 70"/>
                <a:gd name="T43" fmla="*/ 0 h 212"/>
                <a:gd name="T44" fmla="*/ 24 w 70"/>
                <a:gd name="T45" fmla="*/ 102 h 212"/>
                <a:gd name="T46" fmla="*/ 24 w 70"/>
                <a:gd name="T47" fmla="*/ 102 h 212"/>
                <a:gd name="T48" fmla="*/ 24 w 70"/>
                <a:gd name="T49" fmla="*/ 94 h 212"/>
                <a:gd name="T50" fmla="*/ 20 w 70"/>
                <a:gd name="T51" fmla="*/ 88 h 212"/>
                <a:gd name="T52" fmla="*/ 18 w 70"/>
                <a:gd name="T53" fmla="*/ 86 h 212"/>
                <a:gd name="T54" fmla="*/ 14 w 70"/>
                <a:gd name="T55" fmla="*/ 84 h 212"/>
                <a:gd name="T56" fmla="*/ 10 w 70"/>
                <a:gd name="T57" fmla="*/ 82 h 212"/>
                <a:gd name="T58" fmla="*/ 4 w 70"/>
                <a:gd name="T59" fmla="*/ 82 h 212"/>
                <a:gd name="T60" fmla="*/ 4 w 70"/>
                <a:gd name="T61" fmla="*/ 82 h 212"/>
                <a:gd name="T62" fmla="*/ 30 w 70"/>
                <a:gd name="T63" fmla="*/ 72 h 212"/>
                <a:gd name="T64" fmla="*/ 54 w 70"/>
                <a:gd name="T65" fmla="*/ 58 h 212"/>
                <a:gd name="T66" fmla="*/ 54 w 70"/>
                <a:gd name="T67" fmla="*/ 186 h 212"/>
                <a:gd name="T68" fmla="*/ 54 w 70"/>
                <a:gd name="T69" fmla="*/ 186 h 212"/>
                <a:gd name="T70" fmla="*/ 54 w 70"/>
                <a:gd name="T71" fmla="*/ 198 h 212"/>
                <a:gd name="T72" fmla="*/ 56 w 70"/>
                <a:gd name="T73" fmla="*/ 204 h 212"/>
                <a:gd name="T74" fmla="*/ 60 w 70"/>
                <a:gd name="T75" fmla="*/ 208 h 212"/>
                <a:gd name="T76" fmla="*/ 68 w 70"/>
                <a:gd name="T77" fmla="*/ 208 h 212"/>
                <a:gd name="T78" fmla="*/ 70 w 70"/>
                <a:gd name="T79" fmla="*/ 212 h 212"/>
                <a:gd name="T80" fmla="*/ 0 w 70"/>
                <a:gd name="T81" fmla="*/ 212 h 212"/>
                <a:gd name="T82" fmla="*/ 0 w 70"/>
                <a:gd name="T83" fmla="*/ 208 h 212"/>
                <a:gd name="T84" fmla="*/ 0 w 70"/>
                <a:gd name="T85" fmla="*/ 208 h 212"/>
                <a:gd name="T86" fmla="*/ 10 w 70"/>
                <a:gd name="T87" fmla="*/ 208 h 212"/>
                <a:gd name="T88" fmla="*/ 18 w 70"/>
                <a:gd name="T89" fmla="*/ 204 h 212"/>
                <a:gd name="T90" fmla="*/ 22 w 70"/>
                <a:gd name="T91" fmla="*/ 196 h 212"/>
                <a:gd name="T92" fmla="*/ 24 w 70"/>
                <a:gd name="T93" fmla="*/ 186 h 212"/>
                <a:gd name="T94" fmla="*/ 24 w 70"/>
                <a:gd name="T95" fmla="*/ 102 h 21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0"/>
                <a:gd name="T145" fmla="*/ 0 h 212"/>
                <a:gd name="T146" fmla="*/ 70 w 70"/>
                <a:gd name="T147" fmla="*/ 212 h 21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0" h="212">
                  <a:moveTo>
                    <a:pt x="40" y="0"/>
                  </a:moveTo>
                  <a:lnTo>
                    <a:pt x="40" y="0"/>
                  </a:lnTo>
                  <a:lnTo>
                    <a:pt x="46" y="2"/>
                  </a:lnTo>
                  <a:lnTo>
                    <a:pt x="52" y="6"/>
                  </a:lnTo>
                  <a:lnTo>
                    <a:pt x="58" y="14"/>
                  </a:lnTo>
                  <a:lnTo>
                    <a:pt x="60" y="22"/>
                  </a:lnTo>
                  <a:lnTo>
                    <a:pt x="58" y="30"/>
                  </a:lnTo>
                  <a:lnTo>
                    <a:pt x="52" y="36"/>
                  </a:lnTo>
                  <a:lnTo>
                    <a:pt x="46" y="40"/>
                  </a:lnTo>
                  <a:lnTo>
                    <a:pt x="40" y="42"/>
                  </a:lnTo>
                  <a:lnTo>
                    <a:pt x="30" y="40"/>
                  </a:lnTo>
                  <a:lnTo>
                    <a:pt x="24" y="36"/>
                  </a:lnTo>
                  <a:lnTo>
                    <a:pt x="20" y="30"/>
                  </a:lnTo>
                  <a:lnTo>
                    <a:pt x="18" y="22"/>
                  </a:lnTo>
                  <a:lnTo>
                    <a:pt x="20" y="14"/>
                  </a:lnTo>
                  <a:lnTo>
                    <a:pt x="24" y="6"/>
                  </a:lnTo>
                  <a:lnTo>
                    <a:pt x="30" y="2"/>
                  </a:lnTo>
                  <a:lnTo>
                    <a:pt x="40" y="0"/>
                  </a:lnTo>
                  <a:close/>
                  <a:moveTo>
                    <a:pt x="24" y="102"/>
                  </a:moveTo>
                  <a:lnTo>
                    <a:pt x="24" y="102"/>
                  </a:lnTo>
                  <a:lnTo>
                    <a:pt x="24" y="94"/>
                  </a:lnTo>
                  <a:lnTo>
                    <a:pt x="20" y="88"/>
                  </a:lnTo>
                  <a:lnTo>
                    <a:pt x="18" y="86"/>
                  </a:lnTo>
                  <a:lnTo>
                    <a:pt x="14" y="84"/>
                  </a:lnTo>
                  <a:lnTo>
                    <a:pt x="10" y="82"/>
                  </a:lnTo>
                  <a:lnTo>
                    <a:pt x="4" y="82"/>
                  </a:lnTo>
                  <a:lnTo>
                    <a:pt x="30" y="72"/>
                  </a:lnTo>
                  <a:lnTo>
                    <a:pt x="54" y="58"/>
                  </a:lnTo>
                  <a:lnTo>
                    <a:pt x="54" y="186"/>
                  </a:lnTo>
                  <a:lnTo>
                    <a:pt x="54" y="198"/>
                  </a:lnTo>
                  <a:lnTo>
                    <a:pt x="56" y="204"/>
                  </a:lnTo>
                  <a:lnTo>
                    <a:pt x="60" y="208"/>
                  </a:lnTo>
                  <a:lnTo>
                    <a:pt x="68" y="208"/>
                  </a:lnTo>
                  <a:lnTo>
                    <a:pt x="70" y="212"/>
                  </a:lnTo>
                  <a:lnTo>
                    <a:pt x="0" y="212"/>
                  </a:lnTo>
                  <a:lnTo>
                    <a:pt x="0" y="208"/>
                  </a:lnTo>
                  <a:lnTo>
                    <a:pt x="10" y="208"/>
                  </a:lnTo>
                  <a:lnTo>
                    <a:pt x="18" y="204"/>
                  </a:lnTo>
                  <a:lnTo>
                    <a:pt x="22" y="196"/>
                  </a:lnTo>
                  <a:lnTo>
                    <a:pt x="24" y="186"/>
                  </a:lnTo>
                  <a:lnTo>
                    <a:pt x="24" y="102"/>
                  </a:lnTo>
                  <a:close/>
                </a:path>
              </a:pathLst>
            </a:custGeom>
            <a:solidFill>
              <a:schemeClr val="bg1"/>
            </a:solidFill>
            <a:ln w="9525">
              <a:noFill/>
              <a:round/>
              <a:headEnd/>
              <a:tailEnd/>
            </a:ln>
          </p:spPr>
          <p:txBody>
            <a:bodyPr/>
            <a:lstStyle/>
            <a:p>
              <a:endParaRPr lang="en-US"/>
            </a:p>
          </p:txBody>
        </p:sp>
        <p:sp>
          <p:nvSpPr>
            <p:cNvPr id="2183" name="Freeform 510"/>
            <p:cNvSpPr>
              <a:spLocks noEditPoints="1"/>
            </p:cNvSpPr>
            <p:nvPr/>
          </p:nvSpPr>
          <p:spPr bwMode="auto">
            <a:xfrm>
              <a:off x="3258" y="2346"/>
              <a:ext cx="74" cy="212"/>
            </a:xfrm>
            <a:custGeom>
              <a:avLst/>
              <a:gdLst>
                <a:gd name="T0" fmla="*/ 40 w 74"/>
                <a:gd name="T1" fmla="*/ 0 h 212"/>
                <a:gd name="T2" fmla="*/ 40 w 74"/>
                <a:gd name="T3" fmla="*/ 0 h 212"/>
                <a:gd name="T4" fmla="*/ 48 w 74"/>
                <a:gd name="T5" fmla="*/ 2 h 212"/>
                <a:gd name="T6" fmla="*/ 54 w 74"/>
                <a:gd name="T7" fmla="*/ 6 h 212"/>
                <a:gd name="T8" fmla="*/ 58 w 74"/>
                <a:gd name="T9" fmla="*/ 14 h 212"/>
                <a:gd name="T10" fmla="*/ 60 w 74"/>
                <a:gd name="T11" fmla="*/ 22 h 212"/>
                <a:gd name="T12" fmla="*/ 60 w 74"/>
                <a:gd name="T13" fmla="*/ 22 h 212"/>
                <a:gd name="T14" fmla="*/ 58 w 74"/>
                <a:gd name="T15" fmla="*/ 30 h 212"/>
                <a:gd name="T16" fmla="*/ 54 w 74"/>
                <a:gd name="T17" fmla="*/ 36 h 212"/>
                <a:gd name="T18" fmla="*/ 48 w 74"/>
                <a:gd name="T19" fmla="*/ 40 h 212"/>
                <a:gd name="T20" fmla="*/ 40 w 74"/>
                <a:gd name="T21" fmla="*/ 42 h 212"/>
                <a:gd name="T22" fmla="*/ 40 w 74"/>
                <a:gd name="T23" fmla="*/ 42 h 212"/>
                <a:gd name="T24" fmla="*/ 32 w 74"/>
                <a:gd name="T25" fmla="*/ 40 h 212"/>
                <a:gd name="T26" fmla="*/ 24 w 74"/>
                <a:gd name="T27" fmla="*/ 36 h 212"/>
                <a:gd name="T28" fmla="*/ 20 w 74"/>
                <a:gd name="T29" fmla="*/ 30 h 212"/>
                <a:gd name="T30" fmla="*/ 18 w 74"/>
                <a:gd name="T31" fmla="*/ 22 h 212"/>
                <a:gd name="T32" fmla="*/ 18 w 74"/>
                <a:gd name="T33" fmla="*/ 22 h 212"/>
                <a:gd name="T34" fmla="*/ 20 w 74"/>
                <a:gd name="T35" fmla="*/ 14 h 212"/>
                <a:gd name="T36" fmla="*/ 24 w 74"/>
                <a:gd name="T37" fmla="*/ 6 h 212"/>
                <a:gd name="T38" fmla="*/ 32 w 74"/>
                <a:gd name="T39" fmla="*/ 2 h 212"/>
                <a:gd name="T40" fmla="*/ 40 w 74"/>
                <a:gd name="T41" fmla="*/ 0 h 212"/>
                <a:gd name="T42" fmla="*/ 40 w 74"/>
                <a:gd name="T43" fmla="*/ 0 h 212"/>
                <a:gd name="T44" fmla="*/ 24 w 74"/>
                <a:gd name="T45" fmla="*/ 102 h 212"/>
                <a:gd name="T46" fmla="*/ 24 w 74"/>
                <a:gd name="T47" fmla="*/ 102 h 212"/>
                <a:gd name="T48" fmla="*/ 24 w 74"/>
                <a:gd name="T49" fmla="*/ 94 h 212"/>
                <a:gd name="T50" fmla="*/ 22 w 74"/>
                <a:gd name="T51" fmla="*/ 88 h 212"/>
                <a:gd name="T52" fmla="*/ 20 w 74"/>
                <a:gd name="T53" fmla="*/ 86 h 212"/>
                <a:gd name="T54" fmla="*/ 16 w 74"/>
                <a:gd name="T55" fmla="*/ 84 h 212"/>
                <a:gd name="T56" fmla="*/ 10 w 74"/>
                <a:gd name="T57" fmla="*/ 82 h 212"/>
                <a:gd name="T58" fmla="*/ 4 w 74"/>
                <a:gd name="T59" fmla="*/ 82 h 212"/>
                <a:gd name="T60" fmla="*/ 4 w 74"/>
                <a:gd name="T61" fmla="*/ 82 h 212"/>
                <a:gd name="T62" fmla="*/ 30 w 74"/>
                <a:gd name="T63" fmla="*/ 72 h 212"/>
                <a:gd name="T64" fmla="*/ 54 w 74"/>
                <a:gd name="T65" fmla="*/ 58 h 212"/>
                <a:gd name="T66" fmla="*/ 54 w 74"/>
                <a:gd name="T67" fmla="*/ 186 h 212"/>
                <a:gd name="T68" fmla="*/ 54 w 74"/>
                <a:gd name="T69" fmla="*/ 186 h 212"/>
                <a:gd name="T70" fmla="*/ 56 w 74"/>
                <a:gd name="T71" fmla="*/ 198 h 212"/>
                <a:gd name="T72" fmla="*/ 60 w 74"/>
                <a:gd name="T73" fmla="*/ 204 h 212"/>
                <a:gd name="T74" fmla="*/ 66 w 74"/>
                <a:gd name="T75" fmla="*/ 208 h 212"/>
                <a:gd name="T76" fmla="*/ 74 w 74"/>
                <a:gd name="T77" fmla="*/ 208 h 212"/>
                <a:gd name="T78" fmla="*/ 74 w 74"/>
                <a:gd name="T79" fmla="*/ 212 h 212"/>
                <a:gd name="T80" fmla="*/ 0 w 74"/>
                <a:gd name="T81" fmla="*/ 212 h 212"/>
                <a:gd name="T82" fmla="*/ 0 w 74"/>
                <a:gd name="T83" fmla="*/ 208 h 212"/>
                <a:gd name="T84" fmla="*/ 0 w 74"/>
                <a:gd name="T85" fmla="*/ 208 h 212"/>
                <a:gd name="T86" fmla="*/ 12 w 74"/>
                <a:gd name="T87" fmla="*/ 208 h 212"/>
                <a:gd name="T88" fmla="*/ 20 w 74"/>
                <a:gd name="T89" fmla="*/ 204 h 212"/>
                <a:gd name="T90" fmla="*/ 22 w 74"/>
                <a:gd name="T91" fmla="*/ 196 h 212"/>
                <a:gd name="T92" fmla="*/ 24 w 74"/>
                <a:gd name="T93" fmla="*/ 186 h 212"/>
                <a:gd name="T94" fmla="*/ 24 w 74"/>
                <a:gd name="T95" fmla="*/ 102 h 21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4"/>
                <a:gd name="T145" fmla="*/ 0 h 212"/>
                <a:gd name="T146" fmla="*/ 74 w 74"/>
                <a:gd name="T147" fmla="*/ 212 h 21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4" h="212">
                  <a:moveTo>
                    <a:pt x="40" y="0"/>
                  </a:moveTo>
                  <a:lnTo>
                    <a:pt x="40" y="0"/>
                  </a:lnTo>
                  <a:lnTo>
                    <a:pt x="48" y="2"/>
                  </a:lnTo>
                  <a:lnTo>
                    <a:pt x="54" y="6"/>
                  </a:lnTo>
                  <a:lnTo>
                    <a:pt x="58" y="14"/>
                  </a:lnTo>
                  <a:lnTo>
                    <a:pt x="60" y="22"/>
                  </a:lnTo>
                  <a:lnTo>
                    <a:pt x="58" y="30"/>
                  </a:lnTo>
                  <a:lnTo>
                    <a:pt x="54" y="36"/>
                  </a:lnTo>
                  <a:lnTo>
                    <a:pt x="48" y="40"/>
                  </a:lnTo>
                  <a:lnTo>
                    <a:pt x="40" y="42"/>
                  </a:lnTo>
                  <a:lnTo>
                    <a:pt x="32" y="40"/>
                  </a:lnTo>
                  <a:lnTo>
                    <a:pt x="24" y="36"/>
                  </a:lnTo>
                  <a:lnTo>
                    <a:pt x="20" y="30"/>
                  </a:lnTo>
                  <a:lnTo>
                    <a:pt x="18" y="22"/>
                  </a:lnTo>
                  <a:lnTo>
                    <a:pt x="20" y="14"/>
                  </a:lnTo>
                  <a:lnTo>
                    <a:pt x="24" y="6"/>
                  </a:lnTo>
                  <a:lnTo>
                    <a:pt x="32" y="2"/>
                  </a:lnTo>
                  <a:lnTo>
                    <a:pt x="40" y="0"/>
                  </a:lnTo>
                  <a:close/>
                  <a:moveTo>
                    <a:pt x="24" y="102"/>
                  </a:moveTo>
                  <a:lnTo>
                    <a:pt x="24" y="102"/>
                  </a:lnTo>
                  <a:lnTo>
                    <a:pt x="24" y="94"/>
                  </a:lnTo>
                  <a:lnTo>
                    <a:pt x="22" y="88"/>
                  </a:lnTo>
                  <a:lnTo>
                    <a:pt x="20" y="86"/>
                  </a:lnTo>
                  <a:lnTo>
                    <a:pt x="16" y="84"/>
                  </a:lnTo>
                  <a:lnTo>
                    <a:pt x="10" y="82"/>
                  </a:lnTo>
                  <a:lnTo>
                    <a:pt x="4" y="82"/>
                  </a:lnTo>
                  <a:lnTo>
                    <a:pt x="30" y="72"/>
                  </a:lnTo>
                  <a:lnTo>
                    <a:pt x="54" y="58"/>
                  </a:lnTo>
                  <a:lnTo>
                    <a:pt x="54" y="186"/>
                  </a:lnTo>
                  <a:lnTo>
                    <a:pt x="56" y="198"/>
                  </a:lnTo>
                  <a:lnTo>
                    <a:pt x="60" y="204"/>
                  </a:lnTo>
                  <a:lnTo>
                    <a:pt x="66" y="208"/>
                  </a:lnTo>
                  <a:lnTo>
                    <a:pt x="74" y="208"/>
                  </a:lnTo>
                  <a:lnTo>
                    <a:pt x="74" y="212"/>
                  </a:lnTo>
                  <a:lnTo>
                    <a:pt x="0" y="212"/>
                  </a:lnTo>
                  <a:lnTo>
                    <a:pt x="0" y="208"/>
                  </a:lnTo>
                  <a:lnTo>
                    <a:pt x="12" y="208"/>
                  </a:lnTo>
                  <a:lnTo>
                    <a:pt x="20" y="204"/>
                  </a:lnTo>
                  <a:lnTo>
                    <a:pt x="22" y="196"/>
                  </a:lnTo>
                  <a:lnTo>
                    <a:pt x="24" y="186"/>
                  </a:lnTo>
                  <a:lnTo>
                    <a:pt x="24" y="102"/>
                  </a:lnTo>
                  <a:close/>
                </a:path>
              </a:pathLst>
            </a:custGeom>
            <a:solidFill>
              <a:schemeClr val="bg1"/>
            </a:solidFill>
            <a:ln w="9525">
              <a:noFill/>
              <a:round/>
              <a:headEnd/>
              <a:tailEnd/>
            </a:ln>
          </p:spPr>
          <p:txBody>
            <a:bodyPr/>
            <a:lstStyle/>
            <a:p>
              <a:endParaRPr lang="en-US"/>
            </a:p>
          </p:txBody>
        </p:sp>
        <p:sp>
          <p:nvSpPr>
            <p:cNvPr id="2184" name="Freeform 511"/>
            <p:cNvSpPr>
              <a:spLocks noEditPoints="1"/>
            </p:cNvSpPr>
            <p:nvPr/>
          </p:nvSpPr>
          <p:spPr bwMode="auto">
            <a:xfrm>
              <a:off x="2926" y="1750"/>
              <a:ext cx="676" cy="546"/>
            </a:xfrm>
            <a:custGeom>
              <a:avLst/>
              <a:gdLst>
                <a:gd name="T0" fmla="*/ 642 w 676"/>
                <a:gd name="T1" fmla="*/ 434 h 546"/>
                <a:gd name="T2" fmla="*/ 580 w 676"/>
                <a:gd name="T3" fmla="*/ 482 h 546"/>
                <a:gd name="T4" fmla="*/ 524 w 676"/>
                <a:gd name="T5" fmla="*/ 492 h 546"/>
                <a:gd name="T6" fmla="*/ 480 w 676"/>
                <a:gd name="T7" fmla="*/ 488 h 546"/>
                <a:gd name="T8" fmla="*/ 460 w 676"/>
                <a:gd name="T9" fmla="*/ 478 h 546"/>
                <a:gd name="T10" fmla="*/ 416 w 676"/>
                <a:gd name="T11" fmla="*/ 438 h 546"/>
                <a:gd name="T12" fmla="*/ 388 w 676"/>
                <a:gd name="T13" fmla="*/ 376 h 546"/>
                <a:gd name="T14" fmla="*/ 460 w 676"/>
                <a:gd name="T15" fmla="*/ 330 h 546"/>
                <a:gd name="T16" fmla="*/ 654 w 676"/>
                <a:gd name="T17" fmla="*/ 294 h 546"/>
                <a:gd name="T18" fmla="*/ 638 w 676"/>
                <a:gd name="T19" fmla="*/ 248 h 546"/>
                <a:gd name="T20" fmla="*/ 612 w 676"/>
                <a:gd name="T21" fmla="*/ 210 h 546"/>
                <a:gd name="T22" fmla="*/ 572 w 676"/>
                <a:gd name="T23" fmla="*/ 182 h 546"/>
                <a:gd name="T24" fmla="*/ 522 w 676"/>
                <a:gd name="T25" fmla="*/ 166 h 546"/>
                <a:gd name="T26" fmla="*/ 480 w 676"/>
                <a:gd name="T27" fmla="*/ 164 h 546"/>
                <a:gd name="T28" fmla="*/ 460 w 676"/>
                <a:gd name="T29" fmla="*/ 166 h 546"/>
                <a:gd name="T30" fmla="*/ 396 w 676"/>
                <a:gd name="T31" fmla="*/ 178 h 546"/>
                <a:gd name="T32" fmla="*/ 342 w 676"/>
                <a:gd name="T33" fmla="*/ 200 h 546"/>
                <a:gd name="T34" fmla="*/ 298 w 676"/>
                <a:gd name="T35" fmla="*/ 236 h 546"/>
                <a:gd name="T36" fmla="*/ 268 w 676"/>
                <a:gd name="T37" fmla="*/ 284 h 546"/>
                <a:gd name="T38" fmla="*/ 256 w 676"/>
                <a:gd name="T39" fmla="*/ 344 h 546"/>
                <a:gd name="T40" fmla="*/ 258 w 676"/>
                <a:gd name="T41" fmla="*/ 392 h 546"/>
                <a:gd name="T42" fmla="*/ 282 w 676"/>
                <a:gd name="T43" fmla="*/ 456 h 546"/>
                <a:gd name="T44" fmla="*/ 248 w 676"/>
                <a:gd name="T45" fmla="*/ 478 h 546"/>
                <a:gd name="T46" fmla="*/ 222 w 676"/>
                <a:gd name="T47" fmla="*/ 480 h 546"/>
                <a:gd name="T48" fmla="*/ 202 w 676"/>
                <a:gd name="T49" fmla="*/ 470 h 546"/>
                <a:gd name="T50" fmla="*/ 186 w 676"/>
                <a:gd name="T51" fmla="*/ 448 h 546"/>
                <a:gd name="T52" fmla="*/ 182 w 676"/>
                <a:gd name="T53" fmla="*/ 412 h 546"/>
                <a:gd name="T54" fmla="*/ 296 w 676"/>
                <a:gd name="T55" fmla="*/ 170 h 546"/>
                <a:gd name="T56" fmla="*/ 166 w 676"/>
                <a:gd name="T57" fmla="*/ 0 h 546"/>
                <a:gd name="T58" fmla="*/ 156 w 676"/>
                <a:gd name="T59" fmla="*/ 36 h 546"/>
                <a:gd name="T60" fmla="*/ 136 w 676"/>
                <a:gd name="T61" fmla="*/ 84 h 546"/>
                <a:gd name="T62" fmla="*/ 106 w 676"/>
                <a:gd name="T63" fmla="*/ 120 h 546"/>
                <a:gd name="T64" fmla="*/ 32 w 676"/>
                <a:gd name="T65" fmla="*/ 170 h 546"/>
                <a:gd name="T66" fmla="*/ 52 w 676"/>
                <a:gd name="T67" fmla="*/ 206 h 546"/>
                <a:gd name="T68" fmla="*/ 54 w 676"/>
                <a:gd name="T69" fmla="*/ 448 h 546"/>
                <a:gd name="T70" fmla="*/ 74 w 676"/>
                <a:gd name="T71" fmla="*/ 496 h 546"/>
                <a:gd name="T72" fmla="*/ 112 w 676"/>
                <a:gd name="T73" fmla="*/ 528 h 546"/>
                <a:gd name="T74" fmla="*/ 152 w 676"/>
                <a:gd name="T75" fmla="*/ 542 h 546"/>
                <a:gd name="T76" fmla="*/ 224 w 676"/>
                <a:gd name="T77" fmla="*/ 536 h 546"/>
                <a:gd name="T78" fmla="*/ 282 w 676"/>
                <a:gd name="T79" fmla="*/ 496 h 546"/>
                <a:gd name="T80" fmla="*/ 314 w 676"/>
                <a:gd name="T81" fmla="*/ 492 h 546"/>
                <a:gd name="T82" fmla="*/ 374 w 676"/>
                <a:gd name="T83" fmla="*/ 528 h 546"/>
                <a:gd name="T84" fmla="*/ 440 w 676"/>
                <a:gd name="T85" fmla="*/ 544 h 546"/>
                <a:gd name="T86" fmla="*/ 474 w 676"/>
                <a:gd name="T87" fmla="*/ 546 h 546"/>
                <a:gd name="T88" fmla="*/ 516 w 676"/>
                <a:gd name="T89" fmla="*/ 544 h 546"/>
                <a:gd name="T90" fmla="*/ 570 w 676"/>
                <a:gd name="T91" fmla="*/ 530 h 546"/>
                <a:gd name="T92" fmla="*/ 612 w 676"/>
                <a:gd name="T93" fmla="*/ 508 h 546"/>
                <a:gd name="T94" fmla="*/ 652 w 676"/>
                <a:gd name="T95" fmla="*/ 466 h 546"/>
                <a:gd name="T96" fmla="*/ 664 w 676"/>
                <a:gd name="T97" fmla="*/ 406 h 546"/>
                <a:gd name="T98" fmla="*/ 466 w 676"/>
                <a:gd name="T99" fmla="*/ 198 h 546"/>
                <a:gd name="T100" fmla="*/ 492 w 676"/>
                <a:gd name="T101" fmla="*/ 206 h 546"/>
                <a:gd name="T102" fmla="*/ 522 w 676"/>
                <a:gd name="T103" fmla="*/ 240 h 546"/>
                <a:gd name="T104" fmla="*/ 532 w 676"/>
                <a:gd name="T105" fmla="*/ 292 h 546"/>
                <a:gd name="T106" fmla="*/ 388 w 676"/>
                <a:gd name="T107" fmla="*/ 292 h 546"/>
                <a:gd name="T108" fmla="*/ 404 w 676"/>
                <a:gd name="T109" fmla="*/ 240 h 546"/>
                <a:gd name="T110" fmla="*/ 434 w 676"/>
                <a:gd name="T111" fmla="*/ 206 h 546"/>
                <a:gd name="T112" fmla="*/ 460 w 676"/>
                <a:gd name="T113" fmla="*/ 198 h 54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76"/>
                <a:gd name="T172" fmla="*/ 0 h 546"/>
                <a:gd name="T173" fmla="*/ 676 w 676"/>
                <a:gd name="T174" fmla="*/ 546 h 54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76" h="546">
                  <a:moveTo>
                    <a:pt x="664" y="406"/>
                  </a:moveTo>
                  <a:lnTo>
                    <a:pt x="664" y="406"/>
                  </a:lnTo>
                  <a:lnTo>
                    <a:pt x="642" y="434"/>
                  </a:lnTo>
                  <a:lnTo>
                    <a:pt x="620" y="456"/>
                  </a:lnTo>
                  <a:lnTo>
                    <a:pt x="600" y="472"/>
                  </a:lnTo>
                  <a:lnTo>
                    <a:pt x="580" y="482"/>
                  </a:lnTo>
                  <a:lnTo>
                    <a:pt x="562" y="488"/>
                  </a:lnTo>
                  <a:lnTo>
                    <a:pt x="542" y="492"/>
                  </a:lnTo>
                  <a:lnTo>
                    <a:pt x="524" y="492"/>
                  </a:lnTo>
                  <a:lnTo>
                    <a:pt x="504" y="492"/>
                  </a:lnTo>
                  <a:lnTo>
                    <a:pt x="480" y="488"/>
                  </a:lnTo>
                  <a:lnTo>
                    <a:pt x="470" y="484"/>
                  </a:lnTo>
                  <a:lnTo>
                    <a:pt x="460" y="478"/>
                  </a:lnTo>
                  <a:lnTo>
                    <a:pt x="444" y="468"/>
                  </a:lnTo>
                  <a:lnTo>
                    <a:pt x="430" y="454"/>
                  </a:lnTo>
                  <a:lnTo>
                    <a:pt x="416" y="438"/>
                  </a:lnTo>
                  <a:lnTo>
                    <a:pt x="404" y="418"/>
                  </a:lnTo>
                  <a:lnTo>
                    <a:pt x="396" y="398"/>
                  </a:lnTo>
                  <a:lnTo>
                    <a:pt x="388" y="376"/>
                  </a:lnTo>
                  <a:lnTo>
                    <a:pt x="384" y="354"/>
                  </a:lnTo>
                  <a:lnTo>
                    <a:pt x="384" y="330"/>
                  </a:lnTo>
                  <a:lnTo>
                    <a:pt x="460" y="330"/>
                  </a:lnTo>
                  <a:lnTo>
                    <a:pt x="660" y="330"/>
                  </a:lnTo>
                  <a:lnTo>
                    <a:pt x="654" y="294"/>
                  </a:lnTo>
                  <a:lnTo>
                    <a:pt x="650" y="278"/>
                  </a:lnTo>
                  <a:lnTo>
                    <a:pt x="644" y="264"/>
                  </a:lnTo>
                  <a:lnTo>
                    <a:pt x="638" y="248"/>
                  </a:lnTo>
                  <a:lnTo>
                    <a:pt x="630" y="234"/>
                  </a:lnTo>
                  <a:lnTo>
                    <a:pt x="622" y="222"/>
                  </a:lnTo>
                  <a:lnTo>
                    <a:pt x="612" y="210"/>
                  </a:lnTo>
                  <a:lnTo>
                    <a:pt x="600" y="200"/>
                  </a:lnTo>
                  <a:lnTo>
                    <a:pt x="586" y="190"/>
                  </a:lnTo>
                  <a:lnTo>
                    <a:pt x="572" y="182"/>
                  </a:lnTo>
                  <a:lnTo>
                    <a:pt x="556" y="176"/>
                  </a:lnTo>
                  <a:lnTo>
                    <a:pt x="540" y="170"/>
                  </a:lnTo>
                  <a:lnTo>
                    <a:pt x="522" y="166"/>
                  </a:lnTo>
                  <a:lnTo>
                    <a:pt x="502" y="164"/>
                  </a:lnTo>
                  <a:lnTo>
                    <a:pt x="480" y="164"/>
                  </a:lnTo>
                  <a:lnTo>
                    <a:pt x="470" y="164"/>
                  </a:lnTo>
                  <a:lnTo>
                    <a:pt x="460" y="166"/>
                  </a:lnTo>
                  <a:lnTo>
                    <a:pt x="438" y="168"/>
                  </a:lnTo>
                  <a:lnTo>
                    <a:pt x="416" y="172"/>
                  </a:lnTo>
                  <a:lnTo>
                    <a:pt x="396" y="178"/>
                  </a:lnTo>
                  <a:lnTo>
                    <a:pt x="376" y="184"/>
                  </a:lnTo>
                  <a:lnTo>
                    <a:pt x="358" y="192"/>
                  </a:lnTo>
                  <a:lnTo>
                    <a:pt x="342" y="200"/>
                  </a:lnTo>
                  <a:lnTo>
                    <a:pt x="326" y="212"/>
                  </a:lnTo>
                  <a:lnTo>
                    <a:pt x="310" y="224"/>
                  </a:lnTo>
                  <a:lnTo>
                    <a:pt x="298" y="236"/>
                  </a:lnTo>
                  <a:lnTo>
                    <a:pt x="286" y="252"/>
                  </a:lnTo>
                  <a:lnTo>
                    <a:pt x="276" y="268"/>
                  </a:lnTo>
                  <a:lnTo>
                    <a:pt x="268" y="284"/>
                  </a:lnTo>
                  <a:lnTo>
                    <a:pt x="262" y="304"/>
                  </a:lnTo>
                  <a:lnTo>
                    <a:pt x="258" y="324"/>
                  </a:lnTo>
                  <a:lnTo>
                    <a:pt x="256" y="344"/>
                  </a:lnTo>
                  <a:lnTo>
                    <a:pt x="254" y="368"/>
                  </a:lnTo>
                  <a:lnTo>
                    <a:pt x="258" y="392"/>
                  </a:lnTo>
                  <a:lnTo>
                    <a:pt x="262" y="416"/>
                  </a:lnTo>
                  <a:lnTo>
                    <a:pt x="272" y="438"/>
                  </a:lnTo>
                  <a:lnTo>
                    <a:pt x="282" y="456"/>
                  </a:lnTo>
                  <a:lnTo>
                    <a:pt x="264" y="470"/>
                  </a:lnTo>
                  <a:lnTo>
                    <a:pt x="248" y="478"/>
                  </a:lnTo>
                  <a:lnTo>
                    <a:pt x="238" y="480"/>
                  </a:lnTo>
                  <a:lnTo>
                    <a:pt x="230" y="480"/>
                  </a:lnTo>
                  <a:lnTo>
                    <a:pt x="222" y="480"/>
                  </a:lnTo>
                  <a:lnTo>
                    <a:pt x="214" y="478"/>
                  </a:lnTo>
                  <a:lnTo>
                    <a:pt x="208" y="474"/>
                  </a:lnTo>
                  <a:lnTo>
                    <a:pt x="202" y="470"/>
                  </a:lnTo>
                  <a:lnTo>
                    <a:pt x="196" y="464"/>
                  </a:lnTo>
                  <a:lnTo>
                    <a:pt x="190" y="456"/>
                  </a:lnTo>
                  <a:lnTo>
                    <a:pt x="186" y="448"/>
                  </a:lnTo>
                  <a:lnTo>
                    <a:pt x="184" y="438"/>
                  </a:lnTo>
                  <a:lnTo>
                    <a:pt x="182" y="426"/>
                  </a:lnTo>
                  <a:lnTo>
                    <a:pt x="182" y="412"/>
                  </a:lnTo>
                  <a:lnTo>
                    <a:pt x="180" y="206"/>
                  </a:lnTo>
                  <a:lnTo>
                    <a:pt x="296" y="206"/>
                  </a:lnTo>
                  <a:lnTo>
                    <a:pt x="296" y="170"/>
                  </a:lnTo>
                  <a:lnTo>
                    <a:pt x="180" y="170"/>
                  </a:lnTo>
                  <a:lnTo>
                    <a:pt x="180" y="6"/>
                  </a:lnTo>
                  <a:lnTo>
                    <a:pt x="166" y="0"/>
                  </a:lnTo>
                  <a:lnTo>
                    <a:pt x="162" y="18"/>
                  </a:lnTo>
                  <a:lnTo>
                    <a:pt x="156" y="36"/>
                  </a:lnTo>
                  <a:lnTo>
                    <a:pt x="150" y="54"/>
                  </a:lnTo>
                  <a:lnTo>
                    <a:pt x="144" y="68"/>
                  </a:lnTo>
                  <a:lnTo>
                    <a:pt x="136" y="84"/>
                  </a:lnTo>
                  <a:lnTo>
                    <a:pt x="126" y="96"/>
                  </a:lnTo>
                  <a:lnTo>
                    <a:pt x="118" y="110"/>
                  </a:lnTo>
                  <a:lnTo>
                    <a:pt x="106" y="120"/>
                  </a:lnTo>
                  <a:lnTo>
                    <a:pt x="84" y="140"/>
                  </a:lnTo>
                  <a:lnTo>
                    <a:pt x="58" y="156"/>
                  </a:lnTo>
                  <a:lnTo>
                    <a:pt x="32" y="170"/>
                  </a:lnTo>
                  <a:lnTo>
                    <a:pt x="2" y="178"/>
                  </a:lnTo>
                  <a:lnTo>
                    <a:pt x="0" y="206"/>
                  </a:lnTo>
                  <a:lnTo>
                    <a:pt x="52" y="206"/>
                  </a:lnTo>
                  <a:lnTo>
                    <a:pt x="52" y="426"/>
                  </a:lnTo>
                  <a:lnTo>
                    <a:pt x="54" y="448"/>
                  </a:lnTo>
                  <a:lnTo>
                    <a:pt x="58" y="466"/>
                  </a:lnTo>
                  <a:lnTo>
                    <a:pt x="66" y="482"/>
                  </a:lnTo>
                  <a:lnTo>
                    <a:pt x="74" y="496"/>
                  </a:lnTo>
                  <a:lnTo>
                    <a:pt x="86" y="508"/>
                  </a:lnTo>
                  <a:lnTo>
                    <a:pt x="98" y="518"/>
                  </a:lnTo>
                  <a:lnTo>
                    <a:pt x="112" y="528"/>
                  </a:lnTo>
                  <a:lnTo>
                    <a:pt x="126" y="534"/>
                  </a:lnTo>
                  <a:lnTo>
                    <a:pt x="152" y="542"/>
                  </a:lnTo>
                  <a:lnTo>
                    <a:pt x="176" y="544"/>
                  </a:lnTo>
                  <a:lnTo>
                    <a:pt x="200" y="542"/>
                  </a:lnTo>
                  <a:lnTo>
                    <a:pt x="224" y="536"/>
                  </a:lnTo>
                  <a:lnTo>
                    <a:pt x="244" y="526"/>
                  </a:lnTo>
                  <a:lnTo>
                    <a:pt x="264" y="514"/>
                  </a:lnTo>
                  <a:lnTo>
                    <a:pt x="282" y="496"/>
                  </a:lnTo>
                  <a:lnTo>
                    <a:pt x="298" y="476"/>
                  </a:lnTo>
                  <a:lnTo>
                    <a:pt x="314" y="492"/>
                  </a:lnTo>
                  <a:lnTo>
                    <a:pt x="334" y="506"/>
                  </a:lnTo>
                  <a:lnTo>
                    <a:pt x="354" y="518"/>
                  </a:lnTo>
                  <a:lnTo>
                    <a:pt x="374" y="528"/>
                  </a:lnTo>
                  <a:lnTo>
                    <a:pt x="396" y="534"/>
                  </a:lnTo>
                  <a:lnTo>
                    <a:pt x="418" y="540"/>
                  </a:lnTo>
                  <a:lnTo>
                    <a:pt x="440" y="544"/>
                  </a:lnTo>
                  <a:lnTo>
                    <a:pt x="460" y="546"/>
                  </a:lnTo>
                  <a:lnTo>
                    <a:pt x="474" y="546"/>
                  </a:lnTo>
                  <a:lnTo>
                    <a:pt x="496" y="546"/>
                  </a:lnTo>
                  <a:lnTo>
                    <a:pt x="516" y="544"/>
                  </a:lnTo>
                  <a:lnTo>
                    <a:pt x="534" y="540"/>
                  </a:lnTo>
                  <a:lnTo>
                    <a:pt x="552" y="536"/>
                  </a:lnTo>
                  <a:lnTo>
                    <a:pt x="570" y="530"/>
                  </a:lnTo>
                  <a:lnTo>
                    <a:pt x="584" y="524"/>
                  </a:lnTo>
                  <a:lnTo>
                    <a:pt x="598" y="516"/>
                  </a:lnTo>
                  <a:lnTo>
                    <a:pt x="612" y="508"/>
                  </a:lnTo>
                  <a:lnTo>
                    <a:pt x="624" y="498"/>
                  </a:lnTo>
                  <a:lnTo>
                    <a:pt x="634" y="488"/>
                  </a:lnTo>
                  <a:lnTo>
                    <a:pt x="652" y="466"/>
                  </a:lnTo>
                  <a:lnTo>
                    <a:pt x="666" y="444"/>
                  </a:lnTo>
                  <a:lnTo>
                    <a:pt x="676" y="418"/>
                  </a:lnTo>
                  <a:lnTo>
                    <a:pt x="664" y="406"/>
                  </a:lnTo>
                  <a:close/>
                  <a:moveTo>
                    <a:pt x="460" y="198"/>
                  </a:moveTo>
                  <a:lnTo>
                    <a:pt x="460" y="198"/>
                  </a:lnTo>
                  <a:lnTo>
                    <a:pt x="466" y="198"/>
                  </a:lnTo>
                  <a:lnTo>
                    <a:pt x="478" y="200"/>
                  </a:lnTo>
                  <a:lnTo>
                    <a:pt x="492" y="206"/>
                  </a:lnTo>
                  <a:lnTo>
                    <a:pt x="504" y="214"/>
                  </a:lnTo>
                  <a:lnTo>
                    <a:pt x="514" y="226"/>
                  </a:lnTo>
                  <a:lnTo>
                    <a:pt x="522" y="240"/>
                  </a:lnTo>
                  <a:lnTo>
                    <a:pt x="528" y="256"/>
                  </a:lnTo>
                  <a:lnTo>
                    <a:pt x="532" y="272"/>
                  </a:lnTo>
                  <a:lnTo>
                    <a:pt x="532" y="292"/>
                  </a:lnTo>
                  <a:lnTo>
                    <a:pt x="460" y="292"/>
                  </a:lnTo>
                  <a:lnTo>
                    <a:pt x="388" y="292"/>
                  </a:lnTo>
                  <a:lnTo>
                    <a:pt x="390" y="272"/>
                  </a:lnTo>
                  <a:lnTo>
                    <a:pt x="396" y="254"/>
                  </a:lnTo>
                  <a:lnTo>
                    <a:pt x="404" y="240"/>
                  </a:lnTo>
                  <a:lnTo>
                    <a:pt x="412" y="226"/>
                  </a:lnTo>
                  <a:lnTo>
                    <a:pt x="424" y="216"/>
                  </a:lnTo>
                  <a:lnTo>
                    <a:pt x="434" y="206"/>
                  </a:lnTo>
                  <a:lnTo>
                    <a:pt x="448" y="202"/>
                  </a:lnTo>
                  <a:lnTo>
                    <a:pt x="460" y="198"/>
                  </a:lnTo>
                  <a:close/>
                </a:path>
              </a:pathLst>
            </a:custGeom>
            <a:solidFill>
              <a:schemeClr val="bg1"/>
            </a:solidFill>
            <a:ln w="9525">
              <a:noFill/>
              <a:round/>
              <a:headEnd/>
              <a:tailEnd/>
            </a:ln>
          </p:spPr>
          <p:txBody>
            <a:bodyPr/>
            <a:lstStyle/>
            <a:p>
              <a:endParaRPr lang="en-US"/>
            </a:p>
          </p:txBody>
        </p:sp>
        <p:sp>
          <p:nvSpPr>
            <p:cNvPr id="2185" name="Freeform 512"/>
            <p:cNvSpPr>
              <a:spLocks noEditPoints="1"/>
            </p:cNvSpPr>
            <p:nvPr/>
          </p:nvSpPr>
          <p:spPr bwMode="auto">
            <a:xfrm>
              <a:off x="1152" y="1254"/>
              <a:ext cx="958" cy="522"/>
            </a:xfrm>
            <a:custGeom>
              <a:avLst/>
              <a:gdLst>
                <a:gd name="T0" fmla="*/ 666 w 958"/>
                <a:gd name="T1" fmla="*/ 108 h 522"/>
                <a:gd name="T2" fmla="*/ 578 w 958"/>
                <a:gd name="T3" fmla="*/ 140 h 522"/>
                <a:gd name="T4" fmla="*/ 514 w 958"/>
                <a:gd name="T5" fmla="*/ 196 h 522"/>
                <a:gd name="T6" fmla="*/ 476 w 958"/>
                <a:gd name="T7" fmla="*/ 270 h 522"/>
                <a:gd name="T8" fmla="*/ 472 w 958"/>
                <a:gd name="T9" fmla="*/ 332 h 522"/>
                <a:gd name="T10" fmla="*/ 488 w 958"/>
                <a:gd name="T11" fmla="*/ 386 h 522"/>
                <a:gd name="T12" fmla="*/ 396 w 958"/>
                <a:gd name="T13" fmla="*/ 448 h 522"/>
                <a:gd name="T14" fmla="*/ 314 w 958"/>
                <a:gd name="T15" fmla="*/ 464 h 522"/>
                <a:gd name="T16" fmla="*/ 256 w 958"/>
                <a:gd name="T17" fmla="*/ 450 h 522"/>
                <a:gd name="T18" fmla="*/ 198 w 958"/>
                <a:gd name="T19" fmla="*/ 406 h 522"/>
                <a:gd name="T20" fmla="*/ 162 w 958"/>
                <a:gd name="T21" fmla="*/ 340 h 522"/>
                <a:gd name="T22" fmla="*/ 146 w 958"/>
                <a:gd name="T23" fmla="*/ 264 h 522"/>
                <a:gd name="T24" fmla="*/ 152 w 958"/>
                <a:gd name="T25" fmla="*/ 186 h 522"/>
                <a:gd name="T26" fmla="*/ 178 w 958"/>
                <a:gd name="T27" fmla="*/ 114 h 522"/>
                <a:gd name="T28" fmla="*/ 228 w 958"/>
                <a:gd name="T29" fmla="*/ 62 h 522"/>
                <a:gd name="T30" fmla="*/ 300 w 958"/>
                <a:gd name="T31" fmla="*/ 36 h 522"/>
                <a:gd name="T32" fmla="*/ 366 w 958"/>
                <a:gd name="T33" fmla="*/ 42 h 522"/>
                <a:gd name="T34" fmla="*/ 428 w 958"/>
                <a:gd name="T35" fmla="*/ 74 h 522"/>
                <a:gd name="T36" fmla="*/ 462 w 958"/>
                <a:gd name="T37" fmla="*/ 122 h 522"/>
                <a:gd name="T38" fmla="*/ 502 w 958"/>
                <a:gd name="T39" fmla="*/ 186 h 522"/>
                <a:gd name="T40" fmla="*/ 480 w 958"/>
                <a:gd name="T41" fmla="*/ 14 h 522"/>
                <a:gd name="T42" fmla="*/ 454 w 958"/>
                <a:gd name="T43" fmla="*/ 30 h 522"/>
                <a:gd name="T44" fmla="*/ 342 w 958"/>
                <a:gd name="T45" fmla="*/ 4 h 522"/>
                <a:gd name="T46" fmla="*/ 252 w 958"/>
                <a:gd name="T47" fmla="*/ 4 h 522"/>
                <a:gd name="T48" fmla="*/ 160 w 958"/>
                <a:gd name="T49" fmla="*/ 28 h 522"/>
                <a:gd name="T50" fmla="*/ 70 w 958"/>
                <a:gd name="T51" fmla="*/ 88 h 522"/>
                <a:gd name="T52" fmla="*/ 10 w 958"/>
                <a:gd name="T53" fmla="*/ 188 h 522"/>
                <a:gd name="T54" fmla="*/ 2 w 958"/>
                <a:gd name="T55" fmla="*/ 296 h 522"/>
                <a:gd name="T56" fmla="*/ 42 w 958"/>
                <a:gd name="T57" fmla="*/ 410 h 522"/>
                <a:gd name="T58" fmla="*/ 120 w 958"/>
                <a:gd name="T59" fmla="*/ 482 h 522"/>
                <a:gd name="T60" fmla="*/ 216 w 958"/>
                <a:gd name="T61" fmla="*/ 516 h 522"/>
                <a:gd name="T62" fmla="*/ 282 w 958"/>
                <a:gd name="T63" fmla="*/ 522 h 522"/>
                <a:gd name="T64" fmla="*/ 384 w 958"/>
                <a:gd name="T65" fmla="*/ 500 h 522"/>
                <a:gd name="T66" fmla="*/ 484 w 958"/>
                <a:gd name="T67" fmla="*/ 432 h 522"/>
                <a:gd name="T68" fmla="*/ 540 w 958"/>
                <a:gd name="T69" fmla="*/ 456 h 522"/>
                <a:gd name="T70" fmla="*/ 648 w 958"/>
                <a:gd name="T71" fmla="*/ 510 h 522"/>
                <a:gd name="T72" fmla="*/ 740 w 958"/>
                <a:gd name="T73" fmla="*/ 518 h 522"/>
                <a:gd name="T74" fmla="*/ 830 w 958"/>
                <a:gd name="T75" fmla="*/ 494 h 522"/>
                <a:gd name="T76" fmla="*/ 902 w 958"/>
                <a:gd name="T77" fmla="*/ 444 h 522"/>
                <a:gd name="T78" fmla="*/ 948 w 958"/>
                <a:gd name="T79" fmla="*/ 374 h 522"/>
                <a:gd name="T80" fmla="*/ 958 w 958"/>
                <a:gd name="T81" fmla="*/ 312 h 522"/>
                <a:gd name="T82" fmla="*/ 940 w 958"/>
                <a:gd name="T83" fmla="*/ 230 h 522"/>
                <a:gd name="T84" fmla="*/ 888 w 958"/>
                <a:gd name="T85" fmla="*/ 164 h 522"/>
                <a:gd name="T86" fmla="*/ 810 w 958"/>
                <a:gd name="T87" fmla="*/ 120 h 522"/>
                <a:gd name="T88" fmla="*/ 714 w 958"/>
                <a:gd name="T89" fmla="*/ 104 h 522"/>
                <a:gd name="T90" fmla="*/ 702 w 958"/>
                <a:gd name="T91" fmla="*/ 480 h 522"/>
                <a:gd name="T92" fmla="*/ 656 w 958"/>
                <a:gd name="T93" fmla="*/ 460 h 522"/>
                <a:gd name="T94" fmla="*/ 620 w 958"/>
                <a:gd name="T95" fmla="*/ 418 h 522"/>
                <a:gd name="T96" fmla="*/ 598 w 958"/>
                <a:gd name="T97" fmla="*/ 360 h 522"/>
                <a:gd name="T98" fmla="*/ 592 w 958"/>
                <a:gd name="T99" fmla="*/ 310 h 522"/>
                <a:gd name="T100" fmla="*/ 602 w 958"/>
                <a:gd name="T101" fmla="*/ 242 h 522"/>
                <a:gd name="T102" fmla="*/ 628 w 958"/>
                <a:gd name="T103" fmla="*/ 188 h 522"/>
                <a:gd name="T104" fmla="*/ 666 w 958"/>
                <a:gd name="T105" fmla="*/ 150 h 522"/>
                <a:gd name="T106" fmla="*/ 714 w 958"/>
                <a:gd name="T107" fmla="*/ 138 h 522"/>
                <a:gd name="T108" fmla="*/ 750 w 958"/>
                <a:gd name="T109" fmla="*/ 146 h 522"/>
                <a:gd name="T110" fmla="*/ 790 w 958"/>
                <a:gd name="T111" fmla="*/ 176 h 522"/>
                <a:gd name="T112" fmla="*/ 818 w 958"/>
                <a:gd name="T113" fmla="*/ 228 h 522"/>
                <a:gd name="T114" fmla="*/ 832 w 958"/>
                <a:gd name="T115" fmla="*/ 292 h 522"/>
                <a:gd name="T116" fmla="*/ 830 w 958"/>
                <a:gd name="T117" fmla="*/ 344 h 522"/>
                <a:gd name="T118" fmla="*/ 806 w 958"/>
                <a:gd name="T119" fmla="*/ 418 h 522"/>
                <a:gd name="T120" fmla="*/ 770 w 958"/>
                <a:gd name="T121" fmla="*/ 460 h 522"/>
                <a:gd name="T122" fmla="*/ 726 w 958"/>
                <a:gd name="T123" fmla="*/ 480 h 52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58"/>
                <a:gd name="T187" fmla="*/ 0 h 522"/>
                <a:gd name="T188" fmla="*/ 958 w 958"/>
                <a:gd name="T189" fmla="*/ 522 h 52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58" h="522">
                  <a:moveTo>
                    <a:pt x="714" y="104"/>
                  </a:moveTo>
                  <a:lnTo>
                    <a:pt x="714" y="104"/>
                  </a:lnTo>
                  <a:lnTo>
                    <a:pt x="690" y="104"/>
                  </a:lnTo>
                  <a:lnTo>
                    <a:pt x="666" y="108"/>
                  </a:lnTo>
                  <a:lnTo>
                    <a:pt x="642" y="112"/>
                  </a:lnTo>
                  <a:lnTo>
                    <a:pt x="620" y="120"/>
                  </a:lnTo>
                  <a:lnTo>
                    <a:pt x="598" y="128"/>
                  </a:lnTo>
                  <a:lnTo>
                    <a:pt x="578" y="140"/>
                  </a:lnTo>
                  <a:lnTo>
                    <a:pt x="560" y="152"/>
                  </a:lnTo>
                  <a:lnTo>
                    <a:pt x="542" y="164"/>
                  </a:lnTo>
                  <a:lnTo>
                    <a:pt x="528" y="180"/>
                  </a:lnTo>
                  <a:lnTo>
                    <a:pt x="514" y="196"/>
                  </a:lnTo>
                  <a:lnTo>
                    <a:pt x="500" y="212"/>
                  </a:lnTo>
                  <a:lnTo>
                    <a:pt x="490" y="230"/>
                  </a:lnTo>
                  <a:lnTo>
                    <a:pt x="482" y="250"/>
                  </a:lnTo>
                  <a:lnTo>
                    <a:pt x="476" y="270"/>
                  </a:lnTo>
                  <a:lnTo>
                    <a:pt x="472" y="290"/>
                  </a:lnTo>
                  <a:lnTo>
                    <a:pt x="472" y="312"/>
                  </a:lnTo>
                  <a:lnTo>
                    <a:pt x="472" y="332"/>
                  </a:lnTo>
                  <a:lnTo>
                    <a:pt x="476" y="350"/>
                  </a:lnTo>
                  <a:lnTo>
                    <a:pt x="480" y="368"/>
                  </a:lnTo>
                  <a:lnTo>
                    <a:pt x="488" y="386"/>
                  </a:lnTo>
                  <a:lnTo>
                    <a:pt x="466" y="406"/>
                  </a:lnTo>
                  <a:lnTo>
                    <a:pt x="442" y="424"/>
                  </a:lnTo>
                  <a:lnTo>
                    <a:pt x="420" y="436"/>
                  </a:lnTo>
                  <a:lnTo>
                    <a:pt x="396" y="448"/>
                  </a:lnTo>
                  <a:lnTo>
                    <a:pt x="374" y="456"/>
                  </a:lnTo>
                  <a:lnTo>
                    <a:pt x="352" y="460"/>
                  </a:lnTo>
                  <a:lnTo>
                    <a:pt x="332" y="464"/>
                  </a:lnTo>
                  <a:lnTo>
                    <a:pt x="314" y="464"/>
                  </a:lnTo>
                  <a:lnTo>
                    <a:pt x="294" y="460"/>
                  </a:lnTo>
                  <a:lnTo>
                    <a:pt x="274" y="456"/>
                  </a:lnTo>
                  <a:lnTo>
                    <a:pt x="256" y="450"/>
                  </a:lnTo>
                  <a:lnTo>
                    <a:pt x="240" y="440"/>
                  </a:lnTo>
                  <a:lnTo>
                    <a:pt x="224" y="430"/>
                  </a:lnTo>
                  <a:lnTo>
                    <a:pt x="210" y="418"/>
                  </a:lnTo>
                  <a:lnTo>
                    <a:pt x="198" y="406"/>
                  </a:lnTo>
                  <a:lnTo>
                    <a:pt x="186" y="390"/>
                  </a:lnTo>
                  <a:lnTo>
                    <a:pt x="176" y="374"/>
                  </a:lnTo>
                  <a:lnTo>
                    <a:pt x="168" y="358"/>
                  </a:lnTo>
                  <a:lnTo>
                    <a:pt x="162" y="340"/>
                  </a:lnTo>
                  <a:lnTo>
                    <a:pt x="156" y="322"/>
                  </a:lnTo>
                  <a:lnTo>
                    <a:pt x="150" y="302"/>
                  </a:lnTo>
                  <a:lnTo>
                    <a:pt x="148" y="284"/>
                  </a:lnTo>
                  <a:lnTo>
                    <a:pt x="146" y="264"/>
                  </a:lnTo>
                  <a:lnTo>
                    <a:pt x="144" y="244"/>
                  </a:lnTo>
                  <a:lnTo>
                    <a:pt x="146" y="224"/>
                  </a:lnTo>
                  <a:lnTo>
                    <a:pt x="148" y="204"/>
                  </a:lnTo>
                  <a:lnTo>
                    <a:pt x="152" y="186"/>
                  </a:lnTo>
                  <a:lnTo>
                    <a:pt x="156" y="166"/>
                  </a:lnTo>
                  <a:lnTo>
                    <a:pt x="162" y="148"/>
                  </a:lnTo>
                  <a:lnTo>
                    <a:pt x="170" y="132"/>
                  </a:lnTo>
                  <a:lnTo>
                    <a:pt x="178" y="114"/>
                  </a:lnTo>
                  <a:lnTo>
                    <a:pt x="190" y="100"/>
                  </a:lnTo>
                  <a:lnTo>
                    <a:pt x="200" y="86"/>
                  </a:lnTo>
                  <a:lnTo>
                    <a:pt x="214" y="74"/>
                  </a:lnTo>
                  <a:lnTo>
                    <a:pt x="228" y="62"/>
                  </a:lnTo>
                  <a:lnTo>
                    <a:pt x="244" y="54"/>
                  </a:lnTo>
                  <a:lnTo>
                    <a:pt x="260" y="46"/>
                  </a:lnTo>
                  <a:lnTo>
                    <a:pt x="280" y="40"/>
                  </a:lnTo>
                  <a:lnTo>
                    <a:pt x="300" y="36"/>
                  </a:lnTo>
                  <a:lnTo>
                    <a:pt x="320" y="36"/>
                  </a:lnTo>
                  <a:lnTo>
                    <a:pt x="344" y="38"/>
                  </a:lnTo>
                  <a:lnTo>
                    <a:pt x="366" y="42"/>
                  </a:lnTo>
                  <a:lnTo>
                    <a:pt x="384" y="46"/>
                  </a:lnTo>
                  <a:lnTo>
                    <a:pt x="402" y="54"/>
                  </a:lnTo>
                  <a:lnTo>
                    <a:pt x="416" y="64"/>
                  </a:lnTo>
                  <a:lnTo>
                    <a:pt x="428" y="74"/>
                  </a:lnTo>
                  <a:lnTo>
                    <a:pt x="438" y="84"/>
                  </a:lnTo>
                  <a:lnTo>
                    <a:pt x="448" y="96"/>
                  </a:lnTo>
                  <a:lnTo>
                    <a:pt x="456" y="108"/>
                  </a:lnTo>
                  <a:lnTo>
                    <a:pt x="462" y="122"/>
                  </a:lnTo>
                  <a:lnTo>
                    <a:pt x="470" y="148"/>
                  </a:lnTo>
                  <a:lnTo>
                    <a:pt x="478" y="172"/>
                  </a:lnTo>
                  <a:lnTo>
                    <a:pt x="482" y="192"/>
                  </a:lnTo>
                  <a:lnTo>
                    <a:pt x="502" y="186"/>
                  </a:lnTo>
                  <a:lnTo>
                    <a:pt x="500" y="6"/>
                  </a:lnTo>
                  <a:lnTo>
                    <a:pt x="484" y="6"/>
                  </a:lnTo>
                  <a:lnTo>
                    <a:pt x="480" y="14"/>
                  </a:lnTo>
                  <a:lnTo>
                    <a:pt x="474" y="22"/>
                  </a:lnTo>
                  <a:lnTo>
                    <a:pt x="466" y="28"/>
                  </a:lnTo>
                  <a:lnTo>
                    <a:pt x="454" y="30"/>
                  </a:lnTo>
                  <a:lnTo>
                    <a:pt x="434" y="24"/>
                  </a:lnTo>
                  <a:lnTo>
                    <a:pt x="392" y="12"/>
                  </a:lnTo>
                  <a:lnTo>
                    <a:pt x="368" y="8"/>
                  </a:lnTo>
                  <a:lnTo>
                    <a:pt x="342" y="4"/>
                  </a:lnTo>
                  <a:lnTo>
                    <a:pt x="314" y="0"/>
                  </a:lnTo>
                  <a:lnTo>
                    <a:pt x="288" y="0"/>
                  </a:lnTo>
                  <a:lnTo>
                    <a:pt x="252" y="4"/>
                  </a:lnTo>
                  <a:lnTo>
                    <a:pt x="230" y="8"/>
                  </a:lnTo>
                  <a:lnTo>
                    <a:pt x="206" y="12"/>
                  </a:lnTo>
                  <a:lnTo>
                    <a:pt x="184" y="20"/>
                  </a:lnTo>
                  <a:lnTo>
                    <a:pt x="160" y="28"/>
                  </a:lnTo>
                  <a:lnTo>
                    <a:pt x="136" y="40"/>
                  </a:lnTo>
                  <a:lnTo>
                    <a:pt x="112" y="54"/>
                  </a:lnTo>
                  <a:lnTo>
                    <a:pt x="90" y="68"/>
                  </a:lnTo>
                  <a:lnTo>
                    <a:pt x="70" y="88"/>
                  </a:lnTo>
                  <a:lnTo>
                    <a:pt x="52" y="108"/>
                  </a:lnTo>
                  <a:lnTo>
                    <a:pt x="34" y="132"/>
                  </a:lnTo>
                  <a:lnTo>
                    <a:pt x="20" y="158"/>
                  </a:lnTo>
                  <a:lnTo>
                    <a:pt x="10" y="188"/>
                  </a:lnTo>
                  <a:lnTo>
                    <a:pt x="2" y="222"/>
                  </a:lnTo>
                  <a:lnTo>
                    <a:pt x="0" y="258"/>
                  </a:lnTo>
                  <a:lnTo>
                    <a:pt x="2" y="296"/>
                  </a:lnTo>
                  <a:lnTo>
                    <a:pt x="6" y="328"/>
                  </a:lnTo>
                  <a:lnTo>
                    <a:pt x="16" y="360"/>
                  </a:lnTo>
                  <a:lnTo>
                    <a:pt x="28" y="386"/>
                  </a:lnTo>
                  <a:lnTo>
                    <a:pt x="42" y="410"/>
                  </a:lnTo>
                  <a:lnTo>
                    <a:pt x="58" y="432"/>
                  </a:lnTo>
                  <a:lnTo>
                    <a:pt x="78" y="452"/>
                  </a:lnTo>
                  <a:lnTo>
                    <a:pt x="98" y="468"/>
                  </a:lnTo>
                  <a:lnTo>
                    <a:pt x="120" y="482"/>
                  </a:lnTo>
                  <a:lnTo>
                    <a:pt x="144" y="492"/>
                  </a:lnTo>
                  <a:lnTo>
                    <a:pt x="168" y="502"/>
                  </a:lnTo>
                  <a:lnTo>
                    <a:pt x="192" y="510"/>
                  </a:lnTo>
                  <a:lnTo>
                    <a:pt x="216" y="516"/>
                  </a:lnTo>
                  <a:lnTo>
                    <a:pt x="238" y="518"/>
                  </a:lnTo>
                  <a:lnTo>
                    <a:pt x="262" y="520"/>
                  </a:lnTo>
                  <a:lnTo>
                    <a:pt x="282" y="522"/>
                  </a:lnTo>
                  <a:lnTo>
                    <a:pt x="302" y="520"/>
                  </a:lnTo>
                  <a:lnTo>
                    <a:pt x="320" y="518"/>
                  </a:lnTo>
                  <a:lnTo>
                    <a:pt x="354" y="510"/>
                  </a:lnTo>
                  <a:lnTo>
                    <a:pt x="384" y="500"/>
                  </a:lnTo>
                  <a:lnTo>
                    <a:pt x="414" y="484"/>
                  </a:lnTo>
                  <a:lnTo>
                    <a:pt x="438" y="468"/>
                  </a:lnTo>
                  <a:lnTo>
                    <a:pt x="462" y="450"/>
                  </a:lnTo>
                  <a:lnTo>
                    <a:pt x="484" y="432"/>
                  </a:lnTo>
                  <a:lnTo>
                    <a:pt x="502" y="412"/>
                  </a:lnTo>
                  <a:lnTo>
                    <a:pt x="520" y="436"/>
                  </a:lnTo>
                  <a:lnTo>
                    <a:pt x="540" y="456"/>
                  </a:lnTo>
                  <a:lnTo>
                    <a:pt x="564" y="474"/>
                  </a:lnTo>
                  <a:lnTo>
                    <a:pt x="590" y="488"/>
                  </a:lnTo>
                  <a:lnTo>
                    <a:pt x="618" y="502"/>
                  </a:lnTo>
                  <a:lnTo>
                    <a:pt x="648" y="510"/>
                  </a:lnTo>
                  <a:lnTo>
                    <a:pt x="680" y="516"/>
                  </a:lnTo>
                  <a:lnTo>
                    <a:pt x="714" y="520"/>
                  </a:lnTo>
                  <a:lnTo>
                    <a:pt x="740" y="518"/>
                  </a:lnTo>
                  <a:lnTo>
                    <a:pt x="764" y="514"/>
                  </a:lnTo>
                  <a:lnTo>
                    <a:pt x="786" y="510"/>
                  </a:lnTo>
                  <a:lnTo>
                    <a:pt x="810" y="502"/>
                  </a:lnTo>
                  <a:lnTo>
                    <a:pt x="830" y="494"/>
                  </a:lnTo>
                  <a:lnTo>
                    <a:pt x="850" y="484"/>
                  </a:lnTo>
                  <a:lnTo>
                    <a:pt x="870" y="472"/>
                  </a:lnTo>
                  <a:lnTo>
                    <a:pt x="888" y="458"/>
                  </a:lnTo>
                  <a:lnTo>
                    <a:pt x="902" y="444"/>
                  </a:lnTo>
                  <a:lnTo>
                    <a:pt x="916" y="428"/>
                  </a:lnTo>
                  <a:lnTo>
                    <a:pt x="930" y="410"/>
                  </a:lnTo>
                  <a:lnTo>
                    <a:pt x="940" y="392"/>
                  </a:lnTo>
                  <a:lnTo>
                    <a:pt x="948" y="374"/>
                  </a:lnTo>
                  <a:lnTo>
                    <a:pt x="954" y="354"/>
                  </a:lnTo>
                  <a:lnTo>
                    <a:pt x="958" y="334"/>
                  </a:lnTo>
                  <a:lnTo>
                    <a:pt x="958" y="312"/>
                  </a:lnTo>
                  <a:lnTo>
                    <a:pt x="958" y="290"/>
                  </a:lnTo>
                  <a:lnTo>
                    <a:pt x="954" y="270"/>
                  </a:lnTo>
                  <a:lnTo>
                    <a:pt x="948" y="250"/>
                  </a:lnTo>
                  <a:lnTo>
                    <a:pt x="940" y="230"/>
                  </a:lnTo>
                  <a:lnTo>
                    <a:pt x="930" y="212"/>
                  </a:lnTo>
                  <a:lnTo>
                    <a:pt x="916" y="196"/>
                  </a:lnTo>
                  <a:lnTo>
                    <a:pt x="902" y="180"/>
                  </a:lnTo>
                  <a:lnTo>
                    <a:pt x="888" y="164"/>
                  </a:lnTo>
                  <a:lnTo>
                    <a:pt x="870" y="152"/>
                  </a:lnTo>
                  <a:lnTo>
                    <a:pt x="850" y="140"/>
                  </a:lnTo>
                  <a:lnTo>
                    <a:pt x="830" y="128"/>
                  </a:lnTo>
                  <a:lnTo>
                    <a:pt x="810" y="120"/>
                  </a:lnTo>
                  <a:lnTo>
                    <a:pt x="786" y="112"/>
                  </a:lnTo>
                  <a:lnTo>
                    <a:pt x="764" y="108"/>
                  </a:lnTo>
                  <a:lnTo>
                    <a:pt x="740" y="104"/>
                  </a:lnTo>
                  <a:lnTo>
                    <a:pt x="714" y="104"/>
                  </a:lnTo>
                  <a:close/>
                  <a:moveTo>
                    <a:pt x="714" y="482"/>
                  </a:moveTo>
                  <a:lnTo>
                    <a:pt x="714" y="482"/>
                  </a:lnTo>
                  <a:lnTo>
                    <a:pt x="702" y="480"/>
                  </a:lnTo>
                  <a:lnTo>
                    <a:pt x="690" y="478"/>
                  </a:lnTo>
                  <a:lnTo>
                    <a:pt x="678" y="474"/>
                  </a:lnTo>
                  <a:lnTo>
                    <a:pt x="666" y="468"/>
                  </a:lnTo>
                  <a:lnTo>
                    <a:pt x="656" y="460"/>
                  </a:lnTo>
                  <a:lnTo>
                    <a:pt x="646" y="452"/>
                  </a:lnTo>
                  <a:lnTo>
                    <a:pt x="636" y="442"/>
                  </a:lnTo>
                  <a:lnTo>
                    <a:pt x="628" y="430"/>
                  </a:lnTo>
                  <a:lnTo>
                    <a:pt x="620" y="418"/>
                  </a:lnTo>
                  <a:lnTo>
                    <a:pt x="614" y="406"/>
                  </a:lnTo>
                  <a:lnTo>
                    <a:pt x="608" y="392"/>
                  </a:lnTo>
                  <a:lnTo>
                    <a:pt x="602" y="376"/>
                  </a:lnTo>
                  <a:lnTo>
                    <a:pt x="598" y="360"/>
                  </a:lnTo>
                  <a:lnTo>
                    <a:pt x="596" y="344"/>
                  </a:lnTo>
                  <a:lnTo>
                    <a:pt x="594" y="328"/>
                  </a:lnTo>
                  <a:lnTo>
                    <a:pt x="592" y="310"/>
                  </a:lnTo>
                  <a:lnTo>
                    <a:pt x="594" y="292"/>
                  </a:lnTo>
                  <a:lnTo>
                    <a:pt x="596" y="276"/>
                  </a:lnTo>
                  <a:lnTo>
                    <a:pt x="598" y="258"/>
                  </a:lnTo>
                  <a:lnTo>
                    <a:pt x="602" y="242"/>
                  </a:lnTo>
                  <a:lnTo>
                    <a:pt x="608" y="228"/>
                  </a:lnTo>
                  <a:lnTo>
                    <a:pt x="614" y="214"/>
                  </a:lnTo>
                  <a:lnTo>
                    <a:pt x="620" y="200"/>
                  </a:lnTo>
                  <a:lnTo>
                    <a:pt x="628" y="188"/>
                  </a:lnTo>
                  <a:lnTo>
                    <a:pt x="636" y="176"/>
                  </a:lnTo>
                  <a:lnTo>
                    <a:pt x="646" y="166"/>
                  </a:lnTo>
                  <a:lnTo>
                    <a:pt x="656" y="158"/>
                  </a:lnTo>
                  <a:lnTo>
                    <a:pt x="666" y="150"/>
                  </a:lnTo>
                  <a:lnTo>
                    <a:pt x="678" y="146"/>
                  </a:lnTo>
                  <a:lnTo>
                    <a:pt x="690" y="140"/>
                  </a:lnTo>
                  <a:lnTo>
                    <a:pt x="702" y="138"/>
                  </a:lnTo>
                  <a:lnTo>
                    <a:pt x="714" y="138"/>
                  </a:lnTo>
                  <a:lnTo>
                    <a:pt x="726" y="138"/>
                  </a:lnTo>
                  <a:lnTo>
                    <a:pt x="738" y="140"/>
                  </a:lnTo>
                  <a:lnTo>
                    <a:pt x="750" y="146"/>
                  </a:lnTo>
                  <a:lnTo>
                    <a:pt x="760" y="150"/>
                  </a:lnTo>
                  <a:lnTo>
                    <a:pt x="770" y="158"/>
                  </a:lnTo>
                  <a:lnTo>
                    <a:pt x="780" y="166"/>
                  </a:lnTo>
                  <a:lnTo>
                    <a:pt x="790" y="176"/>
                  </a:lnTo>
                  <a:lnTo>
                    <a:pt x="798" y="188"/>
                  </a:lnTo>
                  <a:lnTo>
                    <a:pt x="806" y="200"/>
                  </a:lnTo>
                  <a:lnTo>
                    <a:pt x="812" y="214"/>
                  </a:lnTo>
                  <a:lnTo>
                    <a:pt x="818" y="228"/>
                  </a:lnTo>
                  <a:lnTo>
                    <a:pt x="824" y="242"/>
                  </a:lnTo>
                  <a:lnTo>
                    <a:pt x="828" y="258"/>
                  </a:lnTo>
                  <a:lnTo>
                    <a:pt x="830" y="276"/>
                  </a:lnTo>
                  <a:lnTo>
                    <a:pt x="832" y="292"/>
                  </a:lnTo>
                  <a:lnTo>
                    <a:pt x="834" y="310"/>
                  </a:lnTo>
                  <a:lnTo>
                    <a:pt x="832" y="328"/>
                  </a:lnTo>
                  <a:lnTo>
                    <a:pt x="830" y="344"/>
                  </a:lnTo>
                  <a:lnTo>
                    <a:pt x="828" y="360"/>
                  </a:lnTo>
                  <a:lnTo>
                    <a:pt x="824" y="376"/>
                  </a:lnTo>
                  <a:lnTo>
                    <a:pt x="812" y="406"/>
                  </a:lnTo>
                  <a:lnTo>
                    <a:pt x="806" y="418"/>
                  </a:lnTo>
                  <a:lnTo>
                    <a:pt x="798" y="430"/>
                  </a:lnTo>
                  <a:lnTo>
                    <a:pt x="790" y="442"/>
                  </a:lnTo>
                  <a:lnTo>
                    <a:pt x="780" y="452"/>
                  </a:lnTo>
                  <a:lnTo>
                    <a:pt x="770" y="460"/>
                  </a:lnTo>
                  <a:lnTo>
                    <a:pt x="760" y="468"/>
                  </a:lnTo>
                  <a:lnTo>
                    <a:pt x="750" y="474"/>
                  </a:lnTo>
                  <a:lnTo>
                    <a:pt x="738" y="478"/>
                  </a:lnTo>
                  <a:lnTo>
                    <a:pt x="726" y="480"/>
                  </a:lnTo>
                  <a:lnTo>
                    <a:pt x="714" y="482"/>
                  </a:lnTo>
                  <a:close/>
                </a:path>
              </a:pathLst>
            </a:custGeom>
            <a:solidFill>
              <a:schemeClr val="bg1"/>
            </a:solidFill>
            <a:ln w="9525">
              <a:noFill/>
              <a:round/>
              <a:headEnd/>
              <a:tailEnd/>
            </a:ln>
          </p:spPr>
          <p:txBody>
            <a:bodyPr/>
            <a:lstStyle/>
            <a:p>
              <a:endParaRPr lang="en-US"/>
            </a:p>
          </p:txBody>
        </p:sp>
        <p:sp>
          <p:nvSpPr>
            <p:cNvPr id="2186" name="Freeform 513"/>
            <p:cNvSpPr>
              <a:spLocks noEditPoints="1"/>
            </p:cNvSpPr>
            <p:nvPr/>
          </p:nvSpPr>
          <p:spPr bwMode="auto">
            <a:xfrm>
              <a:off x="2266" y="1358"/>
              <a:ext cx="486" cy="416"/>
            </a:xfrm>
            <a:custGeom>
              <a:avLst/>
              <a:gdLst>
                <a:gd name="T0" fmla="*/ 218 w 486"/>
                <a:gd name="T1" fmla="*/ 0 h 416"/>
                <a:gd name="T2" fmla="*/ 148 w 486"/>
                <a:gd name="T3" fmla="*/ 16 h 416"/>
                <a:gd name="T4" fmla="*/ 88 w 486"/>
                <a:gd name="T5" fmla="*/ 48 h 416"/>
                <a:gd name="T6" fmla="*/ 42 w 486"/>
                <a:gd name="T7" fmla="*/ 92 h 416"/>
                <a:gd name="T8" fmla="*/ 10 w 486"/>
                <a:gd name="T9" fmla="*/ 146 h 416"/>
                <a:gd name="T10" fmla="*/ 0 w 486"/>
                <a:gd name="T11" fmla="*/ 208 h 416"/>
                <a:gd name="T12" fmla="*/ 4 w 486"/>
                <a:gd name="T13" fmla="*/ 250 h 416"/>
                <a:gd name="T14" fmla="*/ 30 w 486"/>
                <a:gd name="T15" fmla="*/ 306 h 416"/>
                <a:gd name="T16" fmla="*/ 72 w 486"/>
                <a:gd name="T17" fmla="*/ 354 h 416"/>
                <a:gd name="T18" fmla="*/ 128 w 486"/>
                <a:gd name="T19" fmla="*/ 390 h 416"/>
                <a:gd name="T20" fmla="*/ 194 w 486"/>
                <a:gd name="T21" fmla="*/ 410 h 416"/>
                <a:gd name="T22" fmla="*/ 242 w 486"/>
                <a:gd name="T23" fmla="*/ 416 h 416"/>
                <a:gd name="T24" fmla="*/ 316 w 486"/>
                <a:gd name="T25" fmla="*/ 406 h 416"/>
                <a:gd name="T26" fmla="*/ 378 w 486"/>
                <a:gd name="T27" fmla="*/ 380 h 416"/>
                <a:gd name="T28" fmla="*/ 430 w 486"/>
                <a:gd name="T29" fmla="*/ 340 h 416"/>
                <a:gd name="T30" fmla="*/ 466 w 486"/>
                <a:gd name="T31" fmla="*/ 288 h 416"/>
                <a:gd name="T32" fmla="*/ 484 w 486"/>
                <a:gd name="T33" fmla="*/ 230 h 416"/>
                <a:gd name="T34" fmla="*/ 484 w 486"/>
                <a:gd name="T35" fmla="*/ 186 h 416"/>
                <a:gd name="T36" fmla="*/ 466 w 486"/>
                <a:gd name="T37" fmla="*/ 126 h 416"/>
                <a:gd name="T38" fmla="*/ 430 w 486"/>
                <a:gd name="T39" fmla="*/ 76 h 416"/>
                <a:gd name="T40" fmla="*/ 378 w 486"/>
                <a:gd name="T41" fmla="*/ 36 h 416"/>
                <a:gd name="T42" fmla="*/ 316 w 486"/>
                <a:gd name="T43" fmla="*/ 8 h 416"/>
                <a:gd name="T44" fmla="*/ 242 w 486"/>
                <a:gd name="T45" fmla="*/ 0 h 416"/>
                <a:gd name="T46" fmla="*/ 242 w 486"/>
                <a:gd name="T47" fmla="*/ 378 h 416"/>
                <a:gd name="T48" fmla="*/ 206 w 486"/>
                <a:gd name="T49" fmla="*/ 370 h 416"/>
                <a:gd name="T50" fmla="*/ 174 w 486"/>
                <a:gd name="T51" fmla="*/ 348 h 416"/>
                <a:gd name="T52" fmla="*/ 148 w 486"/>
                <a:gd name="T53" fmla="*/ 314 h 416"/>
                <a:gd name="T54" fmla="*/ 130 w 486"/>
                <a:gd name="T55" fmla="*/ 272 h 416"/>
                <a:gd name="T56" fmla="*/ 122 w 486"/>
                <a:gd name="T57" fmla="*/ 224 h 416"/>
                <a:gd name="T58" fmla="*/ 122 w 486"/>
                <a:gd name="T59" fmla="*/ 188 h 416"/>
                <a:gd name="T60" fmla="*/ 130 w 486"/>
                <a:gd name="T61" fmla="*/ 138 h 416"/>
                <a:gd name="T62" fmla="*/ 148 w 486"/>
                <a:gd name="T63" fmla="*/ 96 h 416"/>
                <a:gd name="T64" fmla="*/ 174 w 486"/>
                <a:gd name="T65" fmla="*/ 62 h 416"/>
                <a:gd name="T66" fmla="*/ 206 w 486"/>
                <a:gd name="T67" fmla="*/ 42 h 416"/>
                <a:gd name="T68" fmla="*/ 242 w 486"/>
                <a:gd name="T69" fmla="*/ 34 h 416"/>
                <a:gd name="T70" fmla="*/ 266 w 486"/>
                <a:gd name="T71" fmla="*/ 36 h 416"/>
                <a:gd name="T72" fmla="*/ 300 w 486"/>
                <a:gd name="T73" fmla="*/ 54 h 416"/>
                <a:gd name="T74" fmla="*/ 326 w 486"/>
                <a:gd name="T75" fmla="*/ 84 h 416"/>
                <a:gd name="T76" fmla="*/ 348 w 486"/>
                <a:gd name="T77" fmla="*/ 124 h 416"/>
                <a:gd name="T78" fmla="*/ 360 w 486"/>
                <a:gd name="T79" fmla="*/ 172 h 416"/>
                <a:gd name="T80" fmla="*/ 362 w 486"/>
                <a:gd name="T81" fmla="*/ 206 h 416"/>
                <a:gd name="T82" fmla="*/ 356 w 486"/>
                <a:gd name="T83" fmla="*/ 256 h 416"/>
                <a:gd name="T84" fmla="*/ 334 w 486"/>
                <a:gd name="T85" fmla="*/ 314 h 416"/>
                <a:gd name="T86" fmla="*/ 310 w 486"/>
                <a:gd name="T87" fmla="*/ 348 h 416"/>
                <a:gd name="T88" fmla="*/ 278 w 486"/>
                <a:gd name="T89" fmla="*/ 370 h 416"/>
                <a:gd name="T90" fmla="*/ 242 w 486"/>
                <a:gd name="T91" fmla="*/ 378 h 4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86"/>
                <a:gd name="T139" fmla="*/ 0 h 416"/>
                <a:gd name="T140" fmla="*/ 486 w 486"/>
                <a:gd name="T141" fmla="*/ 416 h 4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86" h="416">
                  <a:moveTo>
                    <a:pt x="242" y="0"/>
                  </a:moveTo>
                  <a:lnTo>
                    <a:pt x="242" y="0"/>
                  </a:lnTo>
                  <a:lnTo>
                    <a:pt x="218" y="0"/>
                  </a:lnTo>
                  <a:lnTo>
                    <a:pt x="194" y="4"/>
                  </a:lnTo>
                  <a:lnTo>
                    <a:pt x="170" y="8"/>
                  </a:lnTo>
                  <a:lnTo>
                    <a:pt x="148" y="16"/>
                  </a:lnTo>
                  <a:lnTo>
                    <a:pt x="128" y="24"/>
                  </a:lnTo>
                  <a:lnTo>
                    <a:pt x="108" y="36"/>
                  </a:lnTo>
                  <a:lnTo>
                    <a:pt x="88" y="48"/>
                  </a:lnTo>
                  <a:lnTo>
                    <a:pt x="72" y="60"/>
                  </a:lnTo>
                  <a:lnTo>
                    <a:pt x="56" y="76"/>
                  </a:lnTo>
                  <a:lnTo>
                    <a:pt x="42" y="92"/>
                  </a:lnTo>
                  <a:lnTo>
                    <a:pt x="30" y="108"/>
                  </a:lnTo>
                  <a:lnTo>
                    <a:pt x="20" y="126"/>
                  </a:lnTo>
                  <a:lnTo>
                    <a:pt x="10" y="146"/>
                  </a:lnTo>
                  <a:lnTo>
                    <a:pt x="4" y="166"/>
                  </a:lnTo>
                  <a:lnTo>
                    <a:pt x="2" y="186"/>
                  </a:lnTo>
                  <a:lnTo>
                    <a:pt x="0" y="208"/>
                  </a:lnTo>
                  <a:lnTo>
                    <a:pt x="2" y="230"/>
                  </a:lnTo>
                  <a:lnTo>
                    <a:pt x="4" y="250"/>
                  </a:lnTo>
                  <a:lnTo>
                    <a:pt x="10" y="270"/>
                  </a:lnTo>
                  <a:lnTo>
                    <a:pt x="20" y="288"/>
                  </a:lnTo>
                  <a:lnTo>
                    <a:pt x="30" y="306"/>
                  </a:lnTo>
                  <a:lnTo>
                    <a:pt x="42" y="324"/>
                  </a:lnTo>
                  <a:lnTo>
                    <a:pt x="56" y="338"/>
                  </a:lnTo>
                  <a:lnTo>
                    <a:pt x="72" y="354"/>
                  </a:lnTo>
                  <a:lnTo>
                    <a:pt x="88" y="366"/>
                  </a:lnTo>
                  <a:lnTo>
                    <a:pt x="108" y="378"/>
                  </a:lnTo>
                  <a:lnTo>
                    <a:pt x="128" y="390"/>
                  </a:lnTo>
                  <a:lnTo>
                    <a:pt x="148" y="398"/>
                  </a:lnTo>
                  <a:lnTo>
                    <a:pt x="170" y="406"/>
                  </a:lnTo>
                  <a:lnTo>
                    <a:pt x="194" y="410"/>
                  </a:lnTo>
                  <a:lnTo>
                    <a:pt x="218" y="414"/>
                  </a:lnTo>
                  <a:lnTo>
                    <a:pt x="242" y="416"/>
                  </a:lnTo>
                  <a:lnTo>
                    <a:pt x="268" y="414"/>
                  </a:lnTo>
                  <a:lnTo>
                    <a:pt x="292" y="410"/>
                  </a:lnTo>
                  <a:lnTo>
                    <a:pt x="316" y="406"/>
                  </a:lnTo>
                  <a:lnTo>
                    <a:pt x="338" y="398"/>
                  </a:lnTo>
                  <a:lnTo>
                    <a:pt x="358" y="390"/>
                  </a:lnTo>
                  <a:lnTo>
                    <a:pt x="378" y="380"/>
                  </a:lnTo>
                  <a:lnTo>
                    <a:pt x="398" y="368"/>
                  </a:lnTo>
                  <a:lnTo>
                    <a:pt x="414" y="354"/>
                  </a:lnTo>
                  <a:lnTo>
                    <a:pt x="430" y="340"/>
                  </a:lnTo>
                  <a:lnTo>
                    <a:pt x="444" y="324"/>
                  </a:lnTo>
                  <a:lnTo>
                    <a:pt x="456" y="306"/>
                  </a:lnTo>
                  <a:lnTo>
                    <a:pt x="466" y="288"/>
                  </a:lnTo>
                  <a:lnTo>
                    <a:pt x="474" y="270"/>
                  </a:lnTo>
                  <a:lnTo>
                    <a:pt x="480" y="250"/>
                  </a:lnTo>
                  <a:lnTo>
                    <a:pt x="484" y="230"/>
                  </a:lnTo>
                  <a:lnTo>
                    <a:pt x="486" y="208"/>
                  </a:lnTo>
                  <a:lnTo>
                    <a:pt x="484" y="186"/>
                  </a:lnTo>
                  <a:lnTo>
                    <a:pt x="480" y="166"/>
                  </a:lnTo>
                  <a:lnTo>
                    <a:pt x="474" y="146"/>
                  </a:lnTo>
                  <a:lnTo>
                    <a:pt x="466" y="126"/>
                  </a:lnTo>
                  <a:lnTo>
                    <a:pt x="456" y="108"/>
                  </a:lnTo>
                  <a:lnTo>
                    <a:pt x="444" y="92"/>
                  </a:lnTo>
                  <a:lnTo>
                    <a:pt x="430" y="76"/>
                  </a:lnTo>
                  <a:lnTo>
                    <a:pt x="414" y="60"/>
                  </a:lnTo>
                  <a:lnTo>
                    <a:pt x="398" y="48"/>
                  </a:lnTo>
                  <a:lnTo>
                    <a:pt x="378" y="36"/>
                  </a:lnTo>
                  <a:lnTo>
                    <a:pt x="358" y="24"/>
                  </a:lnTo>
                  <a:lnTo>
                    <a:pt x="338" y="16"/>
                  </a:lnTo>
                  <a:lnTo>
                    <a:pt x="316" y="8"/>
                  </a:lnTo>
                  <a:lnTo>
                    <a:pt x="292" y="4"/>
                  </a:lnTo>
                  <a:lnTo>
                    <a:pt x="268" y="0"/>
                  </a:lnTo>
                  <a:lnTo>
                    <a:pt x="242" y="0"/>
                  </a:lnTo>
                  <a:close/>
                  <a:moveTo>
                    <a:pt x="242" y="378"/>
                  </a:moveTo>
                  <a:lnTo>
                    <a:pt x="242" y="378"/>
                  </a:lnTo>
                  <a:lnTo>
                    <a:pt x="230" y="376"/>
                  </a:lnTo>
                  <a:lnTo>
                    <a:pt x="218" y="374"/>
                  </a:lnTo>
                  <a:lnTo>
                    <a:pt x="206" y="370"/>
                  </a:lnTo>
                  <a:lnTo>
                    <a:pt x="196" y="364"/>
                  </a:lnTo>
                  <a:lnTo>
                    <a:pt x="184" y="356"/>
                  </a:lnTo>
                  <a:lnTo>
                    <a:pt x="174" y="348"/>
                  </a:lnTo>
                  <a:lnTo>
                    <a:pt x="166" y="338"/>
                  </a:lnTo>
                  <a:lnTo>
                    <a:pt x="156" y="326"/>
                  </a:lnTo>
                  <a:lnTo>
                    <a:pt x="148" y="314"/>
                  </a:lnTo>
                  <a:lnTo>
                    <a:pt x="142" y="302"/>
                  </a:lnTo>
                  <a:lnTo>
                    <a:pt x="136" y="288"/>
                  </a:lnTo>
                  <a:lnTo>
                    <a:pt x="130" y="272"/>
                  </a:lnTo>
                  <a:lnTo>
                    <a:pt x="126" y="256"/>
                  </a:lnTo>
                  <a:lnTo>
                    <a:pt x="124" y="240"/>
                  </a:lnTo>
                  <a:lnTo>
                    <a:pt x="122" y="224"/>
                  </a:lnTo>
                  <a:lnTo>
                    <a:pt x="122" y="206"/>
                  </a:lnTo>
                  <a:lnTo>
                    <a:pt x="122" y="188"/>
                  </a:lnTo>
                  <a:lnTo>
                    <a:pt x="124" y="172"/>
                  </a:lnTo>
                  <a:lnTo>
                    <a:pt x="126" y="154"/>
                  </a:lnTo>
                  <a:lnTo>
                    <a:pt x="130" y="138"/>
                  </a:lnTo>
                  <a:lnTo>
                    <a:pt x="136" y="124"/>
                  </a:lnTo>
                  <a:lnTo>
                    <a:pt x="142" y="110"/>
                  </a:lnTo>
                  <a:lnTo>
                    <a:pt x="148" y="96"/>
                  </a:lnTo>
                  <a:lnTo>
                    <a:pt x="156" y="84"/>
                  </a:lnTo>
                  <a:lnTo>
                    <a:pt x="166" y="72"/>
                  </a:lnTo>
                  <a:lnTo>
                    <a:pt x="174" y="62"/>
                  </a:lnTo>
                  <a:lnTo>
                    <a:pt x="184" y="54"/>
                  </a:lnTo>
                  <a:lnTo>
                    <a:pt x="196" y="46"/>
                  </a:lnTo>
                  <a:lnTo>
                    <a:pt x="206" y="42"/>
                  </a:lnTo>
                  <a:lnTo>
                    <a:pt x="218" y="36"/>
                  </a:lnTo>
                  <a:lnTo>
                    <a:pt x="230" y="34"/>
                  </a:lnTo>
                  <a:lnTo>
                    <a:pt x="242" y="34"/>
                  </a:lnTo>
                  <a:lnTo>
                    <a:pt x="254" y="34"/>
                  </a:lnTo>
                  <a:lnTo>
                    <a:pt x="266" y="36"/>
                  </a:lnTo>
                  <a:lnTo>
                    <a:pt x="278" y="42"/>
                  </a:lnTo>
                  <a:lnTo>
                    <a:pt x="288" y="46"/>
                  </a:lnTo>
                  <a:lnTo>
                    <a:pt x="300" y="54"/>
                  </a:lnTo>
                  <a:lnTo>
                    <a:pt x="310" y="62"/>
                  </a:lnTo>
                  <a:lnTo>
                    <a:pt x="318" y="72"/>
                  </a:lnTo>
                  <a:lnTo>
                    <a:pt x="326" y="84"/>
                  </a:lnTo>
                  <a:lnTo>
                    <a:pt x="334" y="96"/>
                  </a:lnTo>
                  <a:lnTo>
                    <a:pt x="342" y="110"/>
                  </a:lnTo>
                  <a:lnTo>
                    <a:pt x="348" y="124"/>
                  </a:lnTo>
                  <a:lnTo>
                    <a:pt x="352" y="138"/>
                  </a:lnTo>
                  <a:lnTo>
                    <a:pt x="356" y="154"/>
                  </a:lnTo>
                  <a:lnTo>
                    <a:pt x="360" y="172"/>
                  </a:lnTo>
                  <a:lnTo>
                    <a:pt x="362" y="188"/>
                  </a:lnTo>
                  <a:lnTo>
                    <a:pt x="362" y="206"/>
                  </a:lnTo>
                  <a:lnTo>
                    <a:pt x="362" y="224"/>
                  </a:lnTo>
                  <a:lnTo>
                    <a:pt x="360" y="240"/>
                  </a:lnTo>
                  <a:lnTo>
                    <a:pt x="356" y="256"/>
                  </a:lnTo>
                  <a:lnTo>
                    <a:pt x="352" y="272"/>
                  </a:lnTo>
                  <a:lnTo>
                    <a:pt x="342" y="302"/>
                  </a:lnTo>
                  <a:lnTo>
                    <a:pt x="334" y="314"/>
                  </a:lnTo>
                  <a:lnTo>
                    <a:pt x="326" y="326"/>
                  </a:lnTo>
                  <a:lnTo>
                    <a:pt x="318" y="338"/>
                  </a:lnTo>
                  <a:lnTo>
                    <a:pt x="310" y="348"/>
                  </a:lnTo>
                  <a:lnTo>
                    <a:pt x="300" y="356"/>
                  </a:lnTo>
                  <a:lnTo>
                    <a:pt x="288" y="364"/>
                  </a:lnTo>
                  <a:lnTo>
                    <a:pt x="278" y="370"/>
                  </a:lnTo>
                  <a:lnTo>
                    <a:pt x="266" y="374"/>
                  </a:lnTo>
                  <a:lnTo>
                    <a:pt x="254" y="376"/>
                  </a:lnTo>
                  <a:lnTo>
                    <a:pt x="242" y="378"/>
                  </a:lnTo>
                  <a:close/>
                </a:path>
              </a:pathLst>
            </a:custGeom>
            <a:solidFill>
              <a:schemeClr val="bg1"/>
            </a:solidFill>
            <a:ln w="9525">
              <a:noFill/>
              <a:round/>
              <a:headEnd/>
              <a:tailEnd/>
            </a:ln>
          </p:spPr>
          <p:txBody>
            <a:bodyPr/>
            <a:lstStyle/>
            <a:p>
              <a:endParaRPr lang="en-US"/>
            </a:p>
          </p:txBody>
        </p:sp>
        <p:sp>
          <p:nvSpPr>
            <p:cNvPr id="2187" name="Freeform 514"/>
            <p:cNvSpPr>
              <a:spLocks noEditPoints="1"/>
            </p:cNvSpPr>
            <p:nvPr/>
          </p:nvSpPr>
          <p:spPr bwMode="auto">
            <a:xfrm>
              <a:off x="3860" y="1358"/>
              <a:ext cx="486" cy="416"/>
            </a:xfrm>
            <a:custGeom>
              <a:avLst/>
              <a:gdLst>
                <a:gd name="T0" fmla="*/ 218 w 486"/>
                <a:gd name="T1" fmla="*/ 0 h 416"/>
                <a:gd name="T2" fmla="*/ 148 w 486"/>
                <a:gd name="T3" fmla="*/ 16 h 416"/>
                <a:gd name="T4" fmla="*/ 88 w 486"/>
                <a:gd name="T5" fmla="*/ 48 h 416"/>
                <a:gd name="T6" fmla="*/ 40 w 486"/>
                <a:gd name="T7" fmla="*/ 92 h 416"/>
                <a:gd name="T8" fmla="*/ 10 w 486"/>
                <a:gd name="T9" fmla="*/ 146 h 416"/>
                <a:gd name="T10" fmla="*/ 0 w 486"/>
                <a:gd name="T11" fmla="*/ 208 h 416"/>
                <a:gd name="T12" fmla="*/ 4 w 486"/>
                <a:gd name="T13" fmla="*/ 250 h 416"/>
                <a:gd name="T14" fmla="*/ 28 w 486"/>
                <a:gd name="T15" fmla="*/ 306 h 416"/>
                <a:gd name="T16" fmla="*/ 70 w 486"/>
                <a:gd name="T17" fmla="*/ 354 h 416"/>
                <a:gd name="T18" fmla="*/ 126 w 486"/>
                <a:gd name="T19" fmla="*/ 390 h 416"/>
                <a:gd name="T20" fmla="*/ 194 w 486"/>
                <a:gd name="T21" fmla="*/ 410 h 416"/>
                <a:gd name="T22" fmla="*/ 242 w 486"/>
                <a:gd name="T23" fmla="*/ 416 h 416"/>
                <a:gd name="T24" fmla="*/ 268 w 486"/>
                <a:gd name="T25" fmla="*/ 414 h 416"/>
                <a:gd name="T26" fmla="*/ 338 w 486"/>
                <a:gd name="T27" fmla="*/ 398 h 416"/>
                <a:gd name="T28" fmla="*/ 398 w 486"/>
                <a:gd name="T29" fmla="*/ 368 h 416"/>
                <a:gd name="T30" fmla="*/ 444 w 486"/>
                <a:gd name="T31" fmla="*/ 324 h 416"/>
                <a:gd name="T32" fmla="*/ 476 w 486"/>
                <a:gd name="T33" fmla="*/ 270 h 416"/>
                <a:gd name="T34" fmla="*/ 486 w 486"/>
                <a:gd name="T35" fmla="*/ 208 h 416"/>
                <a:gd name="T36" fmla="*/ 482 w 486"/>
                <a:gd name="T37" fmla="*/ 166 h 416"/>
                <a:gd name="T38" fmla="*/ 456 w 486"/>
                <a:gd name="T39" fmla="*/ 108 h 416"/>
                <a:gd name="T40" fmla="*/ 414 w 486"/>
                <a:gd name="T41" fmla="*/ 60 h 416"/>
                <a:gd name="T42" fmla="*/ 358 w 486"/>
                <a:gd name="T43" fmla="*/ 24 h 416"/>
                <a:gd name="T44" fmla="*/ 290 w 486"/>
                <a:gd name="T45" fmla="*/ 4 h 416"/>
                <a:gd name="T46" fmla="*/ 242 w 486"/>
                <a:gd name="T47" fmla="*/ 0 h 416"/>
                <a:gd name="T48" fmla="*/ 230 w 486"/>
                <a:gd name="T49" fmla="*/ 376 h 416"/>
                <a:gd name="T50" fmla="*/ 194 w 486"/>
                <a:gd name="T51" fmla="*/ 364 h 416"/>
                <a:gd name="T52" fmla="*/ 164 w 486"/>
                <a:gd name="T53" fmla="*/ 338 h 416"/>
                <a:gd name="T54" fmla="*/ 140 w 486"/>
                <a:gd name="T55" fmla="*/ 302 h 416"/>
                <a:gd name="T56" fmla="*/ 126 w 486"/>
                <a:gd name="T57" fmla="*/ 256 h 416"/>
                <a:gd name="T58" fmla="*/ 120 w 486"/>
                <a:gd name="T59" fmla="*/ 206 h 416"/>
                <a:gd name="T60" fmla="*/ 122 w 486"/>
                <a:gd name="T61" fmla="*/ 172 h 416"/>
                <a:gd name="T62" fmla="*/ 134 w 486"/>
                <a:gd name="T63" fmla="*/ 124 h 416"/>
                <a:gd name="T64" fmla="*/ 156 w 486"/>
                <a:gd name="T65" fmla="*/ 84 h 416"/>
                <a:gd name="T66" fmla="*/ 184 w 486"/>
                <a:gd name="T67" fmla="*/ 54 h 416"/>
                <a:gd name="T68" fmla="*/ 218 w 486"/>
                <a:gd name="T69" fmla="*/ 36 h 416"/>
                <a:gd name="T70" fmla="*/ 242 w 486"/>
                <a:gd name="T71" fmla="*/ 34 h 416"/>
                <a:gd name="T72" fmla="*/ 278 w 486"/>
                <a:gd name="T73" fmla="*/ 42 h 416"/>
                <a:gd name="T74" fmla="*/ 308 w 486"/>
                <a:gd name="T75" fmla="*/ 62 h 416"/>
                <a:gd name="T76" fmla="*/ 334 w 486"/>
                <a:gd name="T77" fmla="*/ 96 h 416"/>
                <a:gd name="T78" fmla="*/ 352 w 486"/>
                <a:gd name="T79" fmla="*/ 138 h 416"/>
                <a:gd name="T80" fmla="*/ 360 w 486"/>
                <a:gd name="T81" fmla="*/ 188 h 416"/>
                <a:gd name="T82" fmla="*/ 360 w 486"/>
                <a:gd name="T83" fmla="*/ 224 h 416"/>
                <a:gd name="T84" fmla="*/ 352 w 486"/>
                <a:gd name="T85" fmla="*/ 272 h 416"/>
                <a:gd name="T86" fmla="*/ 326 w 486"/>
                <a:gd name="T87" fmla="*/ 326 h 416"/>
                <a:gd name="T88" fmla="*/ 298 w 486"/>
                <a:gd name="T89" fmla="*/ 356 h 416"/>
                <a:gd name="T90" fmla="*/ 266 w 486"/>
                <a:gd name="T91" fmla="*/ 374 h 416"/>
                <a:gd name="T92" fmla="*/ 242 w 486"/>
                <a:gd name="T93" fmla="*/ 378 h 41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86"/>
                <a:gd name="T142" fmla="*/ 0 h 416"/>
                <a:gd name="T143" fmla="*/ 486 w 486"/>
                <a:gd name="T144" fmla="*/ 416 h 41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86" h="416">
                  <a:moveTo>
                    <a:pt x="242" y="0"/>
                  </a:moveTo>
                  <a:lnTo>
                    <a:pt x="242" y="0"/>
                  </a:lnTo>
                  <a:lnTo>
                    <a:pt x="218" y="0"/>
                  </a:lnTo>
                  <a:lnTo>
                    <a:pt x="194" y="4"/>
                  </a:lnTo>
                  <a:lnTo>
                    <a:pt x="170" y="10"/>
                  </a:lnTo>
                  <a:lnTo>
                    <a:pt x="148" y="16"/>
                  </a:lnTo>
                  <a:lnTo>
                    <a:pt x="126" y="24"/>
                  </a:lnTo>
                  <a:lnTo>
                    <a:pt x="106" y="36"/>
                  </a:lnTo>
                  <a:lnTo>
                    <a:pt x="88" y="48"/>
                  </a:lnTo>
                  <a:lnTo>
                    <a:pt x="70" y="60"/>
                  </a:lnTo>
                  <a:lnTo>
                    <a:pt x="54" y="76"/>
                  </a:lnTo>
                  <a:lnTo>
                    <a:pt x="40" y="92"/>
                  </a:lnTo>
                  <a:lnTo>
                    <a:pt x="28" y="108"/>
                  </a:lnTo>
                  <a:lnTo>
                    <a:pt x="18" y="126"/>
                  </a:lnTo>
                  <a:lnTo>
                    <a:pt x="10" y="146"/>
                  </a:lnTo>
                  <a:lnTo>
                    <a:pt x="4" y="166"/>
                  </a:lnTo>
                  <a:lnTo>
                    <a:pt x="0" y="186"/>
                  </a:lnTo>
                  <a:lnTo>
                    <a:pt x="0" y="208"/>
                  </a:lnTo>
                  <a:lnTo>
                    <a:pt x="0" y="230"/>
                  </a:lnTo>
                  <a:lnTo>
                    <a:pt x="4" y="250"/>
                  </a:lnTo>
                  <a:lnTo>
                    <a:pt x="10" y="270"/>
                  </a:lnTo>
                  <a:lnTo>
                    <a:pt x="18" y="288"/>
                  </a:lnTo>
                  <a:lnTo>
                    <a:pt x="28" y="306"/>
                  </a:lnTo>
                  <a:lnTo>
                    <a:pt x="40" y="324"/>
                  </a:lnTo>
                  <a:lnTo>
                    <a:pt x="54" y="338"/>
                  </a:lnTo>
                  <a:lnTo>
                    <a:pt x="70" y="354"/>
                  </a:lnTo>
                  <a:lnTo>
                    <a:pt x="88" y="366"/>
                  </a:lnTo>
                  <a:lnTo>
                    <a:pt x="106" y="378"/>
                  </a:lnTo>
                  <a:lnTo>
                    <a:pt x="126" y="390"/>
                  </a:lnTo>
                  <a:lnTo>
                    <a:pt x="148" y="398"/>
                  </a:lnTo>
                  <a:lnTo>
                    <a:pt x="170" y="406"/>
                  </a:lnTo>
                  <a:lnTo>
                    <a:pt x="194" y="410"/>
                  </a:lnTo>
                  <a:lnTo>
                    <a:pt x="218" y="414"/>
                  </a:lnTo>
                  <a:lnTo>
                    <a:pt x="242" y="416"/>
                  </a:lnTo>
                  <a:lnTo>
                    <a:pt x="244" y="416"/>
                  </a:lnTo>
                  <a:lnTo>
                    <a:pt x="268" y="414"/>
                  </a:lnTo>
                  <a:lnTo>
                    <a:pt x="292" y="410"/>
                  </a:lnTo>
                  <a:lnTo>
                    <a:pt x="316" y="406"/>
                  </a:lnTo>
                  <a:lnTo>
                    <a:pt x="338" y="398"/>
                  </a:lnTo>
                  <a:lnTo>
                    <a:pt x="360" y="390"/>
                  </a:lnTo>
                  <a:lnTo>
                    <a:pt x="380" y="380"/>
                  </a:lnTo>
                  <a:lnTo>
                    <a:pt x="398" y="368"/>
                  </a:lnTo>
                  <a:lnTo>
                    <a:pt x="414" y="354"/>
                  </a:lnTo>
                  <a:lnTo>
                    <a:pt x="430" y="340"/>
                  </a:lnTo>
                  <a:lnTo>
                    <a:pt x="444" y="324"/>
                  </a:lnTo>
                  <a:lnTo>
                    <a:pt x="456" y="306"/>
                  </a:lnTo>
                  <a:lnTo>
                    <a:pt x="468" y="288"/>
                  </a:lnTo>
                  <a:lnTo>
                    <a:pt x="476" y="270"/>
                  </a:lnTo>
                  <a:lnTo>
                    <a:pt x="482" y="250"/>
                  </a:lnTo>
                  <a:lnTo>
                    <a:pt x="486" y="230"/>
                  </a:lnTo>
                  <a:lnTo>
                    <a:pt x="486" y="208"/>
                  </a:lnTo>
                  <a:lnTo>
                    <a:pt x="486" y="186"/>
                  </a:lnTo>
                  <a:lnTo>
                    <a:pt x="482" y="166"/>
                  </a:lnTo>
                  <a:lnTo>
                    <a:pt x="476" y="146"/>
                  </a:lnTo>
                  <a:lnTo>
                    <a:pt x="466" y="126"/>
                  </a:lnTo>
                  <a:lnTo>
                    <a:pt x="456" y="108"/>
                  </a:lnTo>
                  <a:lnTo>
                    <a:pt x="444" y="92"/>
                  </a:lnTo>
                  <a:lnTo>
                    <a:pt x="430" y="76"/>
                  </a:lnTo>
                  <a:lnTo>
                    <a:pt x="414" y="60"/>
                  </a:lnTo>
                  <a:lnTo>
                    <a:pt x="396" y="48"/>
                  </a:lnTo>
                  <a:lnTo>
                    <a:pt x="378" y="36"/>
                  </a:lnTo>
                  <a:lnTo>
                    <a:pt x="358" y="24"/>
                  </a:lnTo>
                  <a:lnTo>
                    <a:pt x="336" y="16"/>
                  </a:lnTo>
                  <a:lnTo>
                    <a:pt x="314" y="10"/>
                  </a:lnTo>
                  <a:lnTo>
                    <a:pt x="290" y="4"/>
                  </a:lnTo>
                  <a:lnTo>
                    <a:pt x="266" y="0"/>
                  </a:lnTo>
                  <a:lnTo>
                    <a:pt x="242" y="0"/>
                  </a:lnTo>
                  <a:close/>
                  <a:moveTo>
                    <a:pt x="242" y="378"/>
                  </a:moveTo>
                  <a:lnTo>
                    <a:pt x="242" y="378"/>
                  </a:lnTo>
                  <a:lnTo>
                    <a:pt x="230" y="376"/>
                  </a:lnTo>
                  <a:lnTo>
                    <a:pt x="218" y="374"/>
                  </a:lnTo>
                  <a:lnTo>
                    <a:pt x="206" y="370"/>
                  </a:lnTo>
                  <a:lnTo>
                    <a:pt x="194" y="364"/>
                  </a:lnTo>
                  <a:lnTo>
                    <a:pt x="184" y="356"/>
                  </a:lnTo>
                  <a:lnTo>
                    <a:pt x="174" y="348"/>
                  </a:lnTo>
                  <a:lnTo>
                    <a:pt x="164" y="338"/>
                  </a:lnTo>
                  <a:lnTo>
                    <a:pt x="156" y="326"/>
                  </a:lnTo>
                  <a:lnTo>
                    <a:pt x="148" y="314"/>
                  </a:lnTo>
                  <a:lnTo>
                    <a:pt x="140" y="302"/>
                  </a:lnTo>
                  <a:lnTo>
                    <a:pt x="134" y="288"/>
                  </a:lnTo>
                  <a:lnTo>
                    <a:pt x="130" y="272"/>
                  </a:lnTo>
                  <a:lnTo>
                    <a:pt x="126" y="256"/>
                  </a:lnTo>
                  <a:lnTo>
                    <a:pt x="122" y="240"/>
                  </a:lnTo>
                  <a:lnTo>
                    <a:pt x="120" y="224"/>
                  </a:lnTo>
                  <a:lnTo>
                    <a:pt x="120" y="206"/>
                  </a:lnTo>
                  <a:lnTo>
                    <a:pt x="120" y="188"/>
                  </a:lnTo>
                  <a:lnTo>
                    <a:pt x="122" y="172"/>
                  </a:lnTo>
                  <a:lnTo>
                    <a:pt x="126" y="154"/>
                  </a:lnTo>
                  <a:lnTo>
                    <a:pt x="130" y="138"/>
                  </a:lnTo>
                  <a:lnTo>
                    <a:pt x="134" y="124"/>
                  </a:lnTo>
                  <a:lnTo>
                    <a:pt x="140" y="110"/>
                  </a:lnTo>
                  <a:lnTo>
                    <a:pt x="148" y="96"/>
                  </a:lnTo>
                  <a:lnTo>
                    <a:pt x="156" y="84"/>
                  </a:lnTo>
                  <a:lnTo>
                    <a:pt x="164" y="72"/>
                  </a:lnTo>
                  <a:lnTo>
                    <a:pt x="174" y="62"/>
                  </a:lnTo>
                  <a:lnTo>
                    <a:pt x="184" y="54"/>
                  </a:lnTo>
                  <a:lnTo>
                    <a:pt x="194" y="46"/>
                  </a:lnTo>
                  <a:lnTo>
                    <a:pt x="206" y="42"/>
                  </a:lnTo>
                  <a:lnTo>
                    <a:pt x="218" y="36"/>
                  </a:lnTo>
                  <a:lnTo>
                    <a:pt x="230" y="34"/>
                  </a:lnTo>
                  <a:lnTo>
                    <a:pt x="242" y="34"/>
                  </a:lnTo>
                  <a:lnTo>
                    <a:pt x="254" y="34"/>
                  </a:lnTo>
                  <a:lnTo>
                    <a:pt x="266" y="36"/>
                  </a:lnTo>
                  <a:lnTo>
                    <a:pt x="278" y="42"/>
                  </a:lnTo>
                  <a:lnTo>
                    <a:pt x="288" y="46"/>
                  </a:lnTo>
                  <a:lnTo>
                    <a:pt x="298" y="54"/>
                  </a:lnTo>
                  <a:lnTo>
                    <a:pt x="308" y="62"/>
                  </a:lnTo>
                  <a:lnTo>
                    <a:pt x="318" y="72"/>
                  </a:lnTo>
                  <a:lnTo>
                    <a:pt x="326" y="84"/>
                  </a:lnTo>
                  <a:lnTo>
                    <a:pt x="334" y="96"/>
                  </a:lnTo>
                  <a:lnTo>
                    <a:pt x="340" y="110"/>
                  </a:lnTo>
                  <a:lnTo>
                    <a:pt x="346" y="124"/>
                  </a:lnTo>
                  <a:lnTo>
                    <a:pt x="352" y="138"/>
                  </a:lnTo>
                  <a:lnTo>
                    <a:pt x="356" y="154"/>
                  </a:lnTo>
                  <a:lnTo>
                    <a:pt x="358" y="172"/>
                  </a:lnTo>
                  <a:lnTo>
                    <a:pt x="360" y="188"/>
                  </a:lnTo>
                  <a:lnTo>
                    <a:pt x="362" y="206"/>
                  </a:lnTo>
                  <a:lnTo>
                    <a:pt x="360" y="224"/>
                  </a:lnTo>
                  <a:lnTo>
                    <a:pt x="358" y="240"/>
                  </a:lnTo>
                  <a:lnTo>
                    <a:pt x="356" y="256"/>
                  </a:lnTo>
                  <a:lnTo>
                    <a:pt x="352" y="272"/>
                  </a:lnTo>
                  <a:lnTo>
                    <a:pt x="340" y="302"/>
                  </a:lnTo>
                  <a:lnTo>
                    <a:pt x="334" y="314"/>
                  </a:lnTo>
                  <a:lnTo>
                    <a:pt x="326" y="326"/>
                  </a:lnTo>
                  <a:lnTo>
                    <a:pt x="318" y="338"/>
                  </a:lnTo>
                  <a:lnTo>
                    <a:pt x="308" y="348"/>
                  </a:lnTo>
                  <a:lnTo>
                    <a:pt x="298" y="356"/>
                  </a:lnTo>
                  <a:lnTo>
                    <a:pt x="288" y="364"/>
                  </a:lnTo>
                  <a:lnTo>
                    <a:pt x="278" y="370"/>
                  </a:lnTo>
                  <a:lnTo>
                    <a:pt x="266" y="374"/>
                  </a:lnTo>
                  <a:lnTo>
                    <a:pt x="254" y="376"/>
                  </a:lnTo>
                  <a:lnTo>
                    <a:pt x="242" y="378"/>
                  </a:lnTo>
                  <a:close/>
                </a:path>
              </a:pathLst>
            </a:custGeom>
            <a:solidFill>
              <a:schemeClr val="bg1"/>
            </a:solidFill>
            <a:ln w="9525">
              <a:noFill/>
              <a:round/>
              <a:headEnd/>
              <a:tailEnd/>
            </a:ln>
          </p:spPr>
          <p:txBody>
            <a:bodyPr/>
            <a:lstStyle/>
            <a:p>
              <a:endParaRPr lang="en-US"/>
            </a:p>
          </p:txBody>
        </p:sp>
        <p:sp>
          <p:nvSpPr>
            <p:cNvPr id="2188" name="Freeform 515"/>
            <p:cNvSpPr>
              <a:spLocks noEditPoints="1"/>
            </p:cNvSpPr>
            <p:nvPr/>
          </p:nvSpPr>
          <p:spPr bwMode="auto">
            <a:xfrm>
              <a:off x="3044" y="1370"/>
              <a:ext cx="410" cy="402"/>
            </a:xfrm>
            <a:custGeom>
              <a:avLst/>
              <a:gdLst>
                <a:gd name="T0" fmla="*/ 362 w 410"/>
                <a:gd name="T1" fmla="*/ 108 h 402"/>
                <a:gd name="T2" fmla="*/ 354 w 410"/>
                <a:gd name="T3" fmla="*/ 76 h 402"/>
                <a:gd name="T4" fmla="*/ 330 w 410"/>
                <a:gd name="T5" fmla="*/ 46 h 402"/>
                <a:gd name="T6" fmla="*/ 260 w 410"/>
                <a:gd name="T7" fmla="*/ 8 h 402"/>
                <a:gd name="T8" fmla="*/ 204 w 410"/>
                <a:gd name="T9" fmla="*/ 0 h 402"/>
                <a:gd name="T10" fmla="*/ 150 w 410"/>
                <a:gd name="T11" fmla="*/ 6 h 402"/>
                <a:gd name="T12" fmla="*/ 86 w 410"/>
                <a:gd name="T13" fmla="*/ 34 h 402"/>
                <a:gd name="T14" fmla="*/ 56 w 410"/>
                <a:gd name="T15" fmla="*/ 62 h 402"/>
                <a:gd name="T16" fmla="*/ 34 w 410"/>
                <a:gd name="T17" fmla="*/ 98 h 402"/>
                <a:gd name="T18" fmla="*/ 24 w 410"/>
                <a:gd name="T19" fmla="*/ 144 h 402"/>
                <a:gd name="T20" fmla="*/ 56 w 410"/>
                <a:gd name="T21" fmla="*/ 110 h 402"/>
                <a:gd name="T22" fmla="*/ 114 w 410"/>
                <a:gd name="T23" fmla="*/ 80 h 402"/>
                <a:gd name="T24" fmla="*/ 178 w 410"/>
                <a:gd name="T25" fmla="*/ 78 h 402"/>
                <a:gd name="T26" fmla="*/ 198 w 410"/>
                <a:gd name="T27" fmla="*/ 84 h 402"/>
                <a:gd name="T28" fmla="*/ 224 w 410"/>
                <a:gd name="T29" fmla="*/ 104 h 402"/>
                <a:gd name="T30" fmla="*/ 238 w 410"/>
                <a:gd name="T31" fmla="*/ 140 h 402"/>
                <a:gd name="T32" fmla="*/ 224 w 410"/>
                <a:gd name="T33" fmla="*/ 162 h 402"/>
                <a:gd name="T34" fmla="*/ 84 w 410"/>
                <a:gd name="T35" fmla="*/ 202 h 402"/>
                <a:gd name="T36" fmla="*/ 46 w 410"/>
                <a:gd name="T37" fmla="*/ 218 h 402"/>
                <a:gd name="T38" fmla="*/ 10 w 410"/>
                <a:gd name="T39" fmla="*/ 256 h 402"/>
                <a:gd name="T40" fmla="*/ 0 w 410"/>
                <a:gd name="T41" fmla="*/ 304 h 402"/>
                <a:gd name="T42" fmla="*/ 8 w 410"/>
                <a:gd name="T43" fmla="*/ 338 h 402"/>
                <a:gd name="T44" fmla="*/ 42 w 410"/>
                <a:gd name="T45" fmla="*/ 384 h 402"/>
                <a:gd name="T46" fmla="*/ 84 w 410"/>
                <a:gd name="T47" fmla="*/ 400 h 402"/>
                <a:gd name="T48" fmla="*/ 110 w 410"/>
                <a:gd name="T49" fmla="*/ 402 h 402"/>
                <a:gd name="T50" fmla="*/ 178 w 410"/>
                <a:gd name="T51" fmla="*/ 386 h 402"/>
                <a:gd name="T52" fmla="*/ 212 w 410"/>
                <a:gd name="T53" fmla="*/ 368 h 402"/>
                <a:gd name="T54" fmla="*/ 242 w 410"/>
                <a:gd name="T55" fmla="*/ 342 h 402"/>
                <a:gd name="T56" fmla="*/ 268 w 410"/>
                <a:gd name="T57" fmla="*/ 380 h 402"/>
                <a:gd name="T58" fmla="*/ 302 w 410"/>
                <a:gd name="T59" fmla="*/ 398 h 402"/>
                <a:gd name="T60" fmla="*/ 328 w 410"/>
                <a:gd name="T61" fmla="*/ 402 h 402"/>
                <a:gd name="T62" fmla="*/ 364 w 410"/>
                <a:gd name="T63" fmla="*/ 390 h 402"/>
                <a:gd name="T64" fmla="*/ 396 w 410"/>
                <a:gd name="T65" fmla="*/ 362 h 402"/>
                <a:gd name="T66" fmla="*/ 410 w 410"/>
                <a:gd name="T67" fmla="*/ 338 h 402"/>
                <a:gd name="T68" fmla="*/ 380 w 410"/>
                <a:gd name="T69" fmla="*/ 342 h 402"/>
                <a:gd name="T70" fmla="*/ 364 w 410"/>
                <a:gd name="T71" fmla="*/ 326 h 402"/>
                <a:gd name="T72" fmla="*/ 362 w 410"/>
                <a:gd name="T73" fmla="*/ 306 h 402"/>
                <a:gd name="T74" fmla="*/ 240 w 410"/>
                <a:gd name="T75" fmla="*/ 296 h 402"/>
                <a:gd name="T76" fmla="*/ 224 w 410"/>
                <a:gd name="T77" fmla="*/ 328 h 402"/>
                <a:gd name="T78" fmla="*/ 192 w 410"/>
                <a:gd name="T79" fmla="*/ 344 h 402"/>
                <a:gd name="T80" fmla="*/ 164 w 410"/>
                <a:gd name="T81" fmla="*/ 344 h 402"/>
                <a:gd name="T82" fmla="*/ 130 w 410"/>
                <a:gd name="T83" fmla="*/ 324 h 402"/>
                <a:gd name="T84" fmla="*/ 118 w 410"/>
                <a:gd name="T85" fmla="*/ 290 h 402"/>
                <a:gd name="T86" fmla="*/ 120 w 410"/>
                <a:gd name="T87" fmla="*/ 262 h 402"/>
                <a:gd name="T88" fmla="*/ 140 w 410"/>
                <a:gd name="T89" fmla="*/ 232 h 402"/>
                <a:gd name="T90" fmla="*/ 240 w 410"/>
                <a:gd name="T91" fmla="*/ 188 h 40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10"/>
                <a:gd name="T139" fmla="*/ 0 h 402"/>
                <a:gd name="T140" fmla="*/ 410 w 410"/>
                <a:gd name="T141" fmla="*/ 402 h 40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10" h="402">
                  <a:moveTo>
                    <a:pt x="362" y="306"/>
                  </a:moveTo>
                  <a:lnTo>
                    <a:pt x="362" y="108"/>
                  </a:lnTo>
                  <a:lnTo>
                    <a:pt x="360" y="98"/>
                  </a:lnTo>
                  <a:lnTo>
                    <a:pt x="358" y="86"/>
                  </a:lnTo>
                  <a:lnTo>
                    <a:pt x="354" y="76"/>
                  </a:lnTo>
                  <a:lnTo>
                    <a:pt x="348" y="64"/>
                  </a:lnTo>
                  <a:lnTo>
                    <a:pt x="340" y="56"/>
                  </a:lnTo>
                  <a:lnTo>
                    <a:pt x="330" y="46"/>
                  </a:lnTo>
                  <a:lnTo>
                    <a:pt x="310" y="30"/>
                  </a:lnTo>
                  <a:lnTo>
                    <a:pt x="286" y="18"/>
                  </a:lnTo>
                  <a:lnTo>
                    <a:pt x="260" y="8"/>
                  </a:lnTo>
                  <a:lnTo>
                    <a:pt x="232" y="2"/>
                  </a:lnTo>
                  <a:lnTo>
                    <a:pt x="204" y="0"/>
                  </a:lnTo>
                  <a:lnTo>
                    <a:pt x="178" y="2"/>
                  </a:lnTo>
                  <a:lnTo>
                    <a:pt x="150" y="6"/>
                  </a:lnTo>
                  <a:lnTo>
                    <a:pt x="124" y="14"/>
                  </a:lnTo>
                  <a:lnTo>
                    <a:pt x="98" y="26"/>
                  </a:lnTo>
                  <a:lnTo>
                    <a:pt x="86" y="34"/>
                  </a:lnTo>
                  <a:lnTo>
                    <a:pt x="76" y="42"/>
                  </a:lnTo>
                  <a:lnTo>
                    <a:pt x="66" y="50"/>
                  </a:lnTo>
                  <a:lnTo>
                    <a:pt x="56" y="62"/>
                  </a:lnTo>
                  <a:lnTo>
                    <a:pt x="48" y="72"/>
                  </a:lnTo>
                  <a:lnTo>
                    <a:pt x="40" y="84"/>
                  </a:lnTo>
                  <a:lnTo>
                    <a:pt x="34" y="98"/>
                  </a:lnTo>
                  <a:lnTo>
                    <a:pt x="28" y="112"/>
                  </a:lnTo>
                  <a:lnTo>
                    <a:pt x="26" y="128"/>
                  </a:lnTo>
                  <a:lnTo>
                    <a:pt x="24" y="144"/>
                  </a:lnTo>
                  <a:lnTo>
                    <a:pt x="40" y="126"/>
                  </a:lnTo>
                  <a:lnTo>
                    <a:pt x="56" y="110"/>
                  </a:lnTo>
                  <a:lnTo>
                    <a:pt x="74" y="96"/>
                  </a:lnTo>
                  <a:lnTo>
                    <a:pt x="94" y="86"/>
                  </a:lnTo>
                  <a:lnTo>
                    <a:pt x="114" y="80"/>
                  </a:lnTo>
                  <a:lnTo>
                    <a:pt x="134" y="76"/>
                  </a:lnTo>
                  <a:lnTo>
                    <a:pt x="156" y="76"/>
                  </a:lnTo>
                  <a:lnTo>
                    <a:pt x="178" y="78"/>
                  </a:lnTo>
                  <a:lnTo>
                    <a:pt x="192" y="82"/>
                  </a:lnTo>
                  <a:lnTo>
                    <a:pt x="198" y="84"/>
                  </a:lnTo>
                  <a:lnTo>
                    <a:pt x="214" y="94"/>
                  </a:lnTo>
                  <a:lnTo>
                    <a:pt x="224" y="104"/>
                  </a:lnTo>
                  <a:lnTo>
                    <a:pt x="232" y="116"/>
                  </a:lnTo>
                  <a:lnTo>
                    <a:pt x="238" y="128"/>
                  </a:lnTo>
                  <a:lnTo>
                    <a:pt x="238" y="140"/>
                  </a:lnTo>
                  <a:lnTo>
                    <a:pt x="236" y="150"/>
                  </a:lnTo>
                  <a:lnTo>
                    <a:pt x="228" y="158"/>
                  </a:lnTo>
                  <a:lnTo>
                    <a:pt x="224" y="162"/>
                  </a:lnTo>
                  <a:lnTo>
                    <a:pt x="218" y="164"/>
                  </a:lnTo>
                  <a:lnTo>
                    <a:pt x="178" y="176"/>
                  </a:lnTo>
                  <a:lnTo>
                    <a:pt x="84" y="202"/>
                  </a:lnTo>
                  <a:lnTo>
                    <a:pt x="64" y="210"/>
                  </a:lnTo>
                  <a:lnTo>
                    <a:pt x="46" y="218"/>
                  </a:lnTo>
                  <a:lnTo>
                    <a:pt x="32" y="230"/>
                  </a:lnTo>
                  <a:lnTo>
                    <a:pt x="20" y="242"/>
                  </a:lnTo>
                  <a:lnTo>
                    <a:pt x="10" y="256"/>
                  </a:lnTo>
                  <a:lnTo>
                    <a:pt x="4" y="270"/>
                  </a:lnTo>
                  <a:lnTo>
                    <a:pt x="0" y="286"/>
                  </a:lnTo>
                  <a:lnTo>
                    <a:pt x="0" y="304"/>
                  </a:lnTo>
                  <a:lnTo>
                    <a:pt x="2" y="322"/>
                  </a:lnTo>
                  <a:lnTo>
                    <a:pt x="8" y="338"/>
                  </a:lnTo>
                  <a:lnTo>
                    <a:pt x="16" y="356"/>
                  </a:lnTo>
                  <a:lnTo>
                    <a:pt x="28" y="370"/>
                  </a:lnTo>
                  <a:lnTo>
                    <a:pt x="42" y="384"/>
                  </a:lnTo>
                  <a:lnTo>
                    <a:pt x="62" y="394"/>
                  </a:lnTo>
                  <a:lnTo>
                    <a:pt x="72" y="396"/>
                  </a:lnTo>
                  <a:lnTo>
                    <a:pt x="84" y="400"/>
                  </a:lnTo>
                  <a:lnTo>
                    <a:pt x="98" y="400"/>
                  </a:lnTo>
                  <a:lnTo>
                    <a:pt x="110" y="402"/>
                  </a:lnTo>
                  <a:lnTo>
                    <a:pt x="144" y="396"/>
                  </a:lnTo>
                  <a:lnTo>
                    <a:pt x="162" y="392"/>
                  </a:lnTo>
                  <a:lnTo>
                    <a:pt x="178" y="386"/>
                  </a:lnTo>
                  <a:lnTo>
                    <a:pt x="194" y="376"/>
                  </a:lnTo>
                  <a:lnTo>
                    <a:pt x="212" y="368"/>
                  </a:lnTo>
                  <a:lnTo>
                    <a:pt x="226" y="356"/>
                  </a:lnTo>
                  <a:lnTo>
                    <a:pt x="242" y="342"/>
                  </a:lnTo>
                  <a:lnTo>
                    <a:pt x="250" y="356"/>
                  </a:lnTo>
                  <a:lnTo>
                    <a:pt x="258" y="368"/>
                  </a:lnTo>
                  <a:lnTo>
                    <a:pt x="268" y="380"/>
                  </a:lnTo>
                  <a:lnTo>
                    <a:pt x="278" y="388"/>
                  </a:lnTo>
                  <a:lnTo>
                    <a:pt x="290" y="394"/>
                  </a:lnTo>
                  <a:lnTo>
                    <a:pt x="302" y="398"/>
                  </a:lnTo>
                  <a:lnTo>
                    <a:pt x="314" y="400"/>
                  </a:lnTo>
                  <a:lnTo>
                    <a:pt x="328" y="402"/>
                  </a:lnTo>
                  <a:lnTo>
                    <a:pt x="340" y="400"/>
                  </a:lnTo>
                  <a:lnTo>
                    <a:pt x="352" y="396"/>
                  </a:lnTo>
                  <a:lnTo>
                    <a:pt x="364" y="390"/>
                  </a:lnTo>
                  <a:lnTo>
                    <a:pt x="376" y="382"/>
                  </a:lnTo>
                  <a:lnTo>
                    <a:pt x="388" y="374"/>
                  </a:lnTo>
                  <a:lnTo>
                    <a:pt x="396" y="362"/>
                  </a:lnTo>
                  <a:lnTo>
                    <a:pt x="404" y="350"/>
                  </a:lnTo>
                  <a:lnTo>
                    <a:pt x="410" y="338"/>
                  </a:lnTo>
                  <a:lnTo>
                    <a:pt x="398" y="342"/>
                  </a:lnTo>
                  <a:lnTo>
                    <a:pt x="388" y="342"/>
                  </a:lnTo>
                  <a:lnTo>
                    <a:pt x="380" y="342"/>
                  </a:lnTo>
                  <a:lnTo>
                    <a:pt x="374" y="338"/>
                  </a:lnTo>
                  <a:lnTo>
                    <a:pt x="368" y="334"/>
                  </a:lnTo>
                  <a:lnTo>
                    <a:pt x="364" y="326"/>
                  </a:lnTo>
                  <a:lnTo>
                    <a:pt x="362" y="316"/>
                  </a:lnTo>
                  <a:lnTo>
                    <a:pt x="362" y="306"/>
                  </a:lnTo>
                  <a:close/>
                  <a:moveTo>
                    <a:pt x="240" y="282"/>
                  </a:moveTo>
                  <a:lnTo>
                    <a:pt x="240" y="282"/>
                  </a:lnTo>
                  <a:lnTo>
                    <a:pt x="240" y="296"/>
                  </a:lnTo>
                  <a:lnTo>
                    <a:pt x="236" y="308"/>
                  </a:lnTo>
                  <a:lnTo>
                    <a:pt x="232" y="320"/>
                  </a:lnTo>
                  <a:lnTo>
                    <a:pt x="224" y="328"/>
                  </a:lnTo>
                  <a:lnTo>
                    <a:pt x="216" y="336"/>
                  </a:lnTo>
                  <a:lnTo>
                    <a:pt x="204" y="342"/>
                  </a:lnTo>
                  <a:lnTo>
                    <a:pt x="192" y="344"/>
                  </a:lnTo>
                  <a:lnTo>
                    <a:pt x="178" y="346"/>
                  </a:lnTo>
                  <a:lnTo>
                    <a:pt x="164" y="344"/>
                  </a:lnTo>
                  <a:lnTo>
                    <a:pt x="150" y="340"/>
                  </a:lnTo>
                  <a:lnTo>
                    <a:pt x="140" y="332"/>
                  </a:lnTo>
                  <a:lnTo>
                    <a:pt x="130" y="324"/>
                  </a:lnTo>
                  <a:lnTo>
                    <a:pt x="124" y="314"/>
                  </a:lnTo>
                  <a:lnTo>
                    <a:pt x="120" y="302"/>
                  </a:lnTo>
                  <a:lnTo>
                    <a:pt x="118" y="290"/>
                  </a:lnTo>
                  <a:lnTo>
                    <a:pt x="116" y="278"/>
                  </a:lnTo>
                  <a:lnTo>
                    <a:pt x="120" y="262"/>
                  </a:lnTo>
                  <a:lnTo>
                    <a:pt x="126" y="248"/>
                  </a:lnTo>
                  <a:lnTo>
                    <a:pt x="134" y="236"/>
                  </a:lnTo>
                  <a:lnTo>
                    <a:pt x="140" y="232"/>
                  </a:lnTo>
                  <a:lnTo>
                    <a:pt x="146" y="228"/>
                  </a:lnTo>
                  <a:lnTo>
                    <a:pt x="178" y="216"/>
                  </a:lnTo>
                  <a:lnTo>
                    <a:pt x="240" y="188"/>
                  </a:lnTo>
                  <a:lnTo>
                    <a:pt x="240" y="282"/>
                  </a:lnTo>
                  <a:close/>
                </a:path>
              </a:pathLst>
            </a:custGeom>
            <a:solidFill>
              <a:schemeClr val="bg1"/>
            </a:solidFill>
            <a:ln w="9525">
              <a:noFill/>
              <a:round/>
              <a:headEnd/>
              <a:tailEnd/>
            </a:ln>
          </p:spPr>
          <p:txBody>
            <a:bodyPr/>
            <a:lstStyle/>
            <a:p>
              <a:endParaRPr lang="en-US"/>
            </a:p>
          </p:txBody>
        </p:sp>
        <p:sp>
          <p:nvSpPr>
            <p:cNvPr id="2189" name="Freeform 516"/>
            <p:cNvSpPr>
              <a:spLocks noEditPoints="1"/>
            </p:cNvSpPr>
            <p:nvPr/>
          </p:nvSpPr>
          <p:spPr bwMode="auto">
            <a:xfrm>
              <a:off x="1908" y="1248"/>
              <a:ext cx="1070" cy="1142"/>
            </a:xfrm>
            <a:custGeom>
              <a:avLst/>
              <a:gdLst>
                <a:gd name="T0" fmla="*/ 1014 w 1070"/>
                <a:gd name="T1" fmla="*/ 718 h 1142"/>
                <a:gd name="T2" fmla="*/ 920 w 1070"/>
                <a:gd name="T3" fmla="*/ 650 h 1142"/>
                <a:gd name="T4" fmla="*/ 840 w 1070"/>
                <a:gd name="T5" fmla="*/ 644 h 1142"/>
                <a:gd name="T6" fmla="*/ 718 w 1070"/>
                <a:gd name="T7" fmla="*/ 704 h 1142"/>
                <a:gd name="T8" fmla="*/ 686 w 1070"/>
                <a:gd name="T9" fmla="*/ 788 h 1142"/>
                <a:gd name="T10" fmla="*/ 774 w 1070"/>
                <a:gd name="T11" fmla="*/ 722 h 1142"/>
                <a:gd name="T12" fmla="*/ 860 w 1070"/>
                <a:gd name="T13" fmla="*/ 728 h 1142"/>
                <a:gd name="T14" fmla="*/ 896 w 1070"/>
                <a:gd name="T15" fmla="*/ 794 h 1142"/>
                <a:gd name="T16" fmla="*/ 746 w 1070"/>
                <a:gd name="T17" fmla="*/ 846 h 1142"/>
                <a:gd name="T18" fmla="*/ 666 w 1070"/>
                <a:gd name="T19" fmla="*/ 914 h 1142"/>
                <a:gd name="T20" fmla="*/ 640 w 1070"/>
                <a:gd name="T21" fmla="*/ 974 h 1142"/>
                <a:gd name="T22" fmla="*/ 590 w 1070"/>
                <a:gd name="T23" fmla="*/ 968 h 1142"/>
                <a:gd name="T24" fmla="*/ 566 w 1070"/>
                <a:gd name="T25" fmla="*/ 708 h 1142"/>
                <a:gd name="T26" fmla="*/ 554 w 1070"/>
                <a:gd name="T27" fmla="*/ 516 h 1142"/>
                <a:gd name="T28" fmla="*/ 472 w 1070"/>
                <a:gd name="T29" fmla="*/ 642 h 1142"/>
                <a:gd name="T30" fmla="*/ 386 w 1070"/>
                <a:gd name="T31" fmla="*/ 502 h 1142"/>
                <a:gd name="T32" fmla="*/ 346 w 1070"/>
                <a:gd name="T33" fmla="*/ 442 h 1142"/>
                <a:gd name="T34" fmla="*/ 180 w 1070"/>
                <a:gd name="T35" fmla="*/ 20 h 1142"/>
                <a:gd name="T36" fmla="*/ 214 w 1070"/>
                <a:gd name="T37" fmla="*/ 70 h 1142"/>
                <a:gd name="T38" fmla="*/ 204 w 1070"/>
                <a:gd name="T39" fmla="*/ 464 h 1142"/>
                <a:gd name="T40" fmla="*/ 116 w 1070"/>
                <a:gd name="T41" fmla="*/ 522 h 1142"/>
                <a:gd name="T42" fmla="*/ 48 w 1070"/>
                <a:gd name="T43" fmla="*/ 586 h 1142"/>
                <a:gd name="T44" fmla="*/ 30 w 1070"/>
                <a:gd name="T45" fmla="*/ 678 h 1142"/>
                <a:gd name="T46" fmla="*/ 84 w 1070"/>
                <a:gd name="T47" fmla="*/ 764 h 1142"/>
                <a:gd name="T48" fmla="*/ 280 w 1070"/>
                <a:gd name="T49" fmla="*/ 940 h 1142"/>
                <a:gd name="T50" fmla="*/ 274 w 1070"/>
                <a:gd name="T51" fmla="*/ 1032 h 1142"/>
                <a:gd name="T52" fmla="*/ 202 w 1070"/>
                <a:gd name="T53" fmla="*/ 1086 h 1142"/>
                <a:gd name="T54" fmla="*/ 120 w 1070"/>
                <a:gd name="T55" fmla="*/ 1082 h 1142"/>
                <a:gd name="T56" fmla="*/ 0 w 1070"/>
                <a:gd name="T57" fmla="*/ 1020 h 1142"/>
                <a:gd name="T58" fmla="*/ 122 w 1070"/>
                <a:gd name="T59" fmla="*/ 1124 h 1142"/>
                <a:gd name="T60" fmla="*/ 278 w 1070"/>
                <a:gd name="T61" fmla="*/ 1132 h 1142"/>
                <a:gd name="T62" fmla="*/ 402 w 1070"/>
                <a:gd name="T63" fmla="*/ 1058 h 1142"/>
                <a:gd name="T64" fmla="*/ 432 w 1070"/>
                <a:gd name="T65" fmla="*/ 984 h 1142"/>
                <a:gd name="T66" fmla="*/ 408 w 1070"/>
                <a:gd name="T67" fmla="*/ 860 h 1142"/>
                <a:gd name="T68" fmla="*/ 170 w 1070"/>
                <a:gd name="T69" fmla="*/ 662 h 1142"/>
                <a:gd name="T70" fmla="*/ 144 w 1070"/>
                <a:gd name="T71" fmla="*/ 604 h 1142"/>
                <a:gd name="T72" fmla="*/ 166 w 1070"/>
                <a:gd name="T73" fmla="*/ 548 h 1142"/>
                <a:gd name="T74" fmla="*/ 248 w 1070"/>
                <a:gd name="T75" fmla="*/ 516 h 1142"/>
                <a:gd name="T76" fmla="*/ 328 w 1070"/>
                <a:gd name="T77" fmla="*/ 548 h 1142"/>
                <a:gd name="T78" fmla="*/ 376 w 1070"/>
                <a:gd name="T79" fmla="*/ 632 h 1142"/>
                <a:gd name="T80" fmla="*/ 444 w 1070"/>
                <a:gd name="T81" fmla="*/ 914 h 1142"/>
                <a:gd name="T82" fmla="*/ 484 w 1070"/>
                <a:gd name="T83" fmla="*/ 1020 h 1142"/>
                <a:gd name="T84" fmla="*/ 546 w 1070"/>
                <a:gd name="T85" fmla="*/ 1042 h 1142"/>
                <a:gd name="T86" fmla="*/ 632 w 1070"/>
                <a:gd name="T87" fmla="*/ 1028 h 1142"/>
                <a:gd name="T88" fmla="*/ 690 w 1070"/>
                <a:gd name="T89" fmla="*/ 1014 h 1142"/>
                <a:gd name="T90" fmla="*/ 772 w 1070"/>
                <a:gd name="T91" fmla="*/ 1044 h 1142"/>
                <a:gd name="T92" fmla="*/ 856 w 1070"/>
                <a:gd name="T93" fmla="*/ 1020 h 1142"/>
                <a:gd name="T94" fmla="*/ 918 w 1070"/>
                <a:gd name="T95" fmla="*/ 1012 h 1142"/>
                <a:gd name="T96" fmla="*/ 988 w 1070"/>
                <a:gd name="T97" fmla="*/ 1044 h 1142"/>
                <a:gd name="T98" fmla="*/ 1048 w 1070"/>
                <a:gd name="T99" fmla="*/ 1016 h 1142"/>
                <a:gd name="T100" fmla="*/ 1050 w 1070"/>
                <a:gd name="T101" fmla="*/ 986 h 1142"/>
                <a:gd name="T102" fmla="*/ 1022 w 1070"/>
                <a:gd name="T103" fmla="*/ 948 h 1142"/>
                <a:gd name="T104" fmla="*/ 892 w 1070"/>
                <a:gd name="T105" fmla="*/ 962 h 1142"/>
                <a:gd name="T106" fmla="*/ 840 w 1070"/>
                <a:gd name="T107" fmla="*/ 988 h 1142"/>
                <a:gd name="T108" fmla="*/ 780 w 1070"/>
                <a:gd name="T109" fmla="*/ 946 h 1142"/>
                <a:gd name="T110" fmla="*/ 796 w 1070"/>
                <a:gd name="T111" fmla="*/ 880 h 114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70"/>
                <a:gd name="T169" fmla="*/ 0 h 1142"/>
                <a:gd name="T170" fmla="*/ 1070 w 1070"/>
                <a:gd name="T171" fmla="*/ 1142 h 114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70" h="1142">
                  <a:moveTo>
                    <a:pt x="1022" y="948"/>
                  </a:moveTo>
                  <a:lnTo>
                    <a:pt x="1022" y="752"/>
                  </a:lnTo>
                  <a:lnTo>
                    <a:pt x="1022" y="740"/>
                  </a:lnTo>
                  <a:lnTo>
                    <a:pt x="1018" y="728"/>
                  </a:lnTo>
                  <a:lnTo>
                    <a:pt x="1014" y="718"/>
                  </a:lnTo>
                  <a:lnTo>
                    <a:pt x="1008" y="708"/>
                  </a:lnTo>
                  <a:lnTo>
                    <a:pt x="1000" y="698"/>
                  </a:lnTo>
                  <a:lnTo>
                    <a:pt x="992" y="690"/>
                  </a:lnTo>
                  <a:lnTo>
                    <a:pt x="970" y="674"/>
                  </a:lnTo>
                  <a:lnTo>
                    <a:pt x="946" y="660"/>
                  </a:lnTo>
                  <a:lnTo>
                    <a:pt x="920" y="650"/>
                  </a:lnTo>
                  <a:lnTo>
                    <a:pt x="892" y="644"/>
                  </a:lnTo>
                  <a:lnTo>
                    <a:pt x="866" y="642"/>
                  </a:lnTo>
                  <a:lnTo>
                    <a:pt x="852" y="642"/>
                  </a:lnTo>
                  <a:lnTo>
                    <a:pt x="840" y="644"/>
                  </a:lnTo>
                  <a:lnTo>
                    <a:pt x="812" y="650"/>
                  </a:lnTo>
                  <a:lnTo>
                    <a:pt x="786" y="658"/>
                  </a:lnTo>
                  <a:lnTo>
                    <a:pt x="760" y="670"/>
                  </a:lnTo>
                  <a:lnTo>
                    <a:pt x="738" y="684"/>
                  </a:lnTo>
                  <a:lnTo>
                    <a:pt x="728" y="694"/>
                  </a:lnTo>
                  <a:lnTo>
                    <a:pt x="718" y="704"/>
                  </a:lnTo>
                  <a:lnTo>
                    <a:pt x="710" y="716"/>
                  </a:lnTo>
                  <a:lnTo>
                    <a:pt x="702" y="728"/>
                  </a:lnTo>
                  <a:lnTo>
                    <a:pt x="696" y="742"/>
                  </a:lnTo>
                  <a:lnTo>
                    <a:pt x="692" y="756"/>
                  </a:lnTo>
                  <a:lnTo>
                    <a:pt x="688" y="772"/>
                  </a:lnTo>
                  <a:lnTo>
                    <a:pt x="686" y="788"/>
                  </a:lnTo>
                  <a:lnTo>
                    <a:pt x="702" y="768"/>
                  </a:lnTo>
                  <a:lnTo>
                    <a:pt x="718" y="752"/>
                  </a:lnTo>
                  <a:lnTo>
                    <a:pt x="736" y="740"/>
                  </a:lnTo>
                  <a:lnTo>
                    <a:pt x="756" y="730"/>
                  </a:lnTo>
                  <a:lnTo>
                    <a:pt x="774" y="722"/>
                  </a:lnTo>
                  <a:lnTo>
                    <a:pt x="796" y="718"/>
                  </a:lnTo>
                  <a:lnTo>
                    <a:pt x="818" y="718"/>
                  </a:lnTo>
                  <a:lnTo>
                    <a:pt x="840" y="722"/>
                  </a:lnTo>
                  <a:lnTo>
                    <a:pt x="860" y="728"/>
                  </a:lnTo>
                  <a:lnTo>
                    <a:pt x="874" y="736"/>
                  </a:lnTo>
                  <a:lnTo>
                    <a:pt x="886" y="746"/>
                  </a:lnTo>
                  <a:lnTo>
                    <a:pt x="894" y="758"/>
                  </a:lnTo>
                  <a:lnTo>
                    <a:pt x="898" y="770"/>
                  </a:lnTo>
                  <a:lnTo>
                    <a:pt x="900" y="782"/>
                  </a:lnTo>
                  <a:lnTo>
                    <a:pt x="896" y="794"/>
                  </a:lnTo>
                  <a:lnTo>
                    <a:pt x="890" y="802"/>
                  </a:lnTo>
                  <a:lnTo>
                    <a:pt x="884" y="806"/>
                  </a:lnTo>
                  <a:lnTo>
                    <a:pt x="878" y="808"/>
                  </a:lnTo>
                  <a:lnTo>
                    <a:pt x="840" y="820"/>
                  </a:lnTo>
                  <a:lnTo>
                    <a:pt x="746" y="846"/>
                  </a:lnTo>
                  <a:lnTo>
                    <a:pt x="726" y="852"/>
                  </a:lnTo>
                  <a:lnTo>
                    <a:pt x="708" y="862"/>
                  </a:lnTo>
                  <a:lnTo>
                    <a:pt x="694" y="872"/>
                  </a:lnTo>
                  <a:lnTo>
                    <a:pt x="682" y="884"/>
                  </a:lnTo>
                  <a:lnTo>
                    <a:pt x="674" y="898"/>
                  </a:lnTo>
                  <a:lnTo>
                    <a:pt x="666" y="914"/>
                  </a:lnTo>
                  <a:lnTo>
                    <a:pt x="662" y="930"/>
                  </a:lnTo>
                  <a:lnTo>
                    <a:pt x="662" y="946"/>
                  </a:lnTo>
                  <a:lnTo>
                    <a:pt x="664" y="966"/>
                  </a:lnTo>
                  <a:lnTo>
                    <a:pt x="640" y="974"/>
                  </a:lnTo>
                  <a:lnTo>
                    <a:pt x="630" y="976"/>
                  </a:lnTo>
                  <a:lnTo>
                    <a:pt x="620" y="976"/>
                  </a:lnTo>
                  <a:lnTo>
                    <a:pt x="612" y="976"/>
                  </a:lnTo>
                  <a:lnTo>
                    <a:pt x="604" y="974"/>
                  </a:lnTo>
                  <a:lnTo>
                    <a:pt x="596" y="972"/>
                  </a:lnTo>
                  <a:lnTo>
                    <a:pt x="590" y="968"/>
                  </a:lnTo>
                  <a:lnTo>
                    <a:pt x="584" y="962"/>
                  </a:lnTo>
                  <a:lnTo>
                    <a:pt x="580" y="956"/>
                  </a:lnTo>
                  <a:lnTo>
                    <a:pt x="572" y="942"/>
                  </a:lnTo>
                  <a:lnTo>
                    <a:pt x="568" y="924"/>
                  </a:lnTo>
                  <a:lnTo>
                    <a:pt x="566" y="904"/>
                  </a:lnTo>
                  <a:lnTo>
                    <a:pt x="566" y="708"/>
                  </a:lnTo>
                  <a:lnTo>
                    <a:pt x="684" y="708"/>
                  </a:lnTo>
                  <a:lnTo>
                    <a:pt x="684" y="672"/>
                  </a:lnTo>
                  <a:lnTo>
                    <a:pt x="566" y="672"/>
                  </a:lnTo>
                  <a:lnTo>
                    <a:pt x="566" y="520"/>
                  </a:lnTo>
                  <a:lnTo>
                    <a:pt x="554" y="516"/>
                  </a:lnTo>
                  <a:lnTo>
                    <a:pt x="546" y="542"/>
                  </a:lnTo>
                  <a:lnTo>
                    <a:pt x="536" y="568"/>
                  </a:lnTo>
                  <a:lnTo>
                    <a:pt x="524" y="588"/>
                  </a:lnTo>
                  <a:lnTo>
                    <a:pt x="510" y="608"/>
                  </a:lnTo>
                  <a:lnTo>
                    <a:pt x="492" y="626"/>
                  </a:lnTo>
                  <a:lnTo>
                    <a:pt x="472" y="642"/>
                  </a:lnTo>
                  <a:lnTo>
                    <a:pt x="446" y="656"/>
                  </a:lnTo>
                  <a:lnTo>
                    <a:pt x="416" y="668"/>
                  </a:lnTo>
                  <a:lnTo>
                    <a:pt x="416" y="508"/>
                  </a:lnTo>
                  <a:lnTo>
                    <a:pt x="400" y="506"/>
                  </a:lnTo>
                  <a:lnTo>
                    <a:pt x="386" y="502"/>
                  </a:lnTo>
                  <a:lnTo>
                    <a:pt x="374" y="498"/>
                  </a:lnTo>
                  <a:lnTo>
                    <a:pt x="366" y="490"/>
                  </a:lnTo>
                  <a:lnTo>
                    <a:pt x="358" y="482"/>
                  </a:lnTo>
                  <a:lnTo>
                    <a:pt x="352" y="470"/>
                  </a:lnTo>
                  <a:lnTo>
                    <a:pt x="348" y="456"/>
                  </a:lnTo>
                  <a:lnTo>
                    <a:pt x="346" y="442"/>
                  </a:lnTo>
                  <a:lnTo>
                    <a:pt x="346" y="0"/>
                  </a:lnTo>
                  <a:lnTo>
                    <a:pt x="148" y="0"/>
                  </a:lnTo>
                  <a:lnTo>
                    <a:pt x="148" y="16"/>
                  </a:lnTo>
                  <a:lnTo>
                    <a:pt x="166" y="18"/>
                  </a:lnTo>
                  <a:lnTo>
                    <a:pt x="180" y="20"/>
                  </a:lnTo>
                  <a:lnTo>
                    <a:pt x="192" y="24"/>
                  </a:lnTo>
                  <a:lnTo>
                    <a:pt x="200" y="28"/>
                  </a:lnTo>
                  <a:lnTo>
                    <a:pt x="206" y="36"/>
                  </a:lnTo>
                  <a:lnTo>
                    <a:pt x="210" y="44"/>
                  </a:lnTo>
                  <a:lnTo>
                    <a:pt x="214" y="56"/>
                  </a:lnTo>
                  <a:lnTo>
                    <a:pt x="214" y="70"/>
                  </a:lnTo>
                  <a:lnTo>
                    <a:pt x="214" y="430"/>
                  </a:lnTo>
                  <a:lnTo>
                    <a:pt x="214" y="440"/>
                  </a:lnTo>
                  <a:lnTo>
                    <a:pt x="212" y="450"/>
                  </a:lnTo>
                  <a:lnTo>
                    <a:pt x="208" y="458"/>
                  </a:lnTo>
                  <a:lnTo>
                    <a:pt x="204" y="464"/>
                  </a:lnTo>
                  <a:lnTo>
                    <a:pt x="192" y="476"/>
                  </a:lnTo>
                  <a:lnTo>
                    <a:pt x="180" y="486"/>
                  </a:lnTo>
                  <a:lnTo>
                    <a:pt x="162" y="498"/>
                  </a:lnTo>
                  <a:lnTo>
                    <a:pt x="140" y="508"/>
                  </a:lnTo>
                  <a:lnTo>
                    <a:pt x="116" y="522"/>
                  </a:lnTo>
                  <a:lnTo>
                    <a:pt x="92" y="538"/>
                  </a:lnTo>
                  <a:lnTo>
                    <a:pt x="78" y="548"/>
                  </a:lnTo>
                  <a:lnTo>
                    <a:pt x="66" y="560"/>
                  </a:lnTo>
                  <a:lnTo>
                    <a:pt x="56" y="572"/>
                  </a:lnTo>
                  <a:lnTo>
                    <a:pt x="48" y="586"/>
                  </a:lnTo>
                  <a:lnTo>
                    <a:pt x="40" y="600"/>
                  </a:lnTo>
                  <a:lnTo>
                    <a:pt x="36" y="614"/>
                  </a:lnTo>
                  <a:lnTo>
                    <a:pt x="32" y="630"/>
                  </a:lnTo>
                  <a:lnTo>
                    <a:pt x="30" y="646"/>
                  </a:lnTo>
                  <a:lnTo>
                    <a:pt x="28" y="662"/>
                  </a:lnTo>
                  <a:lnTo>
                    <a:pt x="30" y="678"/>
                  </a:lnTo>
                  <a:lnTo>
                    <a:pt x="34" y="694"/>
                  </a:lnTo>
                  <a:lnTo>
                    <a:pt x="40" y="708"/>
                  </a:lnTo>
                  <a:lnTo>
                    <a:pt x="46" y="724"/>
                  </a:lnTo>
                  <a:lnTo>
                    <a:pt x="56" y="738"/>
                  </a:lnTo>
                  <a:lnTo>
                    <a:pt x="68" y="752"/>
                  </a:lnTo>
                  <a:lnTo>
                    <a:pt x="84" y="764"/>
                  </a:lnTo>
                  <a:lnTo>
                    <a:pt x="238" y="884"/>
                  </a:lnTo>
                  <a:lnTo>
                    <a:pt x="254" y="896"/>
                  </a:lnTo>
                  <a:lnTo>
                    <a:pt x="264" y="910"/>
                  </a:lnTo>
                  <a:lnTo>
                    <a:pt x="274" y="924"/>
                  </a:lnTo>
                  <a:lnTo>
                    <a:pt x="280" y="940"/>
                  </a:lnTo>
                  <a:lnTo>
                    <a:pt x="284" y="956"/>
                  </a:lnTo>
                  <a:lnTo>
                    <a:pt x="286" y="972"/>
                  </a:lnTo>
                  <a:lnTo>
                    <a:pt x="286" y="988"/>
                  </a:lnTo>
                  <a:lnTo>
                    <a:pt x="284" y="1002"/>
                  </a:lnTo>
                  <a:lnTo>
                    <a:pt x="280" y="1018"/>
                  </a:lnTo>
                  <a:lnTo>
                    <a:pt x="274" y="1032"/>
                  </a:lnTo>
                  <a:lnTo>
                    <a:pt x="266" y="1044"/>
                  </a:lnTo>
                  <a:lnTo>
                    <a:pt x="256" y="1056"/>
                  </a:lnTo>
                  <a:lnTo>
                    <a:pt x="244" y="1066"/>
                  </a:lnTo>
                  <a:lnTo>
                    <a:pt x="232" y="1074"/>
                  </a:lnTo>
                  <a:lnTo>
                    <a:pt x="218" y="1082"/>
                  </a:lnTo>
                  <a:lnTo>
                    <a:pt x="202" y="1086"/>
                  </a:lnTo>
                  <a:lnTo>
                    <a:pt x="188" y="1088"/>
                  </a:lnTo>
                  <a:lnTo>
                    <a:pt x="174" y="1090"/>
                  </a:lnTo>
                  <a:lnTo>
                    <a:pt x="160" y="1090"/>
                  </a:lnTo>
                  <a:lnTo>
                    <a:pt x="148" y="1088"/>
                  </a:lnTo>
                  <a:lnTo>
                    <a:pt x="120" y="1082"/>
                  </a:lnTo>
                  <a:lnTo>
                    <a:pt x="96" y="1072"/>
                  </a:lnTo>
                  <a:lnTo>
                    <a:pt x="74" y="1060"/>
                  </a:lnTo>
                  <a:lnTo>
                    <a:pt x="52" y="1044"/>
                  </a:lnTo>
                  <a:lnTo>
                    <a:pt x="36" y="1026"/>
                  </a:lnTo>
                  <a:lnTo>
                    <a:pt x="22" y="1008"/>
                  </a:lnTo>
                  <a:lnTo>
                    <a:pt x="0" y="1020"/>
                  </a:lnTo>
                  <a:lnTo>
                    <a:pt x="18" y="1048"/>
                  </a:lnTo>
                  <a:lnTo>
                    <a:pt x="40" y="1072"/>
                  </a:lnTo>
                  <a:lnTo>
                    <a:pt x="66" y="1092"/>
                  </a:lnTo>
                  <a:lnTo>
                    <a:pt x="92" y="1110"/>
                  </a:lnTo>
                  <a:lnTo>
                    <a:pt x="122" y="1124"/>
                  </a:lnTo>
                  <a:lnTo>
                    <a:pt x="152" y="1134"/>
                  </a:lnTo>
                  <a:lnTo>
                    <a:pt x="182" y="1140"/>
                  </a:lnTo>
                  <a:lnTo>
                    <a:pt x="214" y="1142"/>
                  </a:lnTo>
                  <a:lnTo>
                    <a:pt x="246" y="1138"/>
                  </a:lnTo>
                  <a:lnTo>
                    <a:pt x="278" y="1132"/>
                  </a:lnTo>
                  <a:lnTo>
                    <a:pt x="310" y="1120"/>
                  </a:lnTo>
                  <a:lnTo>
                    <a:pt x="340" y="1106"/>
                  </a:lnTo>
                  <a:lnTo>
                    <a:pt x="368" y="1090"/>
                  </a:lnTo>
                  <a:lnTo>
                    <a:pt x="380" y="1080"/>
                  </a:lnTo>
                  <a:lnTo>
                    <a:pt x="392" y="1068"/>
                  </a:lnTo>
                  <a:lnTo>
                    <a:pt x="402" y="1058"/>
                  </a:lnTo>
                  <a:lnTo>
                    <a:pt x="410" y="1046"/>
                  </a:lnTo>
                  <a:lnTo>
                    <a:pt x="418" y="1032"/>
                  </a:lnTo>
                  <a:lnTo>
                    <a:pt x="424" y="1018"/>
                  </a:lnTo>
                  <a:lnTo>
                    <a:pt x="428" y="1000"/>
                  </a:lnTo>
                  <a:lnTo>
                    <a:pt x="432" y="984"/>
                  </a:lnTo>
                  <a:lnTo>
                    <a:pt x="432" y="966"/>
                  </a:lnTo>
                  <a:lnTo>
                    <a:pt x="432" y="950"/>
                  </a:lnTo>
                  <a:lnTo>
                    <a:pt x="430" y="934"/>
                  </a:lnTo>
                  <a:lnTo>
                    <a:pt x="428" y="918"/>
                  </a:lnTo>
                  <a:lnTo>
                    <a:pt x="420" y="888"/>
                  </a:lnTo>
                  <a:lnTo>
                    <a:pt x="408" y="860"/>
                  </a:lnTo>
                  <a:lnTo>
                    <a:pt x="392" y="838"/>
                  </a:lnTo>
                  <a:lnTo>
                    <a:pt x="376" y="818"/>
                  </a:lnTo>
                  <a:lnTo>
                    <a:pt x="360" y="804"/>
                  </a:lnTo>
                  <a:lnTo>
                    <a:pt x="180" y="670"/>
                  </a:lnTo>
                  <a:lnTo>
                    <a:pt x="170" y="662"/>
                  </a:lnTo>
                  <a:lnTo>
                    <a:pt x="162" y="654"/>
                  </a:lnTo>
                  <a:lnTo>
                    <a:pt x="156" y="646"/>
                  </a:lnTo>
                  <a:lnTo>
                    <a:pt x="150" y="638"/>
                  </a:lnTo>
                  <a:lnTo>
                    <a:pt x="148" y="630"/>
                  </a:lnTo>
                  <a:lnTo>
                    <a:pt x="144" y="622"/>
                  </a:lnTo>
                  <a:lnTo>
                    <a:pt x="144" y="604"/>
                  </a:lnTo>
                  <a:lnTo>
                    <a:pt x="144" y="594"/>
                  </a:lnTo>
                  <a:lnTo>
                    <a:pt x="146" y="582"/>
                  </a:lnTo>
                  <a:lnTo>
                    <a:pt x="150" y="572"/>
                  </a:lnTo>
                  <a:lnTo>
                    <a:pt x="154" y="564"/>
                  </a:lnTo>
                  <a:lnTo>
                    <a:pt x="166" y="548"/>
                  </a:lnTo>
                  <a:lnTo>
                    <a:pt x="180" y="536"/>
                  </a:lnTo>
                  <a:lnTo>
                    <a:pt x="198" y="528"/>
                  </a:lnTo>
                  <a:lnTo>
                    <a:pt x="214" y="522"/>
                  </a:lnTo>
                  <a:lnTo>
                    <a:pt x="232" y="516"/>
                  </a:lnTo>
                  <a:lnTo>
                    <a:pt x="248" y="516"/>
                  </a:lnTo>
                  <a:lnTo>
                    <a:pt x="264" y="516"/>
                  </a:lnTo>
                  <a:lnTo>
                    <a:pt x="278" y="520"/>
                  </a:lnTo>
                  <a:lnTo>
                    <a:pt x="292" y="524"/>
                  </a:lnTo>
                  <a:lnTo>
                    <a:pt x="304" y="530"/>
                  </a:lnTo>
                  <a:lnTo>
                    <a:pt x="316" y="538"/>
                  </a:lnTo>
                  <a:lnTo>
                    <a:pt x="328" y="548"/>
                  </a:lnTo>
                  <a:lnTo>
                    <a:pt x="338" y="558"/>
                  </a:lnTo>
                  <a:lnTo>
                    <a:pt x="348" y="572"/>
                  </a:lnTo>
                  <a:lnTo>
                    <a:pt x="356" y="586"/>
                  </a:lnTo>
                  <a:lnTo>
                    <a:pt x="364" y="600"/>
                  </a:lnTo>
                  <a:lnTo>
                    <a:pt x="370" y="616"/>
                  </a:lnTo>
                  <a:lnTo>
                    <a:pt x="376" y="632"/>
                  </a:lnTo>
                  <a:lnTo>
                    <a:pt x="380" y="650"/>
                  </a:lnTo>
                  <a:lnTo>
                    <a:pt x="382" y="668"/>
                  </a:lnTo>
                  <a:lnTo>
                    <a:pt x="386" y="708"/>
                  </a:lnTo>
                  <a:lnTo>
                    <a:pt x="444" y="708"/>
                  </a:lnTo>
                  <a:lnTo>
                    <a:pt x="444" y="914"/>
                  </a:lnTo>
                  <a:lnTo>
                    <a:pt x="444" y="942"/>
                  </a:lnTo>
                  <a:lnTo>
                    <a:pt x="450" y="966"/>
                  </a:lnTo>
                  <a:lnTo>
                    <a:pt x="458" y="988"/>
                  </a:lnTo>
                  <a:lnTo>
                    <a:pt x="468" y="1006"/>
                  </a:lnTo>
                  <a:lnTo>
                    <a:pt x="476" y="1014"/>
                  </a:lnTo>
                  <a:lnTo>
                    <a:pt x="484" y="1020"/>
                  </a:lnTo>
                  <a:lnTo>
                    <a:pt x="492" y="1026"/>
                  </a:lnTo>
                  <a:lnTo>
                    <a:pt x="502" y="1032"/>
                  </a:lnTo>
                  <a:lnTo>
                    <a:pt x="512" y="1036"/>
                  </a:lnTo>
                  <a:lnTo>
                    <a:pt x="522" y="1040"/>
                  </a:lnTo>
                  <a:lnTo>
                    <a:pt x="534" y="1042"/>
                  </a:lnTo>
                  <a:lnTo>
                    <a:pt x="546" y="1042"/>
                  </a:lnTo>
                  <a:lnTo>
                    <a:pt x="562" y="1042"/>
                  </a:lnTo>
                  <a:lnTo>
                    <a:pt x="580" y="1042"/>
                  </a:lnTo>
                  <a:lnTo>
                    <a:pt x="596" y="1040"/>
                  </a:lnTo>
                  <a:lnTo>
                    <a:pt x="614" y="1034"/>
                  </a:lnTo>
                  <a:lnTo>
                    <a:pt x="632" y="1028"/>
                  </a:lnTo>
                  <a:lnTo>
                    <a:pt x="648" y="1018"/>
                  </a:lnTo>
                  <a:lnTo>
                    <a:pt x="664" y="1008"/>
                  </a:lnTo>
                  <a:lnTo>
                    <a:pt x="676" y="994"/>
                  </a:lnTo>
                  <a:lnTo>
                    <a:pt x="682" y="1004"/>
                  </a:lnTo>
                  <a:lnTo>
                    <a:pt x="690" y="1014"/>
                  </a:lnTo>
                  <a:lnTo>
                    <a:pt x="700" y="1022"/>
                  </a:lnTo>
                  <a:lnTo>
                    <a:pt x="712" y="1030"/>
                  </a:lnTo>
                  <a:lnTo>
                    <a:pt x="724" y="1036"/>
                  </a:lnTo>
                  <a:lnTo>
                    <a:pt x="738" y="1040"/>
                  </a:lnTo>
                  <a:lnTo>
                    <a:pt x="754" y="1044"/>
                  </a:lnTo>
                  <a:lnTo>
                    <a:pt x="772" y="1044"/>
                  </a:lnTo>
                  <a:lnTo>
                    <a:pt x="806" y="1040"/>
                  </a:lnTo>
                  <a:lnTo>
                    <a:pt x="822" y="1034"/>
                  </a:lnTo>
                  <a:lnTo>
                    <a:pt x="840" y="1028"/>
                  </a:lnTo>
                  <a:lnTo>
                    <a:pt x="856" y="1020"/>
                  </a:lnTo>
                  <a:lnTo>
                    <a:pt x="872" y="1010"/>
                  </a:lnTo>
                  <a:lnTo>
                    <a:pt x="888" y="998"/>
                  </a:lnTo>
                  <a:lnTo>
                    <a:pt x="902" y="984"/>
                  </a:lnTo>
                  <a:lnTo>
                    <a:pt x="910" y="1000"/>
                  </a:lnTo>
                  <a:lnTo>
                    <a:pt x="918" y="1012"/>
                  </a:lnTo>
                  <a:lnTo>
                    <a:pt x="928" y="1022"/>
                  </a:lnTo>
                  <a:lnTo>
                    <a:pt x="938" y="1030"/>
                  </a:lnTo>
                  <a:lnTo>
                    <a:pt x="950" y="1038"/>
                  </a:lnTo>
                  <a:lnTo>
                    <a:pt x="962" y="1042"/>
                  </a:lnTo>
                  <a:lnTo>
                    <a:pt x="976" y="1044"/>
                  </a:lnTo>
                  <a:lnTo>
                    <a:pt x="988" y="1044"/>
                  </a:lnTo>
                  <a:lnTo>
                    <a:pt x="1000" y="1042"/>
                  </a:lnTo>
                  <a:lnTo>
                    <a:pt x="1014" y="1040"/>
                  </a:lnTo>
                  <a:lnTo>
                    <a:pt x="1026" y="1034"/>
                  </a:lnTo>
                  <a:lnTo>
                    <a:pt x="1038" y="1026"/>
                  </a:lnTo>
                  <a:lnTo>
                    <a:pt x="1048" y="1016"/>
                  </a:lnTo>
                  <a:lnTo>
                    <a:pt x="1058" y="1006"/>
                  </a:lnTo>
                  <a:lnTo>
                    <a:pt x="1064" y="994"/>
                  </a:lnTo>
                  <a:lnTo>
                    <a:pt x="1070" y="980"/>
                  </a:lnTo>
                  <a:lnTo>
                    <a:pt x="1058" y="984"/>
                  </a:lnTo>
                  <a:lnTo>
                    <a:pt x="1050" y="986"/>
                  </a:lnTo>
                  <a:lnTo>
                    <a:pt x="1040" y="986"/>
                  </a:lnTo>
                  <a:lnTo>
                    <a:pt x="1034" y="982"/>
                  </a:lnTo>
                  <a:lnTo>
                    <a:pt x="1028" y="976"/>
                  </a:lnTo>
                  <a:lnTo>
                    <a:pt x="1026" y="970"/>
                  </a:lnTo>
                  <a:lnTo>
                    <a:pt x="1022" y="960"/>
                  </a:lnTo>
                  <a:lnTo>
                    <a:pt x="1022" y="948"/>
                  </a:lnTo>
                  <a:close/>
                  <a:moveTo>
                    <a:pt x="900" y="924"/>
                  </a:moveTo>
                  <a:lnTo>
                    <a:pt x="900" y="924"/>
                  </a:lnTo>
                  <a:lnTo>
                    <a:pt x="900" y="940"/>
                  </a:lnTo>
                  <a:lnTo>
                    <a:pt x="896" y="952"/>
                  </a:lnTo>
                  <a:lnTo>
                    <a:pt x="892" y="962"/>
                  </a:lnTo>
                  <a:lnTo>
                    <a:pt x="884" y="972"/>
                  </a:lnTo>
                  <a:lnTo>
                    <a:pt x="876" y="978"/>
                  </a:lnTo>
                  <a:lnTo>
                    <a:pt x="866" y="984"/>
                  </a:lnTo>
                  <a:lnTo>
                    <a:pt x="854" y="988"/>
                  </a:lnTo>
                  <a:lnTo>
                    <a:pt x="840" y="988"/>
                  </a:lnTo>
                  <a:lnTo>
                    <a:pt x="824" y="988"/>
                  </a:lnTo>
                  <a:lnTo>
                    <a:pt x="810" y="982"/>
                  </a:lnTo>
                  <a:lnTo>
                    <a:pt x="800" y="976"/>
                  </a:lnTo>
                  <a:lnTo>
                    <a:pt x="792" y="968"/>
                  </a:lnTo>
                  <a:lnTo>
                    <a:pt x="784" y="958"/>
                  </a:lnTo>
                  <a:lnTo>
                    <a:pt x="780" y="946"/>
                  </a:lnTo>
                  <a:lnTo>
                    <a:pt x="778" y="934"/>
                  </a:lnTo>
                  <a:lnTo>
                    <a:pt x="778" y="920"/>
                  </a:lnTo>
                  <a:lnTo>
                    <a:pt x="780" y="906"/>
                  </a:lnTo>
                  <a:lnTo>
                    <a:pt x="786" y="890"/>
                  </a:lnTo>
                  <a:lnTo>
                    <a:pt x="796" y="880"/>
                  </a:lnTo>
                  <a:lnTo>
                    <a:pt x="800" y="874"/>
                  </a:lnTo>
                  <a:lnTo>
                    <a:pt x="808" y="872"/>
                  </a:lnTo>
                  <a:lnTo>
                    <a:pt x="840" y="860"/>
                  </a:lnTo>
                  <a:lnTo>
                    <a:pt x="900" y="832"/>
                  </a:lnTo>
                  <a:lnTo>
                    <a:pt x="900" y="924"/>
                  </a:lnTo>
                  <a:close/>
                </a:path>
              </a:pathLst>
            </a:custGeom>
            <a:solidFill>
              <a:schemeClr val="bg1"/>
            </a:solidFill>
            <a:ln w="9525">
              <a:noFill/>
              <a:round/>
              <a:headEnd/>
              <a:tailEnd/>
            </a:ln>
          </p:spPr>
          <p:txBody>
            <a:bodyPr/>
            <a:lstStyle/>
            <a:p>
              <a:endParaRPr lang="en-US"/>
            </a:p>
          </p:txBody>
        </p:sp>
        <p:sp>
          <p:nvSpPr>
            <p:cNvPr id="2190" name="Freeform 517"/>
            <p:cNvSpPr>
              <a:spLocks/>
            </p:cNvSpPr>
            <p:nvPr/>
          </p:nvSpPr>
          <p:spPr bwMode="auto">
            <a:xfrm>
              <a:off x="2702" y="1368"/>
              <a:ext cx="378" cy="396"/>
            </a:xfrm>
            <a:custGeom>
              <a:avLst/>
              <a:gdLst>
                <a:gd name="T0" fmla="*/ 184 w 378"/>
                <a:gd name="T1" fmla="*/ 8 h 396"/>
                <a:gd name="T2" fmla="*/ 260 w 378"/>
                <a:gd name="T3" fmla="*/ 18 h 396"/>
                <a:gd name="T4" fmla="*/ 268 w 378"/>
                <a:gd name="T5" fmla="*/ 10 h 396"/>
                <a:gd name="T6" fmla="*/ 292 w 378"/>
                <a:gd name="T7" fmla="*/ 0 h 396"/>
                <a:gd name="T8" fmla="*/ 324 w 378"/>
                <a:gd name="T9" fmla="*/ 2 h 396"/>
                <a:gd name="T10" fmla="*/ 358 w 378"/>
                <a:gd name="T11" fmla="*/ 14 h 396"/>
                <a:gd name="T12" fmla="*/ 350 w 378"/>
                <a:gd name="T13" fmla="*/ 172 h 396"/>
                <a:gd name="T14" fmla="*/ 338 w 378"/>
                <a:gd name="T15" fmla="*/ 158 h 396"/>
                <a:gd name="T16" fmla="*/ 314 w 378"/>
                <a:gd name="T17" fmla="*/ 136 h 396"/>
                <a:gd name="T18" fmla="*/ 290 w 378"/>
                <a:gd name="T19" fmla="*/ 120 h 396"/>
                <a:gd name="T20" fmla="*/ 262 w 378"/>
                <a:gd name="T21" fmla="*/ 112 h 396"/>
                <a:gd name="T22" fmla="*/ 250 w 378"/>
                <a:gd name="T23" fmla="*/ 110 h 396"/>
                <a:gd name="T24" fmla="*/ 226 w 378"/>
                <a:gd name="T25" fmla="*/ 114 h 396"/>
                <a:gd name="T26" fmla="*/ 204 w 378"/>
                <a:gd name="T27" fmla="*/ 128 h 396"/>
                <a:gd name="T28" fmla="*/ 190 w 378"/>
                <a:gd name="T29" fmla="*/ 150 h 396"/>
                <a:gd name="T30" fmla="*/ 184 w 378"/>
                <a:gd name="T31" fmla="*/ 182 h 396"/>
                <a:gd name="T32" fmla="*/ 184 w 378"/>
                <a:gd name="T33" fmla="*/ 314 h 396"/>
                <a:gd name="T34" fmla="*/ 188 w 378"/>
                <a:gd name="T35" fmla="*/ 342 h 396"/>
                <a:gd name="T36" fmla="*/ 198 w 378"/>
                <a:gd name="T37" fmla="*/ 362 h 396"/>
                <a:gd name="T38" fmla="*/ 216 w 378"/>
                <a:gd name="T39" fmla="*/ 372 h 396"/>
                <a:gd name="T40" fmla="*/ 246 w 378"/>
                <a:gd name="T41" fmla="*/ 378 h 396"/>
                <a:gd name="T42" fmla="*/ 2 w 378"/>
                <a:gd name="T43" fmla="*/ 396 h 396"/>
                <a:gd name="T44" fmla="*/ 2 w 378"/>
                <a:gd name="T45" fmla="*/ 378 h 396"/>
                <a:gd name="T46" fmla="*/ 32 w 378"/>
                <a:gd name="T47" fmla="*/ 374 h 396"/>
                <a:gd name="T48" fmla="*/ 50 w 378"/>
                <a:gd name="T49" fmla="*/ 362 h 396"/>
                <a:gd name="T50" fmla="*/ 60 w 378"/>
                <a:gd name="T51" fmla="*/ 344 h 396"/>
                <a:gd name="T52" fmla="*/ 64 w 378"/>
                <a:gd name="T53" fmla="*/ 314 h 396"/>
                <a:gd name="T54" fmla="*/ 64 w 378"/>
                <a:gd name="T55" fmla="*/ 80 h 396"/>
                <a:gd name="T56" fmla="*/ 60 w 378"/>
                <a:gd name="T57" fmla="*/ 52 h 396"/>
                <a:gd name="T58" fmla="*/ 48 w 378"/>
                <a:gd name="T59" fmla="*/ 36 h 396"/>
                <a:gd name="T60" fmla="*/ 28 w 378"/>
                <a:gd name="T61" fmla="*/ 26 h 396"/>
                <a:gd name="T62" fmla="*/ 0 w 378"/>
                <a:gd name="T63" fmla="*/ 24 h 3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78"/>
                <a:gd name="T97" fmla="*/ 0 h 396"/>
                <a:gd name="T98" fmla="*/ 378 w 378"/>
                <a:gd name="T99" fmla="*/ 396 h 3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78" h="396">
                  <a:moveTo>
                    <a:pt x="0" y="8"/>
                  </a:moveTo>
                  <a:lnTo>
                    <a:pt x="184" y="8"/>
                  </a:lnTo>
                  <a:lnTo>
                    <a:pt x="184" y="108"/>
                  </a:lnTo>
                  <a:lnTo>
                    <a:pt x="260" y="18"/>
                  </a:lnTo>
                  <a:lnTo>
                    <a:pt x="268" y="10"/>
                  </a:lnTo>
                  <a:lnTo>
                    <a:pt x="280" y="4"/>
                  </a:lnTo>
                  <a:lnTo>
                    <a:pt x="292" y="0"/>
                  </a:lnTo>
                  <a:lnTo>
                    <a:pt x="308" y="0"/>
                  </a:lnTo>
                  <a:lnTo>
                    <a:pt x="324" y="2"/>
                  </a:lnTo>
                  <a:lnTo>
                    <a:pt x="340" y="6"/>
                  </a:lnTo>
                  <a:lnTo>
                    <a:pt x="358" y="14"/>
                  </a:lnTo>
                  <a:lnTo>
                    <a:pt x="378" y="28"/>
                  </a:lnTo>
                  <a:lnTo>
                    <a:pt x="350" y="172"/>
                  </a:lnTo>
                  <a:lnTo>
                    <a:pt x="338" y="158"/>
                  </a:lnTo>
                  <a:lnTo>
                    <a:pt x="326" y="146"/>
                  </a:lnTo>
                  <a:lnTo>
                    <a:pt x="314" y="136"/>
                  </a:lnTo>
                  <a:lnTo>
                    <a:pt x="302" y="126"/>
                  </a:lnTo>
                  <a:lnTo>
                    <a:pt x="290" y="120"/>
                  </a:lnTo>
                  <a:lnTo>
                    <a:pt x="276" y="114"/>
                  </a:lnTo>
                  <a:lnTo>
                    <a:pt x="262" y="112"/>
                  </a:lnTo>
                  <a:lnTo>
                    <a:pt x="250" y="110"/>
                  </a:lnTo>
                  <a:lnTo>
                    <a:pt x="238" y="112"/>
                  </a:lnTo>
                  <a:lnTo>
                    <a:pt x="226" y="114"/>
                  </a:lnTo>
                  <a:lnTo>
                    <a:pt x="214" y="120"/>
                  </a:lnTo>
                  <a:lnTo>
                    <a:pt x="204" y="128"/>
                  </a:lnTo>
                  <a:lnTo>
                    <a:pt x="196" y="138"/>
                  </a:lnTo>
                  <a:lnTo>
                    <a:pt x="190" y="150"/>
                  </a:lnTo>
                  <a:lnTo>
                    <a:pt x="186" y="164"/>
                  </a:lnTo>
                  <a:lnTo>
                    <a:pt x="184" y="182"/>
                  </a:lnTo>
                  <a:lnTo>
                    <a:pt x="184" y="314"/>
                  </a:lnTo>
                  <a:lnTo>
                    <a:pt x="186" y="330"/>
                  </a:lnTo>
                  <a:lnTo>
                    <a:pt x="188" y="342"/>
                  </a:lnTo>
                  <a:lnTo>
                    <a:pt x="192" y="354"/>
                  </a:lnTo>
                  <a:lnTo>
                    <a:pt x="198" y="362"/>
                  </a:lnTo>
                  <a:lnTo>
                    <a:pt x="206" y="368"/>
                  </a:lnTo>
                  <a:lnTo>
                    <a:pt x="216" y="372"/>
                  </a:lnTo>
                  <a:lnTo>
                    <a:pt x="230" y="376"/>
                  </a:lnTo>
                  <a:lnTo>
                    <a:pt x="246" y="378"/>
                  </a:lnTo>
                  <a:lnTo>
                    <a:pt x="246" y="396"/>
                  </a:lnTo>
                  <a:lnTo>
                    <a:pt x="2" y="396"/>
                  </a:lnTo>
                  <a:lnTo>
                    <a:pt x="2" y="378"/>
                  </a:lnTo>
                  <a:lnTo>
                    <a:pt x="18" y="376"/>
                  </a:lnTo>
                  <a:lnTo>
                    <a:pt x="32" y="374"/>
                  </a:lnTo>
                  <a:lnTo>
                    <a:pt x="42" y="368"/>
                  </a:lnTo>
                  <a:lnTo>
                    <a:pt x="50" y="362"/>
                  </a:lnTo>
                  <a:lnTo>
                    <a:pt x="56" y="354"/>
                  </a:lnTo>
                  <a:lnTo>
                    <a:pt x="60" y="344"/>
                  </a:lnTo>
                  <a:lnTo>
                    <a:pt x="62" y="330"/>
                  </a:lnTo>
                  <a:lnTo>
                    <a:pt x="64" y="314"/>
                  </a:lnTo>
                  <a:lnTo>
                    <a:pt x="64" y="80"/>
                  </a:lnTo>
                  <a:lnTo>
                    <a:pt x="62" y="66"/>
                  </a:lnTo>
                  <a:lnTo>
                    <a:pt x="60" y="52"/>
                  </a:lnTo>
                  <a:lnTo>
                    <a:pt x="56" y="44"/>
                  </a:lnTo>
                  <a:lnTo>
                    <a:pt x="48" y="36"/>
                  </a:lnTo>
                  <a:lnTo>
                    <a:pt x="40" y="30"/>
                  </a:lnTo>
                  <a:lnTo>
                    <a:pt x="28" y="26"/>
                  </a:lnTo>
                  <a:lnTo>
                    <a:pt x="16" y="24"/>
                  </a:lnTo>
                  <a:lnTo>
                    <a:pt x="0" y="24"/>
                  </a:lnTo>
                  <a:lnTo>
                    <a:pt x="0" y="8"/>
                  </a:lnTo>
                  <a:close/>
                </a:path>
              </a:pathLst>
            </a:custGeom>
            <a:solidFill>
              <a:schemeClr val="bg1"/>
            </a:solidFill>
            <a:ln w="9525">
              <a:noFill/>
              <a:round/>
              <a:headEnd/>
              <a:tailEnd/>
            </a:ln>
          </p:spPr>
          <p:txBody>
            <a:bodyPr/>
            <a:lstStyle/>
            <a:p>
              <a:endParaRPr lang="en-US"/>
            </a:p>
          </p:txBody>
        </p:sp>
        <p:sp>
          <p:nvSpPr>
            <p:cNvPr id="2191" name="Freeform 518"/>
            <p:cNvSpPr>
              <a:spLocks/>
            </p:cNvSpPr>
            <p:nvPr/>
          </p:nvSpPr>
          <p:spPr bwMode="auto">
            <a:xfrm>
              <a:off x="3430" y="2408"/>
              <a:ext cx="168" cy="198"/>
            </a:xfrm>
            <a:custGeom>
              <a:avLst/>
              <a:gdLst>
                <a:gd name="T0" fmla="*/ 94 w 168"/>
                <a:gd name="T1" fmla="*/ 116 h 198"/>
                <a:gd name="T2" fmla="*/ 128 w 168"/>
                <a:gd name="T3" fmla="*/ 32 h 198"/>
                <a:gd name="T4" fmla="*/ 128 w 168"/>
                <a:gd name="T5" fmla="*/ 32 h 198"/>
                <a:gd name="T6" fmla="*/ 132 w 168"/>
                <a:gd name="T7" fmla="*/ 22 h 198"/>
                <a:gd name="T8" fmla="*/ 132 w 168"/>
                <a:gd name="T9" fmla="*/ 16 h 198"/>
                <a:gd name="T10" fmla="*/ 130 w 168"/>
                <a:gd name="T11" fmla="*/ 12 h 198"/>
                <a:gd name="T12" fmla="*/ 126 w 168"/>
                <a:gd name="T13" fmla="*/ 8 h 198"/>
                <a:gd name="T14" fmla="*/ 122 w 168"/>
                <a:gd name="T15" fmla="*/ 6 h 198"/>
                <a:gd name="T16" fmla="*/ 116 w 168"/>
                <a:gd name="T17" fmla="*/ 4 h 198"/>
                <a:gd name="T18" fmla="*/ 104 w 168"/>
                <a:gd name="T19" fmla="*/ 4 h 198"/>
                <a:gd name="T20" fmla="*/ 104 w 168"/>
                <a:gd name="T21" fmla="*/ 0 h 198"/>
                <a:gd name="T22" fmla="*/ 168 w 168"/>
                <a:gd name="T23" fmla="*/ 0 h 198"/>
                <a:gd name="T24" fmla="*/ 168 w 168"/>
                <a:gd name="T25" fmla="*/ 4 h 198"/>
                <a:gd name="T26" fmla="*/ 168 w 168"/>
                <a:gd name="T27" fmla="*/ 4 h 198"/>
                <a:gd name="T28" fmla="*/ 162 w 168"/>
                <a:gd name="T29" fmla="*/ 6 h 198"/>
                <a:gd name="T30" fmla="*/ 154 w 168"/>
                <a:gd name="T31" fmla="*/ 10 h 198"/>
                <a:gd name="T32" fmla="*/ 146 w 168"/>
                <a:gd name="T33" fmla="*/ 16 h 198"/>
                <a:gd name="T34" fmla="*/ 138 w 168"/>
                <a:gd name="T35" fmla="*/ 30 h 198"/>
                <a:gd name="T36" fmla="*/ 84 w 168"/>
                <a:gd name="T37" fmla="*/ 158 h 198"/>
                <a:gd name="T38" fmla="*/ 84 w 168"/>
                <a:gd name="T39" fmla="*/ 158 h 198"/>
                <a:gd name="T40" fmla="*/ 76 w 168"/>
                <a:gd name="T41" fmla="*/ 178 h 198"/>
                <a:gd name="T42" fmla="*/ 66 w 168"/>
                <a:gd name="T43" fmla="*/ 190 h 198"/>
                <a:gd name="T44" fmla="*/ 56 w 168"/>
                <a:gd name="T45" fmla="*/ 196 h 198"/>
                <a:gd name="T46" fmla="*/ 46 w 168"/>
                <a:gd name="T47" fmla="*/ 198 h 198"/>
                <a:gd name="T48" fmla="*/ 38 w 168"/>
                <a:gd name="T49" fmla="*/ 194 h 198"/>
                <a:gd name="T50" fmla="*/ 32 w 168"/>
                <a:gd name="T51" fmla="*/ 188 h 198"/>
                <a:gd name="T52" fmla="*/ 28 w 168"/>
                <a:gd name="T53" fmla="*/ 182 h 198"/>
                <a:gd name="T54" fmla="*/ 28 w 168"/>
                <a:gd name="T55" fmla="*/ 172 h 198"/>
                <a:gd name="T56" fmla="*/ 28 w 168"/>
                <a:gd name="T57" fmla="*/ 172 h 198"/>
                <a:gd name="T58" fmla="*/ 28 w 168"/>
                <a:gd name="T59" fmla="*/ 168 h 198"/>
                <a:gd name="T60" fmla="*/ 30 w 168"/>
                <a:gd name="T61" fmla="*/ 162 h 198"/>
                <a:gd name="T62" fmla="*/ 32 w 168"/>
                <a:gd name="T63" fmla="*/ 160 h 198"/>
                <a:gd name="T64" fmla="*/ 36 w 168"/>
                <a:gd name="T65" fmla="*/ 156 h 198"/>
                <a:gd name="T66" fmla="*/ 44 w 168"/>
                <a:gd name="T67" fmla="*/ 154 h 198"/>
                <a:gd name="T68" fmla="*/ 52 w 168"/>
                <a:gd name="T69" fmla="*/ 156 h 198"/>
                <a:gd name="T70" fmla="*/ 52 w 168"/>
                <a:gd name="T71" fmla="*/ 156 h 198"/>
                <a:gd name="T72" fmla="*/ 56 w 168"/>
                <a:gd name="T73" fmla="*/ 160 h 198"/>
                <a:gd name="T74" fmla="*/ 58 w 168"/>
                <a:gd name="T75" fmla="*/ 166 h 198"/>
                <a:gd name="T76" fmla="*/ 64 w 168"/>
                <a:gd name="T77" fmla="*/ 172 h 198"/>
                <a:gd name="T78" fmla="*/ 66 w 168"/>
                <a:gd name="T79" fmla="*/ 174 h 198"/>
                <a:gd name="T80" fmla="*/ 70 w 168"/>
                <a:gd name="T81" fmla="*/ 172 h 198"/>
                <a:gd name="T82" fmla="*/ 74 w 168"/>
                <a:gd name="T83" fmla="*/ 166 h 198"/>
                <a:gd name="T84" fmla="*/ 78 w 168"/>
                <a:gd name="T85" fmla="*/ 154 h 198"/>
                <a:gd name="T86" fmla="*/ 22 w 168"/>
                <a:gd name="T87" fmla="*/ 30 h 198"/>
                <a:gd name="T88" fmla="*/ 22 w 168"/>
                <a:gd name="T89" fmla="*/ 30 h 198"/>
                <a:gd name="T90" fmla="*/ 18 w 168"/>
                <a:gd name="T91" fmla="*/ 22 h 198"/>
                <a:gd name="T92" fmla="*/ 14 w 168"/>
                <a:gd name="T93" fmla="*/ 14 h 198"/>
                <a:gd name="T94" fmla="*/ 8 w 168"/>
                <a:gd name="T95" fmla="*/ 8 h 198"/>
                <a:gd name="T96" fmla="*/ 4 w 168"/>
                <a:gd name="T97" fmla="*/ 4 h 198"/>
                <a:gd name="T98" fmla="*/ 0 w 168"/>
                <a:gd name="T99" fmla="*/ 4 h 198"/>
                <a:gd name="T100" fmla="*/ 0 w 168"/>
                <a:gd name="T101" fmla="*/ 0 h 198"/>
                <a:gd name="T102" fmla="*/ 76 w 168"/>
                <a:gd name="T103" fmla="*/ 0 h 198"/>
                <a:gd name="T104" fmla="*/ 76 w 168"/>
                <a:gd name="T105" fmla="*/ 4 h 198"/>
                <a:gd name="T106" fmla="*/ 76 w 168"/>
                <a:gd name="T107" fmla="*/ 4 h 198"/>
                <a:gd name="T108" fmla="*/ 70 w 168"/>
                <a:gd name="T109" fmla="*/ 4 h 198"/>
                <a:gd name="T110" fmla="*/ 62 w 168"/>
                <a:gd name="T111" fmla="*/ 6 h 198"/>
                <a:gd name="T112" fmla="*/ 58 w 168"/>
                <a:gd name="T113" fmla="*/ 8 h 198"/>
                <a:gd name="T114" fmla="*/ 56 w 168"/>
                <a:gd name="T115" fmla="*/ 12 h 198"/>
                <a:gd name="T116" fmla="*/ 56 w 168"/>
                <a:gd name="T117" fmla="*/ 18 h 198"/>
                <a:gd name="T118" fmla="*/ 58 w 168"/>
                <a:gd name="T119" fmla="*/ 26 h 198"/>
                <a:gd name="T120" fmla="*/ 94 w 168"/>
                <a:gd name="T121" fmla="*/ 116 h 19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8"/>
                <a:gd name="T184" fmla="*/ 0 h 198"/>
                <a:gd name="T185" fmla="*/ 168 w 168"/>
                <a:gd name="T186" fmla="*/ 198 h 19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8" h="198">
                  <a:moveTo>
                    <a:pt x="94" y="116"/>
                  </a:moveTo>
                  <a:lnTo>
                    <a:pt x="128" y="32"/>
                  </a:lnTo>
                  <a:lnTo>
                    <a:pt x="132" y="22"/>
                  </a:lnTo>
                  <a:lnTo>
                    <a:pt x="132" y="16"/>
                  </a:lnTo>
                  <a:lnTo>
                    <a:pt x="130" y="12"/>
                  </a:lnTo>
                  <a:lnTo>
                    <a:pt x="126" y="8"/>
                  </a:lnTo>
                  <a:lnTo>
                    <a:pt x="122" y="6"/>
                  </a:lnTo>
                  <a:lnTo>
                    <a:pt x="116" y="4"/>
                  </a:lnTo>
                  <a:lnTo>
                    <a:pt x="104" y="4"/>
                  </a:lnTo>
                  <a:lnTo>
                    <a:pt x="104" y="0"/>
                  </a:lnTo>
                  <a:lnTo>
                    <a:pt x="168" y="0"/>
                  </a:lnTo>
                  <a:lnTo>
                    <a:pt x="168" y="4"/>
                  </a:lnTo>
                  <a:lnTo>
                    <a:pt x="162" y="6"/>
                  </a:lnTo>
                  <a:lnTo>
                    <a:pt x="154" y="10"/>
                  </a:lnTo>
                  <a:lnTo>
                    <a:pt x="146" y="16"/>
                  </a:lnTo>
                  <a:lnTo>
                    <a:pt x="138" y="30"/>
                  </a:lnTo>
                  <a:lnTo>
                    <a:pt x="84" y="158"/>
                  </a:lnTo>
                  <a:lnTo>
                    <a:pt x="76" y="178"/>
                  </a:lnTo>
                  <a:lnTo>
                    <a:pt x="66" y="190"/>
                  </a:lnTo>
                  <a:lnTo>
                    <a:pt x="56" y="196"/>
                  </a:lnTo>
                  <a:lnTo>
                    <a:pt x="46" y="198"/>
                  </a:lnTo>
                  <a:lnTo>
                    <a:pt x="38" y="194"/>
                  </a:lnTo>
                  <a:lnTo>
                    <a:pt x="32" y="188"/>
                  </a:lnTo>
                  <a:lnTo>
                    <a:pt x="28" y="182"/>
                  </a:lnTo>
                  <a:lnTo>
                    <a:pt x="28" y="172"/>
                  </a:lnTo>
                  <a:lnTo>
                    <a:pt x="28" y="168"/>
                  </a:lnTo>
                  <a:lnTo>
                    <a:pt x="30" y="162"/>
                  </a:lnTo>
                  <a:lnTo>
                    <a:pt x="32" y="160"/>
                  </a:lnTo>
                  <a:lnTo>
                    <a:pt x="36" y="156"/>
                  </a:lnTo>
                  <a:lnTo>
                    <a:pt x="44" y="154"/>
                  </a:lnTo>
                  <a:lnTo>
                    <a:pt x="52" y="156"/>
                  </a:lnTo>
                  <a:lnTo>
                    <a:pt x="56" y="160"/>
                  </a:lnTo>
                  <a:lnTo>
                    <a:pt x="58" y="166"/>
                  </a:lnTo>
                  <a:lnTo>
                    <a:pt x="64" y="172"/>
                  </a:lnTo>
                  <a:lnTo>
                    <a:pt x="66" y="174"/>
                  </a:lnTo>
                  <a:lnTo>
                    <a:pt x="70" y="172"/>
                  </a:lnTo>
                  <a:lnTo>
                    <a:pt x="74" y="166"/>
                  </a:lnTo>
                  <a:lnTo>
                    <a:pt x="78" y="154"/>
                  </a:lnTo>
                  <a:lnTo>
                    <a:pt x="22" y="30"/>
                  </a:lnTo>
                  <a:lnTo>
                    <a:pt x="18" y="22"/>
                  </a:lnTo>
                  <a:lnTo>
                    <a:pt x="14" y="14"/>
                  </a:lnTo>
                  <a:lnTo>
                    <a:pt x="8" y="8"/>
                  </a:lnTo>
                  <a:lnTo>
                    <a:pt x="4" y="4"/>
                  </a:lnTo>
                  <a:lnTo>
                    <a:pt x="0" y="4"/>
                  </a:lnTo>
                  <a:lnTo>
                    <a:pt x="0" y="0"/>
                  </a:lnTo>
                  <a:lnTo>
                    <a:pt x="76" y="0"/>
                  </a:lnTo>
                  <a:lnTo>
                    <a:pt x="76" y="4"/>
                  </a:lnTo>
                  <a:lnTo>
                    <a:pt x="70" y="4"/>
                  </a:lnTo>
                  <a:lnTo>
                    <a:pt x="62" y="6"/>
                  </a:lnTo>
                  <a:lnTo>
                    <a:pt x="58" y="8"/>
                  </a:lnTo>
                  <a:lnTo>
                    <a:pt x="56" y="12"/>
                  </a:lnTo>
                  <a:lnTo>
                    <a:pt x="56" y="18"/>
                  </a:lnTo>
                  <a:lnTo>
                    <a:pt x="58" y="26"/>
                  </a:lnTo>
                  <a:lnTo>
                    <a:pt x="94" y="116"/>
                  </a:lnTo>
                  <a:close/>
                </a:path>
              </a:pathLst>
            </a:custGeom>
            <a:solidFill>
              <a:schemeClr val="bg1"/>
            </a:solidFill>
            <a:ln w="9525">
              <a:noFill/>
              <a:round/>
              <a:headEnd/>
              <a:tailEnd/>
            </a:ln>
          </p:spPr>
          <p:txBody>
            <a:bodyPr/>
            <a:lstStyle/>
            <a:p>
              <a:endParaRPr lang="en-US"/>
            </a:p>
          </p:txBody>
        </p:sp>
        <p:sp>
          <p:nvSpPr>
            <p:cNvPr id="2192" name="Freeform 519"/>
            <p:cNvSpPr>
              <a:spLocks/>
            </p:cNvSpPr>
            <p:nvPr/>
          </p:nvSpPr>
          <p:spPr bwMode="auto">
            <a:xfrm>
              <a:off x="3334" y="2372"/>
              <a:ext cx="104" cy="186"/>
            </a:xfrm>
            <a:custGeom>
              <a:avLst/>
              <a:gdLst>
                <a:gd name="T0" fmla="*/ 0 w 104"/>
                <a:gd name="T1" fmla="*/ 50 h 186"/>
                <a:gd name="T2" fmla="*/ 50 w 104"/>
                <a:gd name="T3" fmla="*/ 0 h 186"/>
                <a:gd name="T4" fmla="*/ 50 w 104"/>
                <a:gd name="T5" fmla="*/ 34 h 186"/>
                <a:gd name="T6" fmla="*/ 96 w 104"/>
                <a:gd name="T7" fmla="*/ 34 h 186"/>
                <a:gd name="T8" fmla="*/ 94 w 104"/>
                <a:gd name="T9" fmla="*/ 50 h 186"/>
                <a:gd name="T10" fmla="*/ 50 w 104"/>
                <a:gd name="T11" fmla="*/ 50 h 186"/>
                <a:gd name="T12" fmla="*/ 50 w 104"/>
                <a:gd name="T13" fmla="*/ 142 h 186"/>
                <a:gd name="T14" fmla="*/ 50 w 104"/>
                <a:gd name="T15" fmla="*/ 142 h 186"/>
                <a:gd name="T16" fmla="*/ 50 w 104"/>
                <a:gd name="T17" fmla="*/ 152 h 186"/>
                <a:gd name="T18" fmla="*/ 54 w 104"/>
                <a:gd name="T19" fmla="*/ 158 h 186"/>
                <a:gd name="T20" fmla="*/ 58 w 104"/>
                <a:gd name="T21" fmla="*/ 164 h 186"/>
                <a:gd name="T22" fmla="*/ 66 w 104"/>
                <a:gd name="T23" fmla="*/ 168 h 186"/>
                <a:gd name="T24" fmla="*/ 72 w 104"/>
                <a:gd name="T25" fmla="*/ 168 h 186"/>
                <a:gd name="T26" fmla="*/ 82 w 104"/>
                <a:gd name="T27" fmla="*/ 168 h 186"/>
                <a:gd name="T28" fmla="*/ 92 w 104"/>
                <a:gd name="T29" fmla="*/ 162 h 186"/>
                <a:gd name="T30" fmla="*/ 102 w 104"/>
                <a:gd name="T31" fmla="*/ 154 h 186"/>
                <a:gd name="T32" fmla="*/ 104 w 104"/>
                <a:gd name="T33" fmla="*/ 160 h 186"/>
                <a:gd name="T34" fmla="*/ 104 w 104"/>
                <a:gd name="T35" fmla="*/ 160 h 186"/>
                <a:gd name="T36" fmla="*/ 98 w 104"/>
                <a:gd name="T37" fmla="*/ 168 h 186"/>
                <a:gd name="T38" fmla="*/ 92 w 104"/>
                <a:gd name="T39" fmla="*/ 174 h 186"/>
                <a:gd name="T40" fmla="*/ 78 w 104"/>
                <a:gd name="T41" fmla="*/ 182 h 186"/>
                <a:gd name="T42" fmla="*/ 64 w 104"/>
                <a:gd name="T43" fmla="*/ 186 h 186"/>
                <a:gd name="T44" fmla="*/ 50 w 104"/>
                <a:gd name="T45" fmla="*/ 186 h 186"/>
                <a:gd name="T46" fmla="*/ 36 w 104"/>
                <a:gd name="T47" fmla="*/ 184 h 186"/>
                <a:gd name="T48" fmla="*/ 26 w 104"/>
                <a:gd name="T49" fmla="*/ 178 h 186"/>
                <a:gd name="T50" fmla="*/ 22 w 104"/>
                <a:gd name="T51" fmla="*/ 174 h 186"/>
                <a:gd name="T52" fmla="*/ 18 w 104"/>
                <a:gd name="T53" fmla="*/ 168 h 186"/>
                <a:gd name="T54" fmla="*/ 16 w 104"/>
                <a:gd name="T55" fmla="*/ 162 h 186"/>
                <a:gd name="T56" fmla="*/ 16 w 104"/>
                <a:gd name="T57" fmla="*/ 156 h 186"/>
                <a:gd name="T58" fmla="*/ 16 w 104"/>
                <a:gd name="T59" fmla="*/ 50 h 186"/>
                <a:gd name="T60" fmla="*/ 0 w 104"/>
                <a:gd name="T61" fmla="*/ 50 h 18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4"/>
                <a:gd name="T94" fmla="*/ 0 h 186"/>
                <a:gd name="T95" fmla="*/ 104 w 104"/>
                <a:gd name="T96" fmla="*/ 186 h 18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4" h="186">
                  <a:moveTo>
                    <a:pt x="0" y="50"/>
                  </a:moveTo>
                  <a:lnTo>
                    <a:pt x="50" y="0"/>
                  </a:lnTo>
                  <a:lnTo>
                    <a:pt x="50" y="34"/>
                  </a:lnTo>
                  <a:lnTo>
                    <a:pt x="96" y="34"/>
                  </a:lnTo>
                  <a:lnTo>
                    <a:pt x="94" y="50"/>
                  </a:lnTo>
                  <a:lnTo>
                    <a:pt x="50" y="50"/>
                  </a:lnTo>
                  <a:lnTo>
                    <a:pt x="50" y="142"/>
                  </a:lnTo>
                  <a:lnTo>
                    <a:pt x="50" y="152"/>
                  </a:lnTo>
                  <a:lnTo>
                    <a:pt x="54" y="158"/>
                  </a:lnTo>
                  <a:lnTo>
                    <a:pt x="58" y="164"/>
                  </a:lnTo>
                  <a:lnTo>
                    <a:pt x="66" y="168"/>
                  </a:lnTo>
                  <a:lnTo>
                    <a:pt x="72" y="168"/>
                  </a:lnTo>
                  <a:lnTo>
                    <a:pt x="82" y="168"/>
                  </a:lnTo>
                  <a:lnTo>
                    <a:pt x="92" y="162"/>
                  </a:lnTo>
                  <a:lnTo>
                    <a:pt x="102" y="154"/>
                  </a:lnTo>
                  <a:lnTo>
                    <a:pt x="104" y="160"/>
                  </a:lnTo>
                  <a:lnTo>
                    <a:pt x="98" y="168"/>
                  </a:lnTo>
                  <a:lnTo>
                    <a:pt x="92" y="174"/>
                  </a:lnTo>
                  <a:lnTo>
                    <a:pt x="78" y="182"/>
                  </a:lnTo>
                  <a:lnTo>
                    <a:pt x="64" y="186"/>
                  </a:lnTo>
                  <a:lnTo>
                    <a:pt x="50" y="186"/>
                  </a:lnTo>
                  <a:lnTo>
                    <a:pt x="36" y="184"/>
                  </a:lnTo>
                  <a:lnTo>
                    <a:pt x="26" y="178"/>
                  </a:lnTo>
                  <a:lnTo>
                    <a:pt x="22" y="174"/>
                  </a:lnTo>
                  <a:lnTo>
                    <a:pt x="18" y="168"/>
                  </a:lnTo>
                  <a:lnTo>
                    <a:pt x="16" y="162"/>
                  </a:lnTo>
                  <a:lnTo>
                    <a:pt x="16" y="156"/>
                  </a:lnTo>
                  <a:lnTo>
                    <a:pt x="16" y="50"/>
                  </a:lnTo>
                  <a:lnTo>
                    <a:pt x="0" y="50"/>
                  </a:lnTo>
                  <a:close/>
                </a:path>
              </a:pathLst>
            </a:custGeom>
            <a:solidFill>
              <a:schemeClr val="bg1"/>
            </a:solidFill>
            <a:ln w="9525">
              <a:noFill/>
              <a:round/>
              <a:headEnd/>
              <a:tailEnd/>
            </a:ln>
          </p:spPr>
          <p:txBody>
            <a:bodyPr/>
            <a:lstStyle/>
            <a:p>
              <a:endParaRPr lang="en-US"/>
            </a:p>
          </p:txBody>
        </p:sp>
        <p:sp>
          <p:nvSpPr>
            <p:cNvPr id="2193" name="Freeform 520"/>
            <p:cNvSpPr>
              <a:spLocks/>
            </p:cNvSpPr>
            <p:nvPr/>
          </p:nvSpPr>
          <p:spPr bwMode="auto">
            <a:xfrm>
              <a:off x="3144" y="2402"/>
              <a:ext cx="112" cy="158"/>
            </a:xfrm>
            <a:custGeom>
              <a:avLst/>
              <a:gdLst>
                <a:gd name="T0" fmla="*/ 8 w 112"/>
                <a:gd name="T1" fmla="*/ 102 h 158"/>
                <a:gd name="T2" fmla="*/ 12 w 112"/>
                <a:gd name="T3" fmla="*/ 114 h 158"/>
                <a:gd name="T4" fmla="*/ 18 w 112"/>
                <a:gd name="T5" fmla="*/ 132 h 158"/>
                <a:gd name="T6" fmla="*/ 30 w 112"/>
                <a:gd name="T7" fmla="*/ 144 h 158"/>
                <a:gd name="T8" fmla="*/ 46 w 112"/>
                <a:gd name="T9" fmla="*/ 150 h 158"/>
                <a:gd name="T10" fmla="*/ 56 w 112"/>
                <a:gd name="T11" fmla="*/ 150 h 158"/>
                <a:gd name="T12" fmla="*/ 74 w 112"/>
                <a:gd name="T13" fmla="*/ 144 h 158"/>
                <a:gd name="T14" fmla="*/ 80 w 112"/>
                <a:gd name="T15" fmla="*/ 124 h 158"/>
                <a:gd name="T16" fmla="*/ 78 w 112"/>
                <a:gd name="T17" fmla="*/ 116 h 158"/>
                <a:gd name="T18" fmla="*/ 62 w 112"/>
                <a:gd name="T19" fmla="*/ 102 h 158"/>
                <a:gd name="T20" fmla="*/ 44 w 112"/>
                <a:gd name="T21" fmla="*/ 94 h 158"/>
                <a:gd name="T22" fmla="*/ 16 w 112"/>
                <a:gd name="T23" fmla="*/ 74 h 158"/>
                <a:gd name="T24" fmla="*/ 6 w 112"/>
                <a:gd name="T25" fmla="*/ 60 h 158"/>
                <a:gd name="T26" fmla="*/ 0 w 112"/>
                <a:gd name="T27" fmla="*/ 42 h 158"/>
                <a:gd name="T28" fmla="*/ 2 w 112"/>
                <a:gd name="T29" fmla="*/ 32 h 158"/>
                <a:gd name="T30" fmla="*/ 10 w 112"/>
                <a:gd name="T31" fmla="*/ 16 h 158"/>
                <a:gd name="T32" fmla="*/ 26 w 112"/>
                <a:gd name="T33" fmla="*/ 6 h 158"/>
                <a:gd name="T34" fmla="*/ 42 w 112"/>
                <a:gd name="T35" fmla="*/ 0 h 158"/>
                <a:gd name="T36" fmla="*/ 50 w 112"/>
                <a:gd name="T37" fmla="*/ 0 h 158"/>
                <a:gd name="T38" fmla="*/ 80 w 112"/>
                <a:gd name="T39" fmla="*/ 4 h 158"/>
                <a:gd name="T40" fmla="*/ 102 w 112"/>
                <a:gd name="T41" fmla="*/ 14 h 158"/>
                <a:gd name="T42" fmla="*/ 96 w 112"/>
                <a:gd name="T43" fmla="*/ 52 h 158"/>
                <a:gd name="T44" fmla="*/ 94 w 112"/>
                <a:gd name="T45" fmla="*/ 38 h 158"/>
                <a:gd name="T46" fmla="*/ 84 w 112"/>
                <a:gd name="T47" fmla="*/ 20 h 158"/>
                <a:gd name="T48" fmla="*/ 72 w 112"/>
                <a:gd name="T49" fmla="*/ 10 h 158"/>
                <a:gd name="T50" fmla="*/ 58 w 112"/>
                <a:gd name="T51" fmla="*/ 8 h 158"/>
                <a:gd name="T52" fmla="*/ 52 w 112"/>
                <a:gd name="T53" fmla="*/ 8 h 158"/>
                <a:gd name="T54" fmla="*/ 42 w 112"/>
                <a:gd name="T55" fmla="*/ 10 h 158"/>
                <a:gd name="T56" fmla="*/ 32 w 112"/>
                <a:gd name="T57" fmla="*/ 22 h 158"/>
                <a:gd name="T58" fmla="*/ 28 w 112"/>
                <a:gd name="T59" fmla="*/ 34 h 158"/>
                <a:gd name="T60" fmla="*/ 34 w 112"/>
                <a:gd name="T61" fmla="*/ 42 h 158"/>
                <a:gd name="T62" fmla="*/ 70 w 112"/>
                <a:gd name="T63" fmla="*/ 64 h 158"/>
                <a:gd name="T64" fmla="*/ 82 w 112"/>
                <a:gd name="T65" fmla="*/ 70 h 158"/>
                <a:gd name="T66" fmla="*/ 102 w 112"/>
                <a:gd name="T67" fmla="*/ 88 h 158"/>
                <a:gd name="T68" fmla="*/ 112 w 112"/>
                <a:gd name="T69" fmla="*/ 104 h 158"/>
                <a:gd name="T70" fmla="*/ 112 w 112"/>
                <a:gd name="T71" fmla="*/ 116 h 158"/>
                <a:gd name="T72" fmla="*/ 106 w 112"/>
                <a:gd name="T73" fmla="*/ 136 h 158"/>
                <a:gd name="T74" fmla="*/ 90 w 112"/>
                <a:gd name="T75" fmla="*/ 150 h 158"/>
                <a:gd name="T76" fmla="*/ 72 w 112"/>
                <a:gd name="T77" fmla="*/ 156 h 158"/>
                <a:gd name="T78" fmla="*/ 54 w 112"/>
                <a:gd name="T79" fmla="*/ 158 h 158"/>
                <a:gd name="T80" fmla="*/ 26 w 112"/>
                <a:gd name="T81" fmla="*/ 154 h 158"/>
                <a:gd name="T82" fmla="*/ 0 w 112"/>
                <a:gd name="T83" fmla="*/ 144 h 1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2"/>
                <a:gd name="T127" fmla="*/ 0 h 158"/>
                <a:gd name="T128" fmla="*/ 112 w 112"/>
                <a:gd name="T129" fmla="*/ 158 h 15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2" h="158">
                  <a:moveTo>
                    <a:pt x="0" y="102"/>
                  </a:moveTo>
                  <a:lnTo>
                    <a:pt x="8" y="102"/>
                  </a:lnTo>
                  <a:lnTo>
                    <a:pt x="12" y="114"/>
                  </a:lnTo>
                  <a:lnTo>
                    <a:pt x="14" y="124"/>
                  </a:lnTo>
                  <a:lnTo>
                    <a:pt x="18" y="132"/>
                  </a:lnTo>
                  <a:lnTo>
                    <a:pt x="24" y="138"/>
                  </a:lnTo>
                  <a:lnTo>
                    <a:pt x="30" y="144"/>
                  </a:lnTo>
                  <a:lnTo>
                    <a:pt x="38" y="148"/>
                  </a:lnTo>
                  <a:lnTo>
                    <a:pt x="46" y="150"/>
                  </a:lnTo>
                  <a:lnTo>
                    <a:pt x="56" y="150"/>
                  </a:lnTo>
                  <a:lnTo>
                    <a:pt x="66" y="148"/>
                  </a:lnTo>
                  <a:lnTo>
                    <a:pt x="74" y="144"/>
                  </a:lnTo>
                  <a:lnTo>
                    <a:pt x="78" y="134"/>
                  </a:lnTo>
                  <a:lnTo>
                    <a:pt x="80" y="124"/>
                  </a:lnTo>
                  <a:lnTo>
                    <a:pt x="78" y="116"/>
                  </a:lnTo>
                  <a:lnTo>
                    <a:pt x="74" y="110"/>
                  </a:lnTo>
                  <a:lnTo>
                    <a:pt x="62" y="102"/>
                  </a:lnTo>
                  <a:lnTo>
                    <a:pt x="44" y="94"/>
                  </a:lnTo>
                  <a:lnTo>
                    <a:pt x="30" y="86"/>
                  </a:lnTo>
                  <a:lnTo>
                    <a:pt x="16" y="74"/>
                  </a:lnTo>
                  <a:lnTo>
                    <a:pt x="10" y="68"/>
                  </a:lnTo>
                  <a:lnTo>
                    <a:pt x="6" y="60"/>
                  </a:lnTo>
                  <a:lnTo>
                    <a:pt x="2" y="52"/>
                  </a:lnTo>
                  <a:lnTo>
                    <a:pt x="0" y="42"/>
                  </a:lnTo>
                  <a:lnTo>
                    <a:pt x="2" y="32"/>
                  </a:lnTo>
                  <a:lnTo>
                    <a:pt x="6" y="24"/>
                  </a:lnTo>
                  <a:lnTo>
                    <a:pt x="10" y="16"/>
                  </a:lnTo>
                  <a:lnTo>
                    <a:pt x="18" y="10"/>
                  </a:lnTo>
                  <a:lnTo>
                    <a:pt x="26" y="6"/>
                  </a:lnTo>
                  <a:lnTo>
                    <a:pt x="34" y="2"/>
                  </a:lnTo>
                  <a:lnTo>
                    <a:pt x="42" y="0"/>
                  </a:lnTo>
                  <a:lnTo>
                    <a:pt x="50" y="0"/>
                  </a:lnTo>
                  <a:lnTo>
                    <a:pt x="66" y="0"/>
                  </a:lnTo>
                  <a:lnTo>
                    <a:pt x="80" y="4"/>
                  </a:lnTo>
                  <a:lnTo>
                    <a:pt x="90" y="8"/>
                  </a:lnTo>
                  <a:lnTo>
                    <a:pt x="102" y="14"/>
                  </a:lnTo>
                  <a:lnTo>
                    <a:pt x="104" y="52"/>
                  </a:lnTo>
                  <a:lnTo>
                    <a:pt x="96" y="52"/>
                  </a:lnTo>
                  <a:lnTo>
                    <a:pt x="94" y="38"/>
                  </a:lnTo>
                  <a:lnTo>
                    <a:pt x="90" y="26"/>
                  </a:lnTo>
                  <a:lnTo>
                    <a:pt x="84" y="20"/>
                  </a:lnTo>
                  <a:lnTo>
                    <a:pt x="78" y="14"/>
                  </a:lnTo>
                  <a:lnTo>
                    <a:pt x="72" y="10"/>
                  </a:lnTo>
                  <a:lnTo>
                    <a:pt x="66" y="8"/>
                  </a:lnTo>
                  <a:lnTo>
                    <a:pt x="58" y="8"/>
                  </a:lnTo>
                  <a:lnTo>
                    <a:pt x="52" y="8"/>
                  </a:lnTo>
                  <a:lnTo>
                    <a:pt x="48" y="8"/>
                  </a:lnTo>
                  <a:lnTo>
                    <a:pt x="42" y="10"/>
                  </a:lnTo>
                  <a:lnTo>
                    <a:pt x="38" y="14"/>
                  </a:lnTo>
                  <a:lnTo>
                    <a:pt x="32" y="22"/>
                  </a:lnTo>
                  <a:lnTo>
                    <a:pt x="28" y="34"/>
                  </a:lnTo>
                  <a:lnTo>
                    <a:pt x="30" y="38"/>
                  </a:lnTo>
                  <a:lnTo>
                    <a:pt x="34" y="42"/>
                  </a:lnTo>
                  <a:lnTo>
                    <a:pt x="42" y="50"/>
                  </a:lnTo>
                  <a:lnTo>
                    <a:pt x="70" y="64"/>
                  </a:lnTo>
                  <a:lnTo>
                    <a:pt x="82" y="70"/>
                  </a:lnTo>
                  <a:lnTo>
                    <a:pt x="96" y="80"/>
                  </a:lnTo>
                  <a:lnTo>
                    <a:pt x="102" y="88"/>
                  </a:lnTo>
                  <a:lnTo>
                    <a:pt x="108" y="96"/>
                  </a:lnTo>
                  <a:lnTo>
                    <a:pt x="112" y="104"/>
                  </a:lnTo>
                  <a:lnTo>
                    <a:pt x="112" y="116"/>
                  </a:lnTo>
                  <a:lnTo>
                    <a:pt x="110" y="126"/>
                  </a:lnTo>
                  <a:lnTo>
                    <a:pt x="106" y="136"/>
                  </a:lnTo>
                  <a:lnTo>
                    <a:pt x="100" y="144"/>
                  </a:lnTo>
                  <a:lnTo>
                    <a:pt x="90" y="150"/>
                  </a:lnTo>
                  <a:lnTo>
                    <a:pt x="82" y="154"/>
                  </a:lnTo>
                  <a:lnTo>
                    <a:pt x="72" y="156"/>
                  </a:lnTo>
                  <a:lnTo>
                    <a:pt x="54" y="158"/>
                  </a:lnTo>
                  <a:lnTo>
                    <a:pt x="40" y="158"/>
                  </a:lnTo>
                  <a:lnTo>
                    <a:pt x="26" y="154"/>
                  </a:lnTo>
                  <a:lnTo>
                    <a:pt x="12" y="150"/>
                  </a:lnTo>
                  <a:lnTo>
                    <a:pt x="0" y="144"/>
                  </a:lnTo>
                  <a:lnTo>
                    <a:pt x="0" y="102"/>
                  </a:lnTo>
                  <a:close/>
                </a:path>
              </a:pathLst>
            </a:custGeom>
            <a:solidFill>
              <a:schemeClr val="bg1"/>
            </a:solidFill>
            <a:ln w="9525">
              <a:noFill/>
              <a:round/>
              <a:headEnd/>
              <a:tailEnd/>
            </a:ln>
          </p:spPr>
          <p:txBody>
            <a:bodyPr/>
            <a:lstStyle/>
            <a:p>
              <a:endParaRPr lang="en-US"/>
            </a:p>
          </p:txBody>
        </p:sp>
        <p:sp>
          <p:nvSpPr>
            <p:cNvPr id="2194" name="Freeform 521"/>
            <p:cNvSpPr>
              <a:spLocks/>
            </p:cNvSpPr>
            <p:nvPr/>
          </p:nvSpPr>
          <p:spPr bwMode="auto">
            <a:xfrm>
              <a:off x="3036" y="2402"/>
              <a:ext cx="108" cy="154"/>
            </a:xfrm>
            <a:custGeom>
              <a:avLst/>
              <a:gdLst>
                <a:gd name="T0" fmla="*/ 54 w 108"/>
                <a:gd name="T1" fmla="*/ 32 h 154"/>
                <a:gd name="T2" fmla="*/ 54 w 108"/>
                <a:gd name="T3" fmla="*/ 32 h 154"/>
                <a:gd name="T4" fmla="*/ 60 w 108"/>
                <a:gd name="T5" fmla="*/ 18 h 154"/>
                <a:gd name="T6" fmla="*/ 68 w 108"/>
                <a:gd name="T7" fmla="*/ 8 h 154"/>
                <a:gd name="T8" fmla="*/ 78 w 108"/>
                <a:gd name="T9" fmla="*/ 2 h 154"/>
                <a:gd name="T10" fmla="*/ 88 w 108"/>
                <a:gd name="T11" fmla="*/ 0 h 154"/>
                <a:gd name="T12" fmla="*/ 88 w 108"/>
                <a:gd name="T13" fmla="*/ 0 h 154"/>
                <a:gd name="T14" fmla="*/ 96 w 108"/>
                <a:gd name="T15" fmla="*/ 2 h 154"/>
                <a:gd name="T16" fmla="*/ 104 w 108"/>
                <a:gd name="T17" fmla="*/ 6 h 154"/>
                <a:gd name="T18" fmla="*/ 108 w 108"/>
                <a:gd name="T19" fmla="*/ 14 h 154"/>
                <a:gd name="T20" fmla="*/ 108 w 108"/>
                <a:gd name="T21" fmla="*/ 22 h 154"/>
                <a:gd name="T22" fmla="*/ 108 w 108"/>
                <a:gd name="T23" fmla="*/ 22 h 154"/>
                <a:gd name="T24" fmla="*/ 104 w 108"/>
                <a:gd name="T25" fmla="*/ 30 h 154"/>
                <a:gd name="T26" fmla="*/ 96 w 108"/>
                <a:gd name="T27" fmla="*/ 36 h 154"/>
                <a:gd name="T28" fmla="*/ 92 w 108"/>
                <a:gd name="T29" fmla="*/ 38 h 154"/>
                <a:gd name="T30" fmla="*/ 88 w 108"/>
                <a:gd name="T31" fmla="*/ 38 h 154"/>
                <a:gd name="T32" fmla="*/ 84 w 108"/>
                <a:gd name="T33" fmla="*/ 36 h 154"/>
                <a:gd name="T34" fmla="*/ 82 w 108"/>
                <a:gd name="T35" fmla="*/ 34 h 154"/>
                <a:gd name="T36" fmla="*/ 82 w 108"/>
                <a:gd name="T37" fmla="*/ 34 h 154"/>
                <a:gd name="T38" fmla="*/ 74 w 108"/>
                <a:gd name="T39" fmla="*/ 28 h 154"/>
                <a:gd name="T40" fmla="*/ 68 w 108"/>
                <a:gd name="T41" fmla="*/ 26 h 154"/>
                <a:gd name="T42" fmla="*/ 64 w 108"/>
                <a:gd name="T43" fmla="*/ 28 h 154"/>
                <a:gd name="T44" fmla="*/ 60 w 108"/>
                <a:gd name="T45" fmla="*/ 30 h 154"/>
                <a:gd name="T46" fmla="*/ 56 w 108"/>
                <a:gd name="T47" fmla="*/ 36 h 154"/>
                <a:gd name="T48" fmla="*/ 54 w 108"/>
                <a:gd name="T49" fmla="*/ 40 h 154"/>
                <a:gd name="T50" fmla="*/ 54 w 108"/>
                <a:gd name="T51" fmla="*/ 52 h 154"/>
                <a:gd name="T52" fmla="*/ 54 w 108"/>
                <a:gd name="T53" fmla="*/ 128 h 154"/>
                <a:gd name="T54" fmla="*/ 54 w 108"/>
                <a:gd name="T55" fmla="*/ 128 h 154"/>
                <a:gd name="T56" fmla="*/ 54 w 108"/>
                <a:gd name="T57" fmla="*/ 140 h 154"/>
                <a:gd name="T58" fmla="*/ 58 w 108"/>
                <a:gd name="T59" fmla="*/ 146 h 154"/>
                <a:gd name="T60" fmla="*/ 64 w 108"/>
                <a:gd name="T61" fmla="*/ 150 h 154"/>
                <a:gd name="T62" fmla="*/ 74 w 108"/>
                <a:gd name="T63" fmla="*/ 150 h 154"/>
                <a:gd name="T64" fmla="*/ 74 w 108"/>
                <a:gd name="T65" fmla="*/ 154 h 154"/>
                <a:gd name="T66" fmla="*/ 0 w 108"/>
                <a:gd name="T67" fmla="*/ 154 h 154"/>
                <a:gd name="T68" fmla="*/ 0 w 108"/>
                <a:gd name="T69" fmla="*/ 150 h 154"/>
                <a:gd name="T70" fmla="*/ 0 w 108"/>
                <a:gd name="T71" fmla="*/ 150 h 154"/>
                <a:gd name="T72" fmla="*/ 10 w 108"/>
                <a:gd name="T73" fmla="*/ 150 h 154"/>
                <a:gd name="T74" fmla="*/ 18 w 108"/>
                <a:gd name="T75" fmla="*/ 146 h 154"/>
                <a:gd name="T76" fmla="*/ 22 w 108"/>
                <a:gd name="T77" fmla="*/ 140 h 154"/>
                <a:gd name="T78" fmla="*/ 24 w 108"/>
                <a:gd name="T79" fmla="*/ 128 h 154"/>
                <a:gd name="T80" fmla="*/ 24 w 108"/>
                <a:gd name="T81" fmla="*/ 46 h 154"/>
                <a:gd name="T82" fmla="*/ 24 w 108"/>
                <a:gd name="T83" fmla="*/ 46 h 154"/>
                <a:gd name="T84" fmla="*/ 22 w 108"/>
                <a:gd name="T85" fmla="*/ 36 h 154"/>
                <a:gd name="T86" fmla="*/ 20 w 108"/>
                <a:gd name="T87" fmla="*/ 30 h 154"/>
                <a:gd name="T88" fmla="*/ 14 w 108"/>
                <a:gd name="T89" fmla="*/ 26 h 154"/>
                <a:gd name="T90" fmla="*/ 4 w 108"/>
                <a:gd name="T91" fmla="*/ 24 h 154"/>
                <a:gd name="T92" fmla="*/ 4 w 108"/>
                <a:gd name="T93" fmla="*/ 24 h 154"/>
                <a:gd name="T94" fmla="*/ 30 w 108"/>
                <a:gd name="T95" fmla="*/ 12 h 154"/>
                <a:gd name="T96" fmla="*/ 54 w 108"/>
                <a:gd name="T97" fmla="*/ 0 h 154"/>
                <a:gd name="T98" fmla="*/ 54 w 108"/>
                <a:gd name="T99" fmla="*/ 32 h 15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8"/>
                <a:gd name="T151" fmla="*/ 0 h 154"/>
                <a:gd name="T152" fmla="*/ 108 w 108"/>
                <a:gd name="T153" fmla="*/ 154 h 15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8" h="154">
                  <a:moveTo>
                    <a:pt x="54" y="32"/>
                  </a:moveTo>
                  <a:lnTo>
                    <a:pt x="54" y="32"/>
                  </a:lnTo>
                  <a:lnTo>
                    <a:pt x="60" y="18"/>
                  </a:lnTo>
                  <a:lnTo>
                    <a:pt x="68" y="8"/>
                  </a:lnTo>
                  <a:lnTo>
                    <a:pt x="78" y="2"/>
                  </a:lnTo>
                  <a:lnTo>
                    <a:pt x="88" y="0"/>
                  </a:lnTo>
                  <a:lnTo>
                    <a:pt x="96" y="2"/>
                  </a:lnTo>
                  <a:lnTo>
                    <a:pt x="104" y="6"/>
                  </a:lnTo>
                  <a:lnTo>
                    <a:pt x="108" y="14"/>
                  </a:lnTo>
                  <a:lnTo>
                    <a:pt x="108" y="22"/>
                  </a:lnTo>
                  <a:lnTo>
                    <a:pt x="104" y="30"/>
                  </a:lnTo>
                  <a:lnTo>
                    <a:pt x="96" y="36"/>
                  </a:lnTo>
                  <a:lnTo>
                    <a:pt x="92" y="38"/>
                  </a:lnTo>
                  <a:lnTo>
                    <a:pt x="88" y="38"/>
                  </a:lnTo>
                  <a:lnTo>
                    <a:pt x="84" y="36"/>
                  </a:lnTo>
                  <a:lnTo>
                    <a:pt x="82" y="34"/>
                  </a:lnTo>
                  <a:lnTo>
                    <a:pt x="74" y="28"/>
                  </a:lnTo>
                  <a:lnTo>
                    <a:pt x="68" y="26"/>
                  </a:lnTo>
                  <a:lnTo>
                    <a:pt x="64" y="28"/>
                  </a:lnTo>
                  <a:lnTo>
                    <a:pt x="60" y="30"/>
                  </a:lnTo>
                  <a:lnTo>
                    <a:pt x="56" y="36"/>
                  </a:lnTo>
                  <a:lnTo>
                    <a:pt x="54" y="40"/>
                  </a:lnTo>
                  <a:lnTo>
                    <a:pt x="54" y="52"/>
                  </a:lnTo>
                  <a:lnTo>
                    <a:pt x="54" y="128"/>
                  </a:lnTo>
                  <a:lnTo>
                    <a:pt x="54" y="140"/>
                  </a:lnTo>
                  <a:lnTo>
                    <a:pt x="58" y="146"/>
                  </a:lnTo>
                  <a:lnTo>
                    <a:pt x="64" y="150"/>
                  </a:lnTo>
                  <a:lnTo>
                    <a:pt x="74" y="150"/>
                  </a:lnTo>
                  <a:lnTo>
                    <a:pt x="74" y="154"/>
                  </a:lnTo>
                  <a:lnTo>
                    <a:pt x="0" y="154"/>
                  </a:lnTo>
                  <a:lnTo>
                    <a:pt x="0" y="150"/>
                  </a:lnTo>
                  <a:lnTo>
                    <a:pt x="10" y="150"/>
                  </a:lnTo>
                  <a:lnTo>
                    <a:pt x="18" y="146"/>
                  </a:lnTo>
                  <a:lnTo>
                    <a:pt x="22" y="140"/>
                  </a:lnTo>
                  <a:lnTo>
                    <a:pt x="24" y="128"/>
                  </a:lnTo>
                  <a:lnTo>
                    <a:pt x="24" y="46"/>
                  </a:lnTo>
                  <a:lnTo>
                    <a:pt x="22" y="36"/>
                  </a:lnTo>
                  <a:lnTo>
                    <a:pt x="20" y="30"/>
                  </a:lnTo>
                  <a:lnTo>
                    <a:pt x="14" y="26"/>
                  </a:lnTo>
                  <a:lnTo>
                    <a:pt x="4" y="24"/>
                  </a:lnTo>
                  <a:lnTo>
                    <a:pt x="30" y="12"/>
                  </a:lnTo>
                  <a:lnTo>
                    <a:pt x="54" y="0"/>
                  </a:lnTo>
                  <a:lnTo>
                    <a:pt x="54" y="32"/>
                  </a:lnTo>
                  <a:close/>
                </a:path>
              </a:pathLst>
            </a:custGeom>
            <a:solidFill>
              <a:schemeClr val="bg1"/>
            </a:solidFill>
            <a:ln w="9525">
              <a:noFill/>
              <a:round/>
              <a:headEnd/>
              <a:tailEnd/>
            </a:ln>
          </p:spPr>
          <p:txBody>
            <a:bodyPr/>
            <a:lstStyle/>
            <a:p>
              <a:endParaRPr lang="en-US"/>
            </a:p>
          </p:txBody>
        </p:sp>
        <p:sp>
          <p:nvSpPr>
            <p:cNvPr id="2195" name="Freeform 522"/>
            <p:cNvSpPr>
              <a:spLocks noEditPoints="1"/>
            </p:cNvSpPr>
            <p:nvPr/>
          </p:nvSpPr>
          <p:spPr bwMode="auto">
            <a:xfrm>
              <a:off x="2898" y="2404"/>
              <a:ext cx="138" cy="154"/>
            </a:xfrm>
            <a:custGeom>
              <a:avLst/>
              <a:gdLst>
                <a:gd name="T0" fmla="*/ 88 w 138"/>
                <a:gd name="T1" fmla="*/ 132 h 154"/>
                <a:gd name="T2" fmla="*/ 76 w 138"/>
                <a:gd name="T3" fmla="*/ 132 h 154"/>
                <a:gd name="T4" fmla="*/ 66 w 138"/>
                <a:gd name="T5" fmla="*/ 128 h 154"/>
                <a:gd name="T6" fmla="*/ 48 w 138"/>
                <a:gd name="T7" fmla="*/ 118 h 154"/>
                <a:gd name="T8" fmla="*/ 36 w 138"/>
                <a:gd name="T9" fmla="*/ 100 h 154"/>
                <a:gd name="T10" fmla="*/ 30 w 138"/>
                <a:gd name="T11" fmla="*/ 78 h 154"/>
                <a:gd name="T12" fmla="*/ 30 w 138"/>
                <a:gd name="T13" fmla="*/ 56 h 154"/>
                <a:gd name="T14" fmla="*/ 138 w 138"/>
                <a:gd name="T15" fmla="*/ 56 h 154"/>
                <a:gd name="T16" fmla="*/ 136 w 138"/>
                <a:gd name="T17" fmla="*/ 40 h 154"/>
                <a:gd name="T18" fmla="*/ 124 w 138"/>
                <a:gd name="T19" fmla="*/ 20 h 154"/>
                <a:gd name="T20" fmla="*/ 110 w 138"/>
                <a:gd name="T21" fmla="*/ 6 h 154"/>
                <a:gd name="T22" fmla="*/ 90 w 138"/>
                <a:gd name="T23" fmla="*/ 0 h 154"/>
                <a:gd name="T24" fmla="*/ 78 w 138"/>
                <a:gd name="T25" fmla="*/ 0 h 154"/>
                <a:gd name="T26" fmla="*/ 66 w 138"/>
                <a:gd name="T27" fmla="*/ 0 h 154"/>
                <a:gd name="T28" fmla="*/ 38 w 138"/>
                <a:gd name="T29" fmla="*/ 8 h 154"/>
                <a:gd name="T30" fmla="*/ 16 w 138"/>
                <a:gd name="T31" fmla="*/ 26 h 154"/>
                <a:gd name="T32" fmla="*/ 4 w 138"/>
                <a:gd name="T33" fmla="*/ 52 h 154"/>
                <a:gd name="T34" fmla="*/ 0 w 138"/>
                <a:gd name="T35" fmla="*/ 84 h 154"/>
                <a:gd name="T36" fmla="*/ 2 w 138"/>
                <a:gd name="T37" fmla="*/ 100 h 154"/>
                <a:gd name="T38" fmla="*/ 14 w 138"/>
                <a:gd name="T39" fmla="*/ 124 h 154"/>
                <a:gd name="T40" fmla="*/ 30 w 138"/>
                <a:gd name="T41" fmla="*/ 142 h 154"/>
                <a:gd name="T42" fmla="*/ 54 w 138"/>
                <a:gd name="T43" fmla="*/ 152 h 154"/>
                <a:gd name="T44" fmla="*/ 66 w 138"/>
                <a:gd name="T45" fmla="*/ 154 h 154"/>
                <a:gd name="T46" fmla="*/ 72 w 138"/>
                <a:gd name="T47" fmla="*/ 154 h 154"/>
                <a:gd name="T48" fmla="*/ 96 w 138"/>
                <a:gd name="T49" fmla="*/ 150 h 154"/>
                <a:gd name="T50" fmla="*/ 116 w 138"/>
                <a:gd name="T51" fmla="*/ 136 h 154"/>
                <a:gd name="T52" fmla="*/ 130 w 138"/>
                <a:gd name="T53" fmla="*/ 120 h 154"/>
                <a:gd name="T54" fmla="*/ 138 w 138"/>
                <a:gd name="T55" fmla="*/ 106 h 154"/>
                <a:gd name="T56" fmla="*/ 132 w 138"/>
                <a:gd name="T57" fmla="*/ 102 h 154"/>
                <a:gd name="T58" fmla="*/ 114 w 138"/>
                <a:gd name="T59" fmla="*/ 124 h 154"/>
                <a:gd name="T60" fmla="*/ 88 w 138"/>
                <a:gd name="T61" fmla="*/ 132 h 154"/>
                <a:gd name="T62" fmla="*/ 66 w 138"/>
                <a:gd name="T63" fmla="*/ 8 h 154"/>
                <a:gd name="T64" fmla="*/ 74 w 138"/>
                <a:gd name="T65" fmla="*/ 8 h 154"/>
                <a:gd name="T66" fmla="*/ 78 w 138"/>
                <a:gd name="T67" fmla="*/ 8 h 154"/>
                <a:gd name="T68" fmla="*/ 88 w 138"/>
                <a:gd name="T69" fmla="*/ 14 h 154"/>
                <a:gd name="T70" fmla="*/ 96 w 138"/>
                <a:gd name="T71" fmla="*/ 32 h 154"/>
                <a:gd name="T72" fmla="*/ 66 w 138"/>
                <a:gd name="T73" fmla="*/ 48 h 154"/>
                <a:gd name="T74" fmla="*/ 32 w 138"/>
                <a:gd name="T75" fmla="*/ 48 h 154"/>
                <a:gd name="T76" fmla="*/ 36 w 138"/>
                <a:gd name="T77" fmla="*/ 28 h 154"/>
                <a:gd name="T78" fmla="*/ 44 w 138"/>
                <a:gd name="T79" fmla="*/ 18 h 154"/>
                <a:gd name="T80" fmla="*/ 56 w 138"/>
                <a:gd name="T81" fmla="*/ 10 h 154"/>
                <a:gd name="T82" fmla="*/ 66 w 138"/>
                <a:gd name="T83" fmla="*/ 8 h 1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154"/>
                <a:gd name="T128" fmla="*/ 138 w 138"/>
                <a:gd name="T129" fmla="*/ 154 h 15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154">
                  <a:moveTo>
                    <a:pt x="88" y="132"/>
                  </a:moveTo>
                  <a:lnTo>
                    <a:pt x="88" y="132"/>
                  </a:lnTo>
                  <a:lnTo>
                    <a:pt x="82" y="132"/>
                  </a:lnTo>
                  <a:lnTo>
                    <a:pt x="76" y="132"/>
                  </a:lnTo>
                  <a:lnTo>
                    <a:pt x="66" y="128"/>
                  </a:lnTo>
                  <a:lnTo>
                    <a:pt x="56" y="124"/>
                  </a:lnTo>
                  <a:lnTo>
                    <a:pt x="48" y="118"/>
                  </a:lnTo>
                  <a:lnTo>
                    <a:pt x="42" y="110"/>
                  </a:lnTo>
                  <a:lnTo>
                    <a:pt x="36" y="100"/>
                  </a:lnTo>
                  <a:lnTo>
                    <a:pt x="32" y="90"/>
                  </a:lnTo>
                  <a:lnTo>
                    <a:pt x="30" y="78"/>
                  </a:lnTo>
                  <a:lnTo>
                    <a:pt x="28" y="68"/>
                  </a:lnTo>
                  <a:lnTo>
                    <a:pt x="30" y="56"/>
                  </a:lnTo>
                  <a:lnTo>
                    <a:pt x="66" y="56"/>
                  </a:lnTo>
                  <a:lnTo>
                    <a:pt x="138" y="56"/>
                  </a:lnTo>
                  <a:lnTo>
                    <a:pt x="136" y="40"/>
                  </a:lnTo>
                  <a:lnTo>
                    <a:pt x="130" y="30"/>
                  </a:lnTo>
                  <a:lnTo>
                    <a:pt x="124" y="20"/>
                  </a:lnTo>
                  <a:lnTo>
                    <a:pt x="118" y="12"/>
                  </a:lnTo>
                  <a:lnTo>
                    <a:pt x="110" y="6"/>
                  </a:lnTo>
                  <a:lnTo>
                    <a:pt x="100" y="2"/>
                  </a:lnTo>
                  <a:lnTo>
                    <a:pt x="90" y="0"/>
                  </a:lnTo>
                  <a:lnTo>
                    <a:pt x="78" y="0"/>
                  </a:lnTo>
                  <a:lnTo>
                    <a:pt x="66" y="0"/>
                  </a:lnTo>
                  <a:lnTo>
                    <a:pt x="52" y="2"/>
                  </a:lnTo>
                  <a:lnTo>
                    <a:pt x="38" y="8"/>
                  </a:lnTo>
                  <a:lnTo>
                    <a:pt x="26" y="16"/>
                  </a:lnTo>
                  <a:lnTo>
                    <a:pt x="16" y="26"/>
                  </a:lnTo>
                  <a:lnTo>
                    <a:pt x="10" y="38"/>
                  </a:lnTo>
                  <a:lnTo>
                    <a:pt x="4" y="52"/>
                  </a:lnTo>
                  <a:lnTo>
                    <a:pt x="0" y="68"/>
                  </a:lnTo>
                  <a:lnTo>
                    <a:pt x="0" y="84"/>
                  </a:lnTo>
                  <a:lnTo>
                    <a:pt x="2" y="100"/>
                  </a:lnTo>
                  <a:lnTo>
                    <a:pt x="6" y="114"/>
                  </a:lnTo>
                  <a:lnTo>
                    <a:pt x="14" y="124"/>
                  </a:lnTo>
                  <a:lnTo>
                    <a:pt x="22" y="134"/>
                  </a:lnTo>
                  <a:lnTo>
                    <a:pt x="30" y="142"/>
                  </a:lnTo>
                  <a:lnTo>
                    <a:pt x="42" y="148"/>
                  </a:lnTo>
                  <a:lnTo>
                    <a:pt x="54" y="152"/>
                  </a:lnTo>
                  <a:lnTo>
                    <a:pt x="66" y="154"/>
                  </a:lnTo>
                  <a:lnTo>
                    <a:pt x="72" y="154"/>
                  </a:lnTo>
                  <a:lnTo>
                    <a:pt x="84" y="154"/>
                  </a:lnTo>
                  <a:lnTo>
                    <a:pt x="96" y="150"/>
                  </a:lnTo>
                  <a:lnTo>
                    <a:pt x="108" y="144"/>
                  </a:lnTo>
                  <a:lnTo>
                    <a:pt x="116" y="136"/>
                  </a:lnTo>
                  <a:lnTo>
                    <a:pt x="124" y="128"/>
                  </a:lnTo>
                  <a:lnTo>
                    <a:pt x="130" y="120"/>
                  </a:lnTo>
                  <a:lnTo>
                    <a:pt x="136" y="112"/>
                  </a:lnTo>
                  <a:lnTo>
                    <a:pt x="138" y="106"/>
                  </a:lnTo>
                  <a:lnTo>
                    <a:pt x="132" y="102"/>
                  </a:lnTo>
                  <a:lnTo>
                    <a:pt x="124" y="114"/>
                  </a:lnTo>
                  <a:lnTo>
                    <a:pt x="114" y="124"/>
                  </a:lnTo>
                  <a:lnTo>
                    <a:pt x="102" y="128"/>
                  </a:lnTo>
                  <a:lnTo>
                    <a:pt x="88" y="132"/>
                  </a:lnTo>
                  <a:close/>
                  <a:moveTo>
                    <a:pt x="66" y="8"/>
                  </a:moveTo>
                  <a:lnTo>
                    <a:pt x="66" y="8"/>
                  </a:lnTo>
                  <a:lnTo>
                    <a:pt x="74" y="8"/>
                  </a:lnTo>
                  <a:lnTo>
                    <a:pt x="78" y="8"/>
                  </a:lnTo>
                  <a:lnTo>
                    <a:pt x="84" y="10"/>
                  </a:lnTo>
                  <a:lnTo>
                    <a:pt x="88" y="14"/>
                  </a:lnTo>
                  <a:lnTo>
                    <a:pt x="92" y="18"/>
                  </a:lnTo>
                  <a:lnTo>
                    <a:pt x="96" y="32"/>
                  </a:lnTo>
                  <a:lnTo>
                    <a:pt x="98" y="48"/>
                  </a:lnTo>
                  <a:lnTo>
                    <a:pt x="66" y="48"/>
                  </a:lnTo>
                  <a:lnTo>
                    <a:pt x="32" y="48"/>
                  </a:lnTo>
                  <a:lnTo>
                    <a:pt x="34" y="38"/>
                  </a:lnTo>
                  <a:lnTo>
                    <a:pt x="36" y="28"/>
                  </a:lnTo>
                  <a:lnTo>
                    <a:pt x="40" y="22"/>
                  </a:lnTo>
                  <a:lnTo>
                    <a:pt x="44" y="18"/>
                  </a:lnTo>
                  <a:lnTo>
                    <a:pt x="50" y="14"/>
                  </a:lnTo>
                  <a:lnTo>
                    <a:pt x="56" y="10"/>
                  </a:lnTo>
                  <a:lnTo>
                    <a:pt x="66" y="8"/>
                  </a:lnTo>
                  <a:close/>
                </a:path>
              </a:pathLst>
            </a:custGeom>
            <a:solidFill>
              <a:schemeClr val="bg1"/>
            </a:solidFill>
            <a:ln w="9525">
              <a:noFill/>
              <a:round/>
              <a:headEnd/>
              <a:tailEnd/>
            </a:ln>
          </p:spPr>
          <p:txBody>
            <a:bodyPr/>
            <a:lstStyle/>
            <a:p>
              <a:endParaRPr lang="en-US"/>
            </a:p>
          </p:txBody>
        </p:sp>
        <p:sp>
          <p:nvSpPr>
            <p:cNvPr id="2196" name="Freeform 523"/>
            <p:cNvSpPr>
              <a:spLocks/>
            </p:cNvSpPr>
            <p:nvPr/>
          </p:nvSpPr>
          <p:spPr bwMode="auto">
            <a:xfrm>
              <a:off x="2752" y="2406"/>
              <a:ext cx="164" cy="156"/>
            </a:xfrm>
            <a:custGeom>
              <a:avLst/>
              <a:gdLst>
                <a:gd name="T0" fmla="*/ 24 w 164"/>
                <a:gd name="T1" fmla="*/ 26 h 156"/>
                <a:gd name="T2" fmla="*/ 24 w 164"/>
                <a:gd name="T3" fmla="*/ 26 h 156"/>
                <a:gd name="T4" fmla="*/ 22 w 164"/>
                <a:gd name="T5" fmla="*/ 22 h 156"/>
                <a:gd name="T6" fmla="*/ 18 w 164"/>
                <a:gd name="T7" fmla="*/ 16 h 156"/>
                <a:gd name="T8" fmla="*/ 10 w 164"/>
                <a:gd name="T9" fmla="*/ 8 h 156"/>
                <a:gd name="T10" fmla="*/ 6 w 164"/>
                <a:gd name="T11" fmla="*/ 6 h 156"/>
                <a:gd name="T12" fmla="*/ 0 w 164"/>
                <a:gd name="T13" fmla="*/ 4 h 156"/>
                <a:gd name="T14" fmla="*/ 0 w 164"/>
                <a:gd name="T15" fmla="*/ 0 h 156"/>
                <a:gd name="T16" fmla="*/ 72 w 164"/>
                <a:gd name="T17" fmla="*/ 0 h 156"/>
                <a:gd name="T18" fmla="*/ 72 w 164"/>
                <a:gd name="T19" fmla="*/ 4 h 156"/>
                <a:gd name="T20" fmla="*/ 72 w 164"/>
                <a:gd name="T21" fmla="*/ 4 h 156"/>
                <a:gd name="T22" fmla="*/ 62 w 164"/>
                <a:gd name="T23" fmla="*/ 4 h 156"/>
                <a:gd name="T24" fmla="*/ 60 w 164"/>
                <a:gd name="T25" fmla="*/ 6 h 156"/>
                <a:gd name="T26" fmla="*/ 56 w 164"/>
                <a:gd name="T27" fmla="*/ 10 h 156"/>
                <a:gd name="T28" fmla="*/ 56 w 164"/>
                <a:gd name="T29" fmla="*/ 14 h 156"/>
                <a:gd name="T30" fmla="*/ 56 w 164"/>
                <a:gd name="T31" fmla="*/ 18 h 156"/>
                <a:gd name="T32" fmla="*/ 58 w 164"/>
                <a:gd name="T33" fmla="*/ 32 h 156"/>
                <a:gd name="T34" fmla="*/ 92 w 164"/>
                <a:gd name="T35" fmla="*/ 108 h 156"/>
                <a:gd name="T36" fmla="*/ 126 w 164"/>
                <a:gd name="T37" fmla="*/ 30 h 156"/>
                <a:gd name="T38" fmla="*/ 126 w 164"/>
                <a:gd name="T39" fmla="*/ 30 h 156"/>
                <a:gd name="T40" fmla="*/ 128 w 164"/>
                <a:gd name="T41" fmla="*/ 24 h 156"/>
                <a:gd name="T42" fmla="*/ 128 w 164"/>
                <a:gd name="T43" fmla="*/ 18 h 156"/>
                <a:gd name="T44" fmla="*/ 128 w 164"/>
                <a:gd name="T45" fmla="*/ 14 h 156"/>
                <a:gd name="T46" fmla="*/ 126 w 164"/>
                <a:gd name="T47" fmla="*/ 10 h 156"/>
                <a:gd name="T48" fmla="*/ 120 w 164"/>
                <a:gd name="T49" fmla="*/ 6 h 156"/>
                <a:gd name="T50" fmla="*/ 112 w 164"/>
                <a:gd name="T51" fmla="*/ 4 h 156"/>
                <a:gd name="T52" fmla="*/ 112 w 164"/>
                <a:gd name="T53" fmla="*/ 0 h 156"/>
                <a:gd name="T54" fmla="*/ 164 w 164"/>
                <a:gd name="T55" fmla="*/ 0 h 156"/>
                <a:gd name="T56" fmla="*/ 164 w 164"/>
                <a:gd name="T57" fmla="*/ 4 h 156"/>
                <a:gd name="T58" fmla="*/ 164 w 164"/>
                <a:gd name="T59" fmla="*/ 4 h 156"/>
                <a:gd name="T60" fmla="*/ 156 w 164"/>
                <a:gd name="T61" fmla="*/ 4 h 156"/>
                <a:gd name="T62" fmla="*/ 150 w 164"/>
                <a:gd name="T63" fmla="*/ 8 h 156"/>
                <a:gd name="T64" fmla="*/ 144 w 164"/>
                <a:gd name="T65" fmla="*/ 16 h 156"/>
                <a:gd name="T66" fmla="*/ 136 w 164"/>
                <a:gd name="T67" fmla="*/ 30 h 156"/>
                <a:gd name="T68" fmla="*/ 84 w 164"/>
                <a:gd name="T69" fmla="*/ 156 h 156"/>
                <a:gd name="T70" fmla="*/ 24 w 164"/>
                <a:gd name="T71" fmla="*/ 26 h 1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4"/>
                <a:gd name="T109" fmla="*/ 0 h 156"/>
                <a:gd name="T110" fmla="*/ 164 w 164"/>
                <a:gd name="T111" fmla="*/ 156 h 15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4" h="156">
                  <a:moveTo>
                    <a:pt x="24" y="26"/>
                  </a:moveTo>
                  <a:lnTo>
                    <a:pt x="24" y="26"/>
                  </a:lnTo>
                  <a:lnTo>
                    <a:pt x="22" y="22"/>
                  </a:lnTo>
                  <a:lnTo>
                    <a:pt x="18" y="16"/>
                  </a:lnTo>
                  <a:lnTo>
                    <a:pt x="10" y="8"/>
                  </a:lnTo>
                  <a:lnTo>
                    <a:pt x="6" y="6"/>
                  </a:lnTo>
                  <a:lnTo>
                    <a:pt x="0" y="4"/>
                  </a:lnTo>
                  <a:lnTo>
                    <a:pt x="0" y="0"/>
                  </a:lnTo>
                  <a:lnTo>
                    <a:pt x="72" y="0"/>
                  </a:lnTo>
                  <a:lnTo>
                    <a:pt x="72" y="4"/>
                  </a:lnTo>
                  <a:lnTo>
                    <a:pt x="62" y="4"/>
                  </a:lnTo>
                  <a:lnTo>
                    <a:pt x="60" y="6"/>
                  </a:lnTo>
                  <a:lnTo>
                    <a:pt x="56" y="10"/>
                  </a:lnTo>
                  <a:lnTo>
                    <a:pt x="56" y="14"/>
                  </a:lnTo>
                  <a:lnTo>
                    <a:pt x="56" y="18"/>
                  </a:lnTo>
                  <a:lnTo>
                    <a:pt x="58" y="32"/>
                  </a:lnTo>
                  <a:lnTo>
                    <a:pt x="92" y="108"/>
                  </a:lnTo>
                  <a:lnTo>
                    <a:pt x="126" y="30"/>
                  </a:lnTo>
                  <a:lnTo>
                    <a:pt x="128" y="24"/>
                  </a:lnTo>
                  <a:lnTo>
                    <a:pt x="128" y="18"/>
                  </a:lnTo>
                  <a:lnTo>
                    <a:pt x="128" y="14"/>
                  </a:lnTo>
                  <a:lnTo>
                    <a:pt x="126" y="10"/>
                  </a:lnTo>
                  <a:lnTo>
                    <a:pt x="120" y="6"/>
                  </a:lnTo>
                  <a:lnTo>
                    <a:pt x="112" y="4"/>
                  </a:lnTo>
                  <a:lnTo>
                    <a:pt x="112" y="0"/>
                  </a:lnTo>
                  <a:lnTo>
                    <a:pt x="164" y="0"/>
                  </a:lnTo>
                  <a:lnTo>
                    <a:pt x="164" y="4"/>
                  </a:lnTo>
                  <a:lnTo>
                    <a:pt x="156" y="4"/>
                  </a:lnTo>
                  <a:lnTo>
                    <a:pt x="150" y="8"/>
                  </a:lnTo>
                  <a:lnTo>
                    <a:pt x="144" y="16"/>
                  </a:lnTo>
                  <a:lnTo>
                    <a:pt x="136" y="30"/>
                  </a:lnTo>
                  <a:lnTo>
                    <a:pt x="84" y="156"/>
                  </a:lnTo>
                  <a:lnTo>
                    <a:pt x="24" y="26"/>
                  </a:lnTo>
                  <a:close/>
                </a:path>
              </a:pathLst>
            </a:custGeom>
            <a:solidFill>
              <a:schemeClr val="bg1"/>
            </a:solidFill>
            <a:ln w="9525">
              <a:noFill/>
              <a:round/>
              <a:headEnd/>
              <a:tailEnd/>
            </a:ln>
          </p:spPr>
          <p:txBody>
            <a:bodyPr/>
            <a:lstStyle/>
            <a:p>
              <a:endParaRPr lang="en-US"/>
            </a:p>
          </p:txBody>
        </p:sp>
        <p:sp>
          <p:nvSpPr>
            <p:cNvPr id="2197" name="Freeform 524"/>
            <p:cNvSpPr>
              <a:spLocks/>
            </p:cNvSpPr>
            <p:nvPr/>
          </p:nvSpPr>
          <p:spPr bwMode="auto">
            <a:xfrm>
              <a:off x="2526" y="2404"/>
              <a:ext cx="166" cy="154"/>
            </a:xfrm>
            <a:custGeom>
              <a:avLst/>
              <a:gdLst>
                <a:gd name="T0" fmla="*/ 54 w 166"/>
                <a:gd name="T1" fmla="*/ 36 h 154"/>
                <a:gd name="T2" fmla="*/ 64 w 166"/>
                <a:gd name="T3" fmla="*/ 18 h 154"/>
                <a:gd name="T4" fmla="*/ 78 w 166"/>
                <a:gd name="T5" fmla="*/ 8 h 154"/>
                <a:gd name="T6" fmla="*/ 106 w 166"/>
                <a:gd name="T7" fmla="*/ 2 h 154"/>
                <a:gd name="T8" fmla="*/ 116 w 166"/>
                <a:gd name="T9" fmla="*/ 2 h 154"/>
                <a:gd name="T10" fmla="*/ 132 w 166"/>
                <a:gd name="T11" fmla="*/ 8 h 154"/>
                <a:gd name="T12" fmla="*/ 144 w 166"/>
                <a:gd name="T13" fmla="*/ 20 h 154"/>
                <a:gd name="T14" fmla="*/ 148 w 166"/>
                <a:gd name="T15" fmla="*/ 42 h 154"/>
                <a:gd name="T16" fmla="*/ 150 w 166"/>
                <a:gd name="T17" fmla="*/ 128 h 154"/>
                <a:gd name="T18" fmla="*/ 150 w 166"/>
                <a:gd name="T19" fmla="*/ 140 h 154"/>
                <a:gd name="T20" fmla="*/ 158 w 166"/>
                <a:gd name="T21" fmla="*/ 150 h 154"/>
                <a:gd name="T22" fmla="*/ 166 w 166"/>
                <a:gd name="T23" fmla="*/ 154 h 154"/>
                <a:gd name="T24" fmla="*/ 102 w 166"/>
                <a:gd name="T25" fmla="*/ 150 h 154"/>
                <a:gd name="T26" fmla="*/ 110 w 166"/>
                <a:gd name="T27" fmla="*/ 150 h 154"/>
                <a:gd name="T28" fmla="*/ 118 w 166"/>
                <a:gd name="T29" fmla="*/ 138 h 154"/>
                <a:gd name="T30" fmla="*/ 118 w 166"/>
                <a:gd name="T31" fmla="*/ 54 h 154"/>
                <a:gd name="T32" fmla="*/ 118 w 166"/>
                <a:gd name="T33" fmla="*/ 46 h 154"/>
                <a:gd name="T34" fmla="*/ 112 w 166"/>
                <a:gd name="T35" fmla="*/ 34 h 154"/>
                <a:gd name="T36" fmla="*/ 98 w 166"/>
                <a:gd name="T37" fmla="*/ 24 h 154"/>
                <a:gd name="T38" fmla="*/ 74 w 166"/>
                <a:gd name="T39" fmla="*/ 26 h 154"/>
                <a:gd name="T40" fmla="*/ 60 w 166"/>
                <a:gd name="T41" fmla="*/ 38 h 154"/>
                <a:gd name="T42" fmla="*/ 54 w 166"/>
                <a:gd name="T43" fmla="*/ 52 h 154"/>
                <a:gd name="T44" fmla="*/ 54 w 166"/>
                <a:gd name="T45" fmla="*/ 128 h 154"/>
                <a:gd name="T46" fmla="*/ 56 w 166"/>
                <a:gd name="T47" fmla="*/ 140 h 154"/>
                <a:gd name="T48" fmla="*/ 70 w 166"/>
                <a:gd name="T49" fmla="*/ 150 h 154"/>
                <a:gd name="T50" fmla="*/ 80 w 166"/>
                <a:gd name="T51" fmla="*/ 154 h 154"/>
                <a:gd name="T52" fmla="*/ 0 w 166"/>
                <a:gd name="T53" fmla="*/ 150 h 154"/>
                <a:gd name="T54" fmla="*/ 10 w 166"/>
                <a:gd name="T55" fmla="*/ 150 h 154"/>
                <a:gd name="T56" fmla="*/ 22 w 166"/>
                <a:gd name="T57" fmla="*/ 136 h 154"/>
                <a:gd name="T58" fmla="*/ 22 w 166"/>
                <a:gd name="T59" fmla="*/ 52 h 154"/>
                <a:gd name="T60" fmla="*/ 22 w 166"/>
                <a:gd name="T61" fmla="*/ 38 h 154"/>
                <a:gd name="T62" fmla="*/ 12 w 166"/>
                <a:gd name="T63" fmla="*/ 26 h 154"/>
                <a:gd name="T64" fmla="*/ 2 w 166"/>
                <a:gd name="T65" fmla="*/ 24 h 154"/>
                <a:gd name="T66" fmla="*/ 54 w 166"/>
                <a:gd name="T67" fmla="*/ 0 h 1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6"/>
                <a:gd name="T103" fmla="*/ 0 h 154"/>
                <a:gd name="T104" fmla="*/ 166 w 166"/>
                <a:gd name="T105" fmla="*/ 154 h 15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6" h="154">
                  <a:moveTo>
                    <a:pt x="54" y="36"/>
                  </a:moveTo>
                  <a:lnTo>
                    <a:pt x="54" y="36"/>
                  </a:lnTo>
                  <a:lnTo>
                    <a:pt x="60" y="26"/>
                  </a:lnTo>
                  <a:lnTo>
                    <a:pt x="64" y="18"/>
                  </a:lnTo>
                  <a:lnTo>
                    <a:pt x="72" y="12"/>
                  </a:lnTo>
                  <a:lnTo>
                    <a:pt x="78" y="8"/>
                  </a:lnTo>
                  <a:lnTo>
                    <a:pt x="92" y="2"/>
                  </a:lnTo>
                  <a:lnTo>
                    <a:pt x="106" y="2"/>
                  </a:lnTo>
                  <a:lnTo>
                    <a:pt x="116" y="2"/>
                  </a:lnTo>
                  <a:lnTo>
                    <a:pt x="126" y="4"/>
                  </a:lnTo>
                  <a:lnTo>
                    <a:pt x="132" y="8"/>
                  </a:lnTo>
                  <a:lnTo>
                    <a:pt x="138" y="14"/>
                  </a:lnTo>
                  <a:lnTo>
                    <a:pt x="144" y="20"/>
                  </a:lnTo>
                  <a:lnTo>
                    <a:pt x="146" y="30"/>
                  </a:lnTo>
                  <a:lnTo>
                    <a:pt x="148" y="42"/>
                  </a:lnTo>
                  <a:lnTo>
                    <a:pt x="150" y="58"/>
                  </a:lnTo>
                  <a:lnTo>
                    <a:pt x="150" y="128"/>
                  </a:lnTo>
                  <a:lnTo>
                    <a:pt x="150" y="140"/>
                  </a:lnTo>
                  <a:lnTo>
                    <a:pt x="152" y="146"/>
                  </a:lnTo>
                  <a:lnTo>
                    <a:pt x="158" y="150"/>
                  </a:lnTo>
                  <a:lnTo>
                    <a:pt x="164" y="150"/>
                  </a:lnTo>
                  <a:lnTo>
                    <a:pt x="166" y="154"/>
                  </a:lnTo>
                  <a:lnTo>
                    <a:pt x="104" y="154"/>
                  </a:lnTo>
                  <a:lnTo>
                    <a:pt x="102" y="150"/>
                  </a:lnTo>
                  <a:lnTo>
                    <a:pt x="110" y="150"/>
                  </a:lnTo>
                  <a:lnTo>
                    <a:pt x="116" y="144"/>
                  </a:lnTo>
                  <a:lnTo>
                    <a:pt x="118" y="138"/>
                  </a:lnTo>
                  <a:lnTo>
                    <a:pt x="118" y="126"/>
                  </a:lnTo>
                  <a:lnTo>
                    <a:pt x="118" y="54"/>
                  </a:lnTo>
                  <a:lnTo>
                    <a:pt x="118" y="46"/>
                  </a:lnTo>
                  <a:lnTo>
                    <a:pt x="116" y="40"/>
                  </a:lnTo>
                  <a:lnTo>
                    <a:pt x="112" y="34"/>
                  </a:lnTo>
                  <a:lnTo>
                    <a:pt x="108" y="30"/>
                  </a:lnTo>
                  <a:lnTo>
                    <a:pt x="98" y="24"/>
                  </a:lnTo>
                  <a:lnTo>
                    <a:pt x="86" y="24"/>
                  </a:lnTo>
                  <a:lnTo>
                    <a:pt x="74" y="26"/>
                  </a:lnTo>
                  <a:lnTo>
                    <a:pt x="64" y="34"/>
                  </a:lnTo>
                  <a:lnTo>
                    <a:pt x="60" y="38"/>
                  </a:lnTo>
                  <a:lnTo>
                    <a:pt x="56" y="44"/>
                  </a:lnTo>
                  <a:lnTo>
                    <a:pt x="54" y="52"/>
                  </a:lnTo>
                  <a:lnTo>
                    <a:pt x="54" y="60"/>
                  </a:lnTo>
                  <a:lnTo>
                    <a:pt x="54" y="128"/>
                  </a:lnTo>
                  <a:lnTo>
                    <a:pt x="56" y="140"/>
                  </a:lnTo>
                  <a:lnTo>
                    <a:pt x="62" y="146"/>
                  </a:lnTo>
                  <a:lnTo>
                    <a:pt x="70" y="150"/>
                  </a:lnTo>
                  <a:lnTo>
                    <a:pt x="80" y="150"/>
                  </a:lnTo>
                  <a:lnTo>
                    <a:pt x="80" y="154"/>
                  </a:lnTo>
                  <a:lnTo>
                    <a:pt x="0" y="154"/>
                  </a:lnTo>
                  <a:lnTo>
                    <a:pt x="0" y="150"/>
                  </a:lnTo>
                  <a:lnTo>
                    <a:pt x="10" y="150"/>
                  </a:lnTo>
                  <a:lnTo>
                    <a:pt x="18" y="144"/>
                  </a:lnTo>
                  <a:lnTo>
                    <a:pt x="22" y="136"/>
                  </a:lnTo>
                  <a:lnTo>
                    <a:pt x="22" y="122"/>
                  </a:lnTo>
                  <a:lnTo>
                    <a:pt x="22" y="52"/>
                  </a:lnTo>
                  <a:lnTo>
                    <a:pt x="22" y="38"/>
                  </a:lnTo>
                  <a:lnTo>
                    <a:pt x="18" y="30"/>
                  </a:lnTo>
                  <a:lnTo>
                    <a:pt x="12" y="26"/>
                  </a:lnTo>
                  <a:lnTo>
                    <a:pt x="2" y="24"/>
                  </a:lnTo>
                  <a:lnTo>
                    <a:pt x="28" y="14"/>
                  </a:lnTo>
                  <a:lnTo>
                    <a:pt x="54" y="0"/>
                  </a:lnTo>
                  <a:lnTo>
                    <a:pt x="54" y="36"/>
                  </a:lnTo>
                  <a:close/>
                </a:path>
              </a:pathLst>
            </a:custGeom>
            <a:solidFill>
              <a:schemeClr val="bg1"/>
            </a:solidFill>
            <a:ln w="9525">
              <a:noFill/>
              <a:round/>
              <a:headEnd/>
              <a:tailEnd/>
            </a:ln>
          </p:spPr>
          <p:txBody>
            <a:bodyPr/>
            <a:lstStyle/>
            <a:p>
              <a:endParaRPr lang="en-US"/>
            </a:p>
          </p:txBody>
        </p:sp>
        <p:sp>
          <p:nvSpPr>
            <p:cNvPr id="2198" name="Freeform 525"/>
            <p:cNvSpPr>
              <a:spLocks/>
            </p:cNvSpPr>
            <p:nvPr/>
          </p:nvSpPr>
          <p:spPr bwMode="auto">
            <a:xfrm>
              <a:off x="2320" y="2334"/>
              <a:ext cx="230" cy="232"/>
            </a:xfrm>
            <a:custGeom>
              <a:avLst/>
              <a:gdLst>
                <a:gd name="T0" fmla="*/ 0 w 230"/>
                <a:gd name="T1" fmla="*/ 0 h 232"/>
                <a:gd name="T2" fmla="*/ 96 w 230"/>
                <a:gd name="T3" fmla="*/ 10 h 232"/>
                <a:gd name="T4" fmla="*/ 84 w 230"/>
                <a:gd name="T5" fmla="*/ 10 h 232"/>
                <a:gd name="T6" fmla="*/ 74 w 230"/>
                <a:gd name="T7" fmla="*/ 14 h 232"/>
                <a:gd name="T8" fmla="*/ 68 w 230"/>
                <a:gd name="T9" fmla="*/ 24 h 232"/>
                <a:gd name="T10" fmla="*/ 66 w 230"/>
                <a:gd name="T11" fmla="*/ 42 h 232"/>
                <a:gd name="T12" fmla="*/ 66 w 230"/>
                <a:gd name="T13" fmla="*/ 154 h 232"/>
                <a:gd name="T14" fmla="*/ 70 w 230"/>
                <a:gd name="T15" fmla="*/ 186 h 232"/>
                <a:gd name="T16" fmla="*/ 82 w 230"/>
                <a:gd name="T17" fmla="*/ 208 h 232"/>
                <a:gd name="T18" fmla="*/ 100 w 230"/>
                <a:gd name="T19" fmla="*/ 218 h 232"/>
                <a:gd name="T20" fmla="*/ 126 w 230"/>
                <a:gd name="T21" fmla="*/ 220 h 232"/>
                <a:gd name="T22" fmla="*/ 136 w 230"/>
                <a:gd name="T23" fmla="*/ 220 h 232"/>
                <a:gd name="T24" fmla="*/ 156 w 230"/>
                <a:gd name="T25" fmla="*/ 210 h 232"/>
                <a:gd name="T26" fmla="*/ 174 w 230"/>
                <a:gd name="T27" fmla="*/ 192 h 232"/>
                <a:gd name="T28" fmla="*/ 184 w 230"/>
                <a:gd name="T29" fmla="*/ 166 h 232"/>
                <a:gd name="T30" fmla="*/ 186 w 230"/>
                <a:gd name="T31" fmla="*/ 36 h 232"/>
                <a:gd name="T32" fmla="*/ 186 w 230"/>
                <a:gd name="T33" fmla="*/ 26 h 232"/>
                <a:gd name="T34" fmla="*/ 178 w 230"/>
                <a:gd name="T35" fmla="*/ 14 h 232"/>
                <a:gd name="T36" fmla="*/ 162 w 230"/>
                <a:gd name="T37" fmla="*/ 10 h 232"/>
                <a:gd name="T38" fmla="*/ 154 w 230"/>
                <a:gd name="T39" fmla="*/ 0 h 232"/>
                <a:gd name="T40" fmla="*/ 230 w 230"/>
                <a:gd name="T41" fmla="*/ 10 h 232"/>
                <a:gd name="T42" fmla="*/ 222 w 230"/>
                <a:gd name="T43" fmla="*/ 10 h 232"/>
                <a:gd name="T44" fmla="*/ 206 w 230"/>
                <a:gd name="T45" fmla="*/ 14 h 232"/>
                <a:gd name="T46" fmla="*/ 200 w 230"/>
                <a:gd name="T47" fmla="*/ 26 h 232"/>
                <a:gd name="T48" fmla="*/ 198 w 230"/>
                <a:gd name="T49" fmla="*/ 156 h 232"/>
                <a:gd name="T50" fmla="*/ 196 w 230"/>
                <a:gd name="T51" fmla="*/ 174 h 232"/>
                <a:gd name="T52" fmla="*/ 182 w 230"/>
                <a:gd name="T53" fmla="*/ 204 h 232"/>
                <a:gd name="T54" fmla="*/ 158 w 230"/>
                <a:gd name="T55" fmla="*/ 222 h 232"/>
                <a:gd name="T56" fmla="*/ 132 w 230"/>
                <a:gd name="T57" fmla="*/ 232 h 232"/>
                <a:gd name="T58" fmla="*/ 120 w 230"/>
                <a:gd name="T59" fmla="*/ 232 h 232"/>
                <a:gd name="T60" fmla="*/ 88 w 230"/>
                <a:gd name="T61" fmla="*/ 230 h 232"/>
                <a:gd name="T62" fmla="*/ 60 w 230"/>
                <a:gd name="T63" fmla="*/ 220 h 232"/>
                <a:gd name="T64" fmla="*/ 42 w 230"/>
                <a:gd name="T65" fmla="*/ 204 h 232"/>
                <a:gd name="T66" fmla="*/ 34 w 230"/>
                <a:gd name="T67" fmla="*/ 188 h 232"/>
                <a:gd name="T68" fmla="*/ 30 w 230"/>
                <a:gd name="T69" fmla="*/ 168 h 232"/>
                <a:gd name="T70" fmla="*/ 30 w 230"/>
                <a:gd name="T71" fmla="*/ 38 h 232"/>
                <a:gd name="T72" fmla="*/ 28 w 230"/>
                <a:gd name="T73" fmla="*/ 24 h 232"/>
                <a:gd name="T74" fmla="*/ 24 w 230"/>
                <a:gd name="T75" fmla="*/ 14 h 232"/>
                <a:gd name="T76" fmla="*/ 14 w 230"/>
                <a:gd name="T77" fmla="*/ 10 h 232"/>
                <a:gd name="T78" fmla="*/ 0 w 230"/>
                <a:gd name="T79" fmla="*/ 10 h 23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0"/>
                <a:gd name="T121" fmla="*/ 0 h 232"/>
                <a:gd name="T122" fmla="*/ 230 w 230"/>
                <a:gd name="T123" fmla="*/ 232 h 23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0" h="232">
                  <a:moveTo>
                    <a:pt x="0" y="10"/>
                  </a:moveTo>
                  <a:lnTo>
                    <a:pt x="0" y="0"/>
                  </a:lnTo>
                  <a:lnTo>
                    <a:pt x="96" y="0"/>
                  </a:lnTo>
                  <a:lnTo>
                    <a:pt x="96" y="10"/>
                  </a:lnTo>
                  <a:lnTo>
                    <a:pt x="84" y="10"/>
                  </a:lnTo>
                  <a:lnTo>
                    <a:pt x="78" y="12"/>
                  </a:lnTo>
                  <a:lnTo>
                    <a:pt x="74" y="14"/>
                  </a:lnTo>
                  <a:lnTo>
                    <a:pt x="70" y="18"/>
                  </a:lnTo>
                  <a:lnTo>
                    <a:pt x="68" y="24"/>
                  </a:lnTo>
                  <a:lnTo>
                    <a:pt x="66" y="32"/>
                  </a:lnTo>
                  <a:lnTo>
                    <a:pt x="66" y="42"/>
                  </a:lnTo>
                  <a:lnTo>
                    <a:pt x="66" y="154"/>
                  </a:lnTo>
                  <a:lnTo>
                    <a:pt x="66" y="172"/>
                  </a:lnTo>
                  <a:lnTo>
                    <a:pt x="70" y="186"/>
                  </a:lnTo>
                  <a:lnTo>
                    <a:pt x="74" y="198"/>
                  </a:lnTo>
                  <a:lnTo>
                    <a:pt x="82" y="208"/>
                  </a:lnTo>
                  <a:lnTo>
                    <a:pt x="90" y="214"/>
                  </a:lnTo>
                  <a:lnTo>
                    <a:pt x="100" y="218"/>
                  </a:lnTo>
                  <a:lnTo>
                    <a:pt x="112" y="220"/>
                  </a:lnTo>
                  <a:lnTo>
                    <a:pt x="126" y="220"/>
                  </a:lnTo>
                  <a:lnTo>
                    <a:pt x="136" y="220"/>
                  </a:lnTo>
                  <a:lnTo>
                    <a:pt x="146" y="216"/>
                  </a:lnTo>
                  <a:lnTo>
                    <a:pt x="156" y="210"/>
                  </a:lnTo>
                  <a:lnTo>
                    <a:pt x="166" y="202"/>
                  </a:lnTo>
                  <a:lnTo>
                    <a:pt x="174" y="192"/>
                  </a:lnTo>
                  <a:lnTo>
                    <a:pt x="180" y="180"/>
                  </a:lnTo>
                  <a:lnTo>
                    <a:pt x="184" y="166"/>
                  </a:lnTo>
                  <a:lnTo>
                    <a:pt x="186" y="154"/>
                  </a:lnTo>
                  <a:lnTo>
                    <a:pt x="186" y="36"/>
                  </a:lnTo>
                  <a:lnTo>
                    <a:pt x="186" y="26"/>
                  </a:lnTo>
                  <a:lnTo>
                    <a:pt x="182" y="20"/>
                  </a:lnTo>
                  <a:lnTo>
                    <a:pt x="178" y="14"/>
                  </a:lnTo>
                  <a:lnTo>
                    <a:pt x="174" y="12"/>
                  </a:lnTo>
                  <a:lnTo>
                    <a:pt x="162" y="10"/>
                  </a:lnTo>
                  <a:lnTo>
                    <a:pt x="154" y="10"/>
                  </a:lnTo>
                  <a:lnTo>
                    <a:pt x="154" y="0"/>
                  </a:lnTo>
                  <a:lnTo>
                    <a:pt x="230" y="0"/>
                  </a:lnTo>
                  <a:lnTo>
                    <a:pt x="230" y="10"/>
                  </a:lnTo>
                  <a:lnTo>
                    <a:pt x="222" y="10"/>
                  </a:lnTo>
                  <a:lnTo>
                    <a:pt x="210" y="12"/>
                  </a:lnTo>
                  <a:lnTo>
                    <a:pt x="206" y="14"/>
                  </a:lnTo>
                  <a:lnTo>
                    <a:pt x="202" y="20"/>
                  </a:lnTo>
                  <a:lnTo>
                    <a:pt x="200" y="26"/>
                  </a:lnTo>
                  <a:lnTo>
                    <a:pt x="198" y="36"/>
                  </a:lnTo>
                  <a:lnTo>
                    <a:pt x="198" y="156"/>
                  </a:lnTo>
                  <a:lnTo>
                    <a:pt x="196" y="174"/>
                  </a:lnTo>
                  <a:lnTo>
                    <a:pt x="190" y="190"/>
                  </a:lnTo>
                  <a:lnTo>
                    <a:pt x="182" y="204"/>
                  </a:lnTo>
                  <a:lnTo>
                    <a:pt x="170" y="214"/>
                  </a:lnTo>
                  <a:lnTo>
                    <a:pt x="158" y="222"/>
                  </a:lnTo>
                  <a:lnTo>
                    <a:pt x="144" y="228"/>
                  </a:lnTo>
                  <a:lnTo>
                    <a:pt x="132" y="232"/>
                  </a:lnTo>
                  <a:lnTo>
                    <a:pt x="120" y="232"/>
                  </a:lnTo>
                  <a:lnTo>
                    <a:pt x="104" y="232"/>
                  </a:lnTo>
                  <a:lnTo>
                    <a:pt x="88" y="230"/>
                  </a:lnTo>
                  <a:lnTo>
                    <a:pt x="74" y="226"/>
                  </a:lnTo>
                  <a:lnTo>
                    <a:pt x="60" y="220"/>
                  </a:lnTo>
                  <a:lnTo>
                    <a:pt x="48" y="210"/>
                  </a:lnTo>
                  <a:lnTo>
                    <a:pt x="42" y="204"/>
                  </a:lnTo>
                  <a:lnTo>
                    <a:pt x="38" y="196"/>
                  </a:lnTo>
                  <a:lnTo>
                    <a:pt x="34" y="188"/>
                  </a:lnTo>
                  <a:lnTo>
                    <a:pt x="32" y="178"/>
                  </a:lnTo>
                  <a:lnTo>
                    <a:pt x="30" y="168"/>
                  </a:lnTo>
                  <a:lnTo>
                    <a:pt x="30" y="156"/>
                  </a:lnTo>
                  <a:lnTo>
                    <a:pt x="30" y="38"/>
                  </a:lnTo>
                  <a:lnTo>
                    <a:pt x="28" y="24"/>
                  </a:lnTo>
                  <a:lnTo>
                    <a:pt x="26" y="18"/>
                  </a:lnTo>
                  <a:lnTo>
                    <a:pt x="24" y="14"/>
                  </a:lnTo>
                  <a:lnTo>
                    <a:pt x="20" y="12"/>
                  </a:lnTo>
                  <a:lnTo>
                    <a:pt x="14" y="10"/>
                  </a:lnTo>
                  <a:lnTo>
                    <a:pt x="0" y="10"/>
                  </a:lnTo>
                  <a:close/>
                </a:path>
              </a:pathLst>
            </a:custGeom>
            <a:solidFill>
              <a:schemeClr val="bg1"/>
            </a:solidFill>
            <a:ln w="9525">
              <a:noFill/>
              <a:round/>
              <a:headEnd/>
              <a:tailEnd/>
            </a:ln>
          </p:spPr>
          <p:txBody>
            <a:bodyPr/>
            <a:lstStyle/>
            <a:p>
              <a:endParaRPr lang="en-US"/>
            </a:p>
          </p:txBody>
        </p:sp>
        <p:sp>
          <p:nvSpPr>
            <p:cNvPr id="2199" name="Freeform 526"/>
            <p:cNvSpPr>
              <a:spLocks noEditPoints="1"/>
            </p:cNvSpPr>
            <p:nvPr/>
          </p:nvSpPr>
          <p:spPr bwMode="auto">
            <a:xfrm>
              <a:off x="3424" y="1250"/>
              <a:ext cx="482" cy="514"/>
            </a:xfrm>
            <a:custGeom>
              <a:avLst/>
              <a:gdLst>
                <a:gd name="T0" fmla="*/ 426 w 482"/>
                <a:gd name="T1" fmla="*/ 0 h 514"/>
                <a:gd name="T2" fmla="*/ 238 w 482"/>
                <a:gd name="T3" fmla="*/ 14 h 514"/>
                <a:gd name="T4" fmla="*/ 270 w 482"/>
                <a:gd name="T5" fmla="*/ 16 h 514"/>
                <a:gd name="T6" fmla="*/ 290 w 482"/>
                <a:gd name="T7" fmla="*/ 22 h 514"/>
                <a:gd name="T8" fmla="*/ 300 w 482"/>
                <a:gd name="T9" fmla="*/ 38 h 514"/>
                <a:gd name="T10" fmla="*/ 302 w 482"/>
                <a:gd name="T11" fmla="*/ 66 h 514"/>
                <a:gd name="T12" fmla="*/ 302 w 482"/>
                <a:gd name="T13" fmla="*/ 166 h 514"/>
                <a:gd name="T14" fmla="*/ 282 w 482"/>
                <a:gd name="T15" fmla="*/ 148 h 514"/>
                <a:gd name="T16" fmla="*/ 256 w 482"/>
                <a:gd name="T17" fmla="*/ 136 h 514"/>
                <a:gd name="T18" fmla="*/ 224 w 482"/>
                <a:gd name="T19" fmla="*/ 126 h 514"/>
                <a:gd name="T20" fmla="*/ 184 w 482"/>
                <a:gd name="T21" fmla="*/ 124 h 514"/>
                <a:gd name="T22" fmla="*/ 164 w 482"/>
                <a:gd name="T23" fmla="*/ 124 h 514"/>
                <a:gd name="T24" fmla="*/ 126 w 482"/>
                <a:gd name="T25" fmla="*/ 134 h 514"/>
                <a:gd name="T26" fmla="*/ 92 w 482"/>
                <a:gd name="T27" fmla="*/ 150 h 514"/>
                <a:gd name="T28" fmla="*/ 62 w 482"/>
                <a:gd name="T29" fmla="*/ 172 h 514"/>
                <a:gd name="T30" fmla="*/ 38 w 482"/>
                <a:gd name="T31" fmla="*/ 200 h 514"/>
                <a:gd name="T32" fmla="*/ 20 w 482"/>
                <a:gd name="T33" fmla="*/ 232 h 514"/>
                <a:gd name="T34" fmla="*/ 6 w 482"/>
                <a:gd name="T35" fmla="*/ 266 h 514"/>
                <a:gd name="T36" fmla="*/ 0 w 482"/>
                <a:gd name="T37" fmla="*/ 300 h 514"/>
                <a:gd name="T38" fmla="*/ 0 w 482"/>
                <a:gd name="T39" fmla="*/ 318 h 514"/>
                <a:gd name="T40" fmla="*/ 4 w 482"/>
                <a:gd name="T41" fmla="*/ 356 h 514"/>
                <a:gd name="T42" fmla="*/ 14 w 482"/>
                <a:gd name="T43" fmla="*/ 390 h 514"/>
                <a:gd name="T44" fmla="*/ 30 w 482"/>
                <a:gd name="T45" fmla="*/ 424 h 514"/>
                <a:gd name="T46" fmla="*/ 50 w 482"/>
                <a:gd name="T47" fmla="*/ 452 h 514"/>
                <a:gd name="T48" fmla="*/ 74 w 482"/>
                <a:gd name="T49" fmla="*/ 478 h 514"/>
                <a:gd name="T50" fmla="*/ 102 w 482"/>
                <a:gd name="T51" fmla="*/ 496 h 514"/>
                <a:gd name="T52" fmla="*/ 132 w 482"/>
                <a:gd name="T53" fmla="*/ 508 h 514"/>
                <a:gd name="T54" fmla="*/ 162 w 482"/>
                <a:gd name="T55" fmla="*/ 514 h 514"/>
                <a:gd name="T56" fmla="*/ 482 w 482"/>
                <a:gd name="T57" fmla="*/ 514 h 514"/>
                <a:gd name="T58" fmla="*/ 482 w 482"/>
                <a:gd name="T59" fmla="*/ 498 h 514"/>
                <a:gd name="T60" fmla="*/ 456 w 482"/>
                <a:gd name="T61" fmla="*/ 488 h 514"/>
                <a:gd name="T62" fmla="*/ 438 w 482"/>
                <a:gd name="T63" fmla="*/ 474 h 514"/>
                <a:gd name="T64" fmla="*/ 428 w 482"/>
                <a:gd name="T65" fmla="*/ 456 h 514"/>
                <a:gd name="T66" fmla="*/ 426 w 482"/>
                <a:gd name="T67" fmla="*/ 438 h 514"/>
                <a:gd name="T68" fmla="*/ 304 w 482"/>
                <a:gd name="T69" fmla="*/ 444 h 514"/>
                <a:gd name="T70" fmla="*/ 302 w 482"/>
                <a:gd name="T71" fmla="*/ 452 h 514"/>
                <a:gd name="T72" fmla="*/ 296 w 482"/>
                <a:gd name="T73" fmla="*/ 466 h 514"/>
                <a:gd name="T74" fmla="*/ 284 w 482"/>
                <a:gd name="T75" fmla="*/ 476 h 514"/>
                <a:gd name="T76" fmla="*/ 266 w 482"/>
                <a:gd name="T77" fmla="*/ 484 h 514"/>
                <a:gd name="T78" fmla="*/ 256 w 482"/>
                <a:gd name="T79" fmla="*/ 484 h 514"/>
                <a:gd name="T80" fmla="*/ 234 w 482"/>
                <a:gd name="T81" fmla="*/ 480 h 514"/>
                <a:gd name="T82" fmla="*/ 212 w 482"/>
                <a:gd name="T83" fmla="*/ 474 h 514"/>
                <a:gd name="T84" fmla="*/ 176 w 482"/>
                <a:gd name="T85" fmla="*/ 446 h 514"/>
                <a:gd name="T86" fmla="*/ 148 w 482"/>
                <a:gd name="T87" fmla="*/ 408 h 514"/>
                <a:gd name="T88" fmla="*/ 128 w 482"/>
                <a:gd name="T89" fmla="*/ 364 h 514"/>
                <a:gd name="T90" fmla="*/ 120 w 482"/>
                <a:gd name="T91" fmla="*/ 314 h 514"/>
                <a:gd name="T92" fmla="*/ 122 w 482"/>
                <a:gd name="T93" fmla="*/ 292 h 514"/>
                <a:gd name="T94" fmla="*/ 132 w 482"/>
                <a:gd name="T95" fmla="*/ 244 h 514"/>
                <a:gd name="T96" fmla="*/ 154 w 482"/>
                <a:gd name="T97" fmla="*/ 200 h 514"/>
                <a:gd name="T98" fmla="*/ 170 w 482"/>
                <a:gd name="T99" fmla="*/ 182 h 514"/>
                <a:gd name="T100" fmla="*/ 190 w 482"/>
                <a:gd name="T101" fmla="*/ 170 h 514"/>
                <a:gd name="T102" fmla="*/ 212 w 482"/>
                <a:gd name="T103" fmla="*/ 164 h 514"/>
                <a:gd name="T104" fmla="*/ 222 w 482"/>
                <a:gd name="T105" fmla="*/ 164 h 514"/>
                <a:gd name="T106" fmla="*/ 238 w 482"/>
                <a:gd name="T107" fmla="*/ 164 h 514"/>
                <a:gd name="T108" fmla="*/ 268 w 482"/>
                <a:gd name="T109" fmla="*/ 172 h 514"/>
                <a:gd name="T110" fmla="*/ 290 w 482"/>
                <a:gd name="T111" fmla="*/ 188 h 514"/>
                <a:gd name="T112" fmla="*/ 302 w 482"/>
                <a:gd name="T113" fmla="*/ 214 h 514"/>
                <a:gd name="T114" fmla="*/ 304 w 482"/>
                <a:gd name="T115" fmla="*/ 444 h 5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82"/>
                <a:gd name="T175" fmla="*/ 0 h 514"/>
                <a:gd name="T176" fmla="*/ 482 w 482"/>
                <a:gd name="T177" fmla="*/ 514 h 51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82" h="514">
                  <a:moveTo>
                    <a:pt x="426" y="438"/>
                  </a:moveTo>
                  <a:lnTo>
                    <a:pt x="426" y="0"/>
                  </a:lnTo>
                  <a:lnTo>
                    <a:pt x="238" y="0"/>
                  </a:lnTo>
                  <a:lnTo>
                    <a:pt x="238" y="14"/>
                  </a:lnTo>
                  <a:lnTo>
                    <a:pt x="270" y="16"/>
                  </a:lnTo>
                  <a:lnTo>
                    <a:pt x="280" y="18"/>
                  </a:lnTo>
                  <a:lnTo>
                    <a:pt x="290" y="22"/>
                  </a:lnTo>
                  <a:lnTo>
                    <a:pt x="296" y="28"/>
                  </a:lnTo>
                  <a:lnTo>
                    <a:pt x="300" y="38"/>
                  </a:lnTo>
                  <a:lnTo>
                    <a:pt x="302" y="50"/>
                  </a:lnTo>
                  <a:lnTo>
                    <a:pt x="302" y="66"/>
                  </a:lnTo>
                  <a:lnTo>
                    <a:pt x="302" y="166"/>
                  </a:lnTo>
                  <a:lnTo>
                    <a:pt x="292" y="156"/>
                  </a:lnTo>
                  <a:lnTo>
                    <a:pt x="282" y="148"/>
                  </a:lnTo>
                  <a:lnTo>
                    <a:pt x="270" y="142"/>
                  </a:lnTo>
                  <a:lnTo>
                    <a:pt x="256" y="136"/>
                  </a:lnTo>
                  <a:lnTo>
                    <a:pt x="240" y="130"/>
                  </a:lnTo>
                  <a:lnTo>
                    <a:pt x="224" y="126"/>
                  </a:lnTo>
                  <a:lnTo>
                    <a:pt x="204" y="124"/>
                  </a:lnTo>
                  <a:lnTo>
                    <a:pt x="184" y="124"/>
                  </a:lnTo>
                  <a:lnTo>
                    <a:pt x="164" y="124"/>
                  </a:lnTo>
                  <a:lnTo>
                    <a:pt x="144" y="128"/>
                  </a:lnTo>
                  <a:lnTo>
                    <a:pt x="126" y="134"/>
                  </a:lnTo>
                  <a:lnTo>
                    <a:pt x="108" y="140"/>
                  </a:lnTo>
                  <a:lnTo>
                    <a:pt x="92" y="150"/>
                  </a:lnTo>
                  <a:lnTo>
                    <a:pt x="76" y="160"/>
                  </a:lnTo>
                  <a:lnTo>
                    <a:pt x="62" y="172"/>
                  </a:lnTo>
                  <a:lnTo>
                    <a:pt x="50" y="186"/>
                  </a:lnTo>
                  <a:lnTo>
                    <a:pt x="38" y="200"/>
                  </a:lnTo>
                  <a:lnTo>
                    <a:pt x="28" y="216"/>
                  </a:lnTo>
                  <a:lnTo>
                    <a:pt x="20" y="232"/>
                  </a:lnTo>
                  <a:lnTo>
                    <a:pt x="12" y="250"/>
                  </a:lnTo>
                  <a:lnTo>
                    <a:pt x="6" y="266"/>
                  </a:lnTo>
                  <a:lnTo>
                    <a:pt x="2" y="284"/>
                  </a:lnTo>
                  <a:lnTo>
                    <a:pt x="0" y="300"/>
                  </a:lnTo>
                  <a:lnTo>
                    <a:pt x="0" y="318"/>
                  </a:lnTo>
                  <a:lnTo>
                    <a:pt x="0" y="336"/>
                  </a:lnTo>
                  <a:lnTo>
                    <a:pt x="4" y="356"/>
                  </a:lnTo>
                  <a:lnTo>
                    <a:pt x="8" y="374"/>
                  </a:lnTo>
                  <a:lnTo>
                    <a:pt x="14" y="390"/>
                  </a:lnTo>
                  <a:lnTo>
                    <a:pt x="20" y="408"/>
                  </a:lnTo>
                  <a:lnTo>
                    <a:pt x="30" y="424"/>
                  </a:lnTo>
                  <a:lnTo>
                    <a:pt x="38" y="438"/>
                  </a:lnTo>
                  <a:lnTo>
                    <a:pt x="50" y="452"/>
                  </a:lnTo>
                  <a:lnTo>
                    <a:pt x="62" y="466"/>
                  </a:lnTo>
                  <a:lnTo>
                    <a:pt x="74" y="478"/>
                  </a:lnTo>
                  <a:lnTo>
                    <a:pt x="88" y="488"/>
                  </a:lnTo>
                  <a:lnTo>
                    <a:pt x="102" y="496"/>
                  </a:lnTo>
                  <a:lnTo>
                    <a:pt x="116" y="504"/>
                  </a:lnTo>
                  <a:lnTo>
                    <a:pt x="132" y="508"/>
                  </a:lnTo>
                  <a:lnTo>
                    <a:pt x="146" y="512"/>
                  </a:lnTo>
                  <a:lnTo>
                    <a:pt x="162" y="514"/>
                  </a:lnTo>
                  <a:lnTo>
                    <a:pt x="212" y="514"/>
                  </a:lnTo>
                  <a:lnTo>
                    <a:pt x="482" y="514"/>
                  </a:lnTo>
                  <a:lnTo>
                    <a:pt x="482" y="498"/>
                  </a:lnTo>
                  <a:lnTo>
                    <a:pt x="468" y="494"/>
                  </a:lnTo>
                  <a:lnTo>
                    <a:pt x="456" y="488"/>
                  </a:lnTo>
                  <a:lnTo>
                    <a:pt x="446" y="482"/>
                  </a:lnTo>
                  <a:lnTo>
                    <a:pt x="438" y="474"/>
                  </a:lnTo>
                  <a:lnTo>
                    <a:pt x="432" y="466"/>
                  </a:lnTo>
                  <a:lnTo>
                    <a:pt x="428" y="456"/>
                  </a:lnTo>
                  <a:lnTo>
                    <a:pt x="426" y="448"/>
                  </a:lnTo>
                  <a:lnTo>
                    <a:pt x="426" y="438"/>
                  </a:lnTo>
                  <a:close/>
                  <a:moveTo>
                    <a:pt x="304" y="444"/>
                  </a:moveTo>
                  <a:lnTo>
                    <a:pt x="304" y="444"/>
                  </a:lnTo>
                  <a:lnTo>
                    <a:pt x="302" y="452"/>
                  </a:lnTo>
                  <a:lnTo>
                    <a:pt x="300" y="458"/>
                  </a:lnTo>
                  <a:lnTo>
                    <a:pt x="296" y="466"/>
                  </a:lnTo>
                  <a:lnTo>
                    <a:pt x="292" y="472"/>
                  </a:lnTo>
                  <a:lnTo>
                    <a:pt x="284" y="476"/>
                  </a:lnTo>
                  <a:lnTo>
                    <a:pt x="276" y="480"/>
                  </a:lnTo>
                  <a:lnTo>
                    <a:pt x="266" y="484"/>
                  </a:lnTo>
                  <a:lnTo>
                    <a:pt x="256" y="484"/>
                  </a:lnTo>
                  <a:lnTo>
                    <a:pt x="244" y="482"/>
                  </a:lnTo>
                  <a:lnTo>
                    <a:pt x="234" y="480"/>
                  </a:lnTo>
                  <a:lnTo>
                    <a:pt x="212" y="474"/>
                  </a:lnTo>
                  <a:lnTo>
                    <a:pt x="192" y="462"/>
                  </a:lnTo>
                  <a:lnTo>
                    <a:pt x="176" y="446"/>
                  </a:lnTo>
                  <a:lnTo>
                    <a:pt x="160" y="428"/>
                  </a:lnTo>
                  <a:lnTo>
                    <a:pt x="148" y="408"/>
                  </a:lnTo>
                  <a:lnTo>
                    <a:pt x="136" y="386"/>
                  </a:lnTo>
                  <a:lnTo>
                    <a:pt x="128" y="364"/>
                  </a:lnTo>
                  <a:lnTo>
                    <a:pt x="124" y="338"/>
                  </a:lnTo>
                  <a:lnTo>
                    <a:pt x="120" y="314"/>
                  </a:lnTo>
                  <a:lnTo>
                    <a:pt x="122" y="292"/>
                  </a:lnTo>
                  <a:lnTo>
                    <a:pt x="126" y="268"/>
                  </a:lnTo>
                  <a:lnTo>
                    <a:pt x="132" y="244"/>
                  </a:lnTo>
                  <a:lnTo>
                    <a:pt x="142" y="220"/>
                  </a:lnTo>
                  <a:lnTo>
                    <a:pt x="154" y="200"/>
                  </a:lnTo>
                  <a:lnTo>
                    <a:pt x="162" y="190"/>
                  </a:lnTo>
                  <a:lnTo>
                    <a:pt x="170" y="182"/>
                  </a:lnTo>
                  <a:lnTo>
                    <a:pt x="180" y="176"/>
                  </a:lnTo>
                  <a:lnTo>
                    <a:pt x="190" y="170"/>
                  </a:lnTo>
                  <a:lnTo>
                    <a:pt x="200" y="166"/>
                  </a:lnTo>
                  <a:lnTo>
                    <a:pt x="212" y="164"/>
                  </a:lnTo>
                  <a:lnTo>
                    <a:pt x="222" y="164"/>
                  </a:lnTo>
                  <a:lnTo>
                    <a:pt x="238" y="164"/>
                  </a:lnTo>
                  <a:lnTo>
                    <a:pt x="254" y="166"/>
                  </a:lnTo>
                  <a:lnTo>
                    <a:pt x="268" y="172"/>
                  </a:lnTo>
                  <a:lnTo>
                    <a:pt x="280" y="178"/>
                  </a:lnTo>
                  <a:lnTo>
                    <a:pt x="290" y="188"/>
                  </a:lnTo>
                  <a:lnTo>
                    <a:pt x="298" y="200"/>
                  </a:lnTo>
                  <a:lnTo>
                    <a:pt x="302" y="214"/>
                  </a:lnTo>
                  <a:lnTo>
                    <a:pt x="304" y="232"/>
                  </a:lnTo>
                  <a:lnTo>
                    <a:pt x="304" y="444"/>
                  </a:lnTo>
                  <a:close/>
                </a:path>
              </a:pathLst>
            </a:custGeom>
            <a:solidFill>
              <a:schemeClr val="bg1"/>
            </a:solidFill>
            <a:ln w="9525">
              <a:noFill/>
              <a:round/>
              <a:headEnd/>
              <a:tailEnd/>
            </a:ln>
          </p:spPr>
          <p:txBody>
            <a:bodyPr/>
            <a:lstStyle/>
            <a:p>
              <a:endParaRPr lang="en-US"/>
            </a:p>
          </p:txBody>
        </p:sp>
        <p:sp>
          <p:nvSpPr>
            <p:cNvPr id="2200" name="Freeform 527"/>
            <p:cNvSpPr>
              <a:spLocks noEditPoints="1"/>
            </p:cNvSpPr>
            <p:nvPr/>
          </p:nvSpPr>
          <p:spPr bwMode="auto">
            <a:xfrm>
              <a:off x="2690" y="2346"/>
              <a:ext cx="70" cy="212"/>
            </a:xfrm>
            <a:custGeom>
              <a:avLst/>
              <a:gdLst>
                <a:gd name="T0" fmla="*/ 40 w 70"/>
                <a:gd name="T1" fmla="*/ 0 h 212"/>
                <a:gd name="T2" fmla="*/ 40 w 70"/>
                <a:gd name="T3" fmla="*/ 0 h 212"/>
                <a:gd name="T4" fmla="*/ 46 w 70"/>
                <a:gd name="T5" fmla="*/ 2 h 212"/>
                <a:gd name="T6" fmla="*/ 52 w 70"/>
                <a:gd name="T7" fmla="*/ 6 h 212"/>
                <a:gd name="T8" fmla="*/ 58 w 70"/>
                <a:gd name="T9" fmla="*/ 14 h 212"/>
                <a:gd name="T10" fmla="*/ 60 w 70"/>
                <a:gd name="T11" fmla="*/ 22 h 212"/>
                <a:gd name="T12" fmla="*/ 60 w 70"/>
                <a:gd name="T13" fmla="*/ 22 h 212"/>
                <a:gd name="T14" fmla="*/ 58 w 70"/>
                <a:gd name="T15" fmla="*/ 30 h 212"/>
                <a:gd name="T16" fmla="*/ 52 w 70"/>
                <a:gd name="T17" fmla="*/ 36 h 212"/>
                <a:gd name="T18" fmla="*/ 46 w 70"/>
                <a:gd name="T19" fmla="*/ 40 h 212"/>
                <a:gd name="T20" fmla="*/ 40 w 70"/>
                <a:gd name="T21" fmla="*/ 42 h 212"/>
                <a:gd name="T22" fmla="*/ 40 w 70"/>
                <a:gd name="T23" fmla="*/ 42 h 212"/>
                <a:gd name="T24" fmla="*/ 30 w 70"/>
                <a:gd name="T25" fmla="*/ 40 h 212"/>
                <a:gd name="T26" fmla="*/ 24 w 70"/>
                <a:gd name="T27" fmla="*/ 36 h 212"/>
                <a:gd name="T28" fmla="*/ 20 w 70"/>
                <a:gd name="T29" fmla="*/ 30 h 212"/>
                <a:gd name="T30" fmla="*/ 18 w 70"/>
                <a:gd name="T31" fmla="*/ 22 h 212"/>
                <a:gd name="T32" fmla="*/ 18 w 70"/>
                <a:gd name="T33" fmla="*/ 22 h 212"/>
                <a:gd name="T34" fmla="*/ 20 w 70"/>
                <a:gd name="T35" fmla="*/ 14 h 212"/>
                <a:gd name="T36" fmla="*/ 24 w 70"/>
                <a:gd name="T37" fmla="*/ 6 h 212"/>
                <a:gd name="T38" fmla="*/ 30 w 70"/>
                <a:gd name="T39" fmla="*/ 2 h 212"/>
                <a:gd name="T40" fmla="*/ 40 w 70"/>
                <a:gd name="T41" fmla="*/ 0 h 212"/>
                <a:gd name="T42" fmla="*/ 40 w 70"/>
                <a:gd name="T43" fmla="*/ 0 h 212"/>
                <a:gd name="T44" fmla="*/ 24 w 70"/>
                <a:gd name="T45" fmla="*/ 102 h 212"/>
                <a:gd name="T46" fmla="*/ 24 w 70"/>
                <a:gd name="T47" fmla="*/ 102 h 212"/>
                <a:gd name="T48" fmla="*/ 24 w 70"/>
                <a:gd name="T49" fmla="*/ 94 h 212"/>
                <a:gd name="T50" fmla="*/ 20 w 70"/>
                <a:gd name="T51" fmla="*/ 88 h 212"/>
                <a:gd name="T52" fmla="*/ 18 w 70"/>
                <a:gd name="T53" fmla="*/ 86 h 212"/>
                <a:gd name="T54" fmla="*/ 14 w 70"/>
                <a:gd name="T55" fmla="*/ 84 h 212"/>
                <a:gd name="T56" fmla="*/ 10 w 70"/>
                <a:gd name="T57" fmla="*/ 82 h 212"/>
                <a:gd name="T58" fmla="*/ 4 w 70"/>
                <a:gd name="T59" fmla="*/ 82 h 212"/>
                <a:gd name="T60" fmla="*/ 4 w 70"/>
                <a:gd name="T61" fmla="*/ 82 h 212"/>
                <a:gd name="T62" fmla="*/ 30 w 70"/>
                <a:gd name="T63" fmla="*/ 72 h 212"/>
                <a:gd name="T64" fmla="*/ 54 w 70"/>
                <a:gd name="T65" fmla="*/ 58 h 212"/>
                <a:gd name="T66" fmla="*/ 54 w 70"/>
                <a:gd name="T67" fmla="*/ 186 h 212"/>
                <a:gd name="T68" fmla="*/ 54 w 70"/>
                <a:gd name="T69" fmla="*/ 186 h 212"/>
                <a:gd name="T70" fmla="*/ 54 w 70"/>
                <a:gd name="T71" fmla="*/ 198 h 212"/>
                <a:gd name="T72" fmla="*/ 56 w 70"/>
                <a:gd name="T73" fmla="*/ 204 h 212"/>
                <a:gd name="T74" fmla="*/ 60 w 70"/>
                <a:gd name="T75" fmla="*/ 208 h 212"/>
                <a:gd name="T76" fmla="*/ 68 w 70"/>
                <a:gd name="T77" fmla="*/ 208 h 212"/>
                <a:gd name="T78" fmla="*/ 70 w 70"/>
                <a:gd name="T79" fmla="*/ 212 h 212"/>
                <a:gd name="T80" fmla="*/ 0 w 70"/>
                <a:gd name="T81" fmla="*/ 212 h 212"/>
                <a:gd name="T82" fmla="*/ 0 w 70"/>
                <a:gd name="T83" fmla="*/ 208 h 212"/>
                <a:gd name="T84" fmla="*/ 0 w 70"/>
                <a:gd name="T85" fmla="*/ 208 h 212"/>
                <a:gd name="T86" fmla="*/ 10 w 70"/>
                <a:gd name="T87" fmla="*/ 208 h 212"/>
                <a:gd name="T88" fmla="*/ 18 w 70"/>
                <a:gd name="T89" fmla="*/ 204 h 212"/>
                <a:gd name="T90" fmla="*/ 22 w 70"/>
                <a:gd name="T91" fmla="*/ 196 h 212"/>
                <a:gd name="T92" fmla="*/ 24 w 70"/>
                <a:gd name="T93" fmla="*/ 186 h 212"/>
                <a:gd name="T94" fmla="*/ 24 w 70"/>
                <a:gd name="T95" fmla="*/ 102 h 21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0"/>
                <a:gd name="T145" fmla="*/ 0 h 212"/>
                <a:gd name="T146" fmla="*/ 70 w 70"/>
                <a:gd name="T147" fmla="*/ 212 h 21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0" h="212">
                  <a:moveTo>
                    <a:pt x="40" y="0"/>
                  </a:moveTo>
                  <a:lnTo>
                    <a:pt x="40" y="0"/>
                  </a:lnTo>
                  <a:lnTo>
                    <a:pt x="46" y="2"/>
                  </a:lnTo>
                  <a:lnTo>
                    <a:pt x="52" y="6"/>
                  </a:lnTo>
                  <a:lnTo>
                    <a:pt x="58" y="14"/>
                  </a:lnTo>
                  <a:lnTo>
                    <a:pt x="60" y="22"/>
                  </a:lnTo>
                  <a:lnTo>
                    <a:pt x="58" y="30"/>
                  </a:lnTo>
                  <a:lnTo>
                    <a:pt x="52" y="36"/>
                  </a:lnTo>
                  <a:lnTo>
                    <a:pt x="46" y="40"/>
                  </a:lnTo>
                  <a:lnTo>
                    <a:pt x="40" y="42"/>
                  </a:lnTo>
                  <a:lnTo>
                    <a:pt x="30" y="40"/>
                  </a:lnTo>
                  <a:lnTo>
                    <a:pt x="24" y="36"/>
                  </a:lnTo>
                  <a:lnTo>
                    <a:pt x="20" y="30"/>
                  </a:lnTo>
                  <a:lnTo>
                    <a:pt x="18" y="22"/>
                  </a:lnTo>
                  <a:lnTo>
                    <a:pt x="20" y="14"/>
                  </a:lnTo>
                  <a:lnTo>
                    <a:pt x="24" y="6"/>
                  </a:lnTo>
                  <a:lnTo>
                    <a:pt x="30" y="2"/>
                  </a:lnTo>
                  <a:lnTo>
                    <a:pt x="40" y="0"/>
                  </a:lnTo>
                  <a:close/>
                  <a:moveTo>
                    <a:pt x="24" y="102"/>
                  </a:moveTo>
                  <a:lnTo>
                    <a:pt x="24" y="102"/>
                  </a:lnTo>
                  <a:lnTo>
                    <a:pt x="24" y="94"/>
                  </a:lnTo>
                  <a:lnTo>
                    <a:pt x="20" y="88"/>
                  </a:lnTo>
                  <a:lnTo>
                    <a:pt x="18" y="86"/>
                  </a:lnTo>
                  <a:lnTo>
                    <a:pt x="14" y="84"/>
                  </a:lnTo>
                  <a:lnTo>
                    <a:pt x="10" y="82"/>
                  </a:lnTo>
                  <a:lnTo>
                    <a:pt x="4" y="82"/>
                  </a:lnTo>
                  <a:lnTo>
                    <a:pt x="30" y="72"/>
                  </a:lnTo>
                  <a:lnTo>
                    <a:pt x="54" y="58"/>
                  </a:lnTo>
                  <a:lnTo>
                    <a:pt x="54" y="186"/>
                  </a:lnTo>
                  <a:lnTo>
                    <a:pt x="54" y="198"/>
                  </a:lnTo>
                  <a:lnTo>
                    <a:pt x="56" y="204"/>
                  </a:lnTo>
                  <a:lnTo>
                    <a:pt x="60" y="208"/>
                  </a:lnTo>
                  <a:lnTo>
                    <a:pt x="68" y="208"/>
                  </a:lnTo>
                  <a:lnTo>
                    <a:pt x="70" y="212"/>
                  </a:lnTo>
                  <a:lnTo>
                    <a:pt x="0" y="212"/>
                  </a:lnTo>
                  <a:lnTo>
                    <a:pt x="0" y="208"/>
                  </a:lnTo>
                  <a:lnTo>
                    <a:pt x="10" y="208"/>
                  </a:lnTo>
                  <a:lnTo>
                    <a:pt x="18" y="204"/>
                  </a:lnTo>
                  <a:lnTo>
                    <a:pt x="22" y="196"/>
                  </a:lnTo>
                  <a:lnTo>
                    <a:pt x="24" y="186"/>
                  </a:lnTo>
                  <a:lnTo>
                    <a:pt x="24" y="102"/>
                  </a:lnTo>
                  <a:close/>
                </a:path>
              </a:pathLst>
            </a:custGeom>
            <a:solidFill>
              <a:schemeClr val="bg1"/>
            </a:solidFill>
            <a:ln w="9525">
              <a:noFill/>
              <a:round/>
              <a:headEnd/>
              <a:tailEnd/>
            </a:ln>
          </p:spPr>
          <p:txBody>
            <a:bodyPr/>
            <a:lstStyle/>
            <a:p>
              <a:endParaRPr lang="en-US"/>
            </a:p>
          </p:txBody>
        </p:sp>
        <p:sp>
          <p:nvSpPr>
            <p:cNvPr id="2201" name="Freeform 528"/>
            <p:cNvSpPr>
              <a:spLocks noEditPoints="1"/>
            </p:cNvSpPr>
            <p:nvPr/>
          </p:nvSpPr>
          <p:spPr bwMode="auto">
            <a:xfrm>
              <a:off x="3258" y="2346"/>
              <a:ext cx="74" cy="212"/>
            </a:xfrm>
            <a:custGeom>
              <a:avLst/>
              <a:gdLst>
                <a:gd name="T0" fmla="*/ 40 w 74"/>
                <a:gd name="T1" fmla="*/ 0 h 212"/>
                <a:gd name="T2" fmla="*/ 40 w 74"/>
                <a:gd name="T3" fmla="*/ 0 h 212"/>
                <a:gd name="T4" fmla="*/ 48 w 74"/>
                <a:gd name="T5" fmla="*/ 2 h 212"/>
                <a:gd name="T6" fmla="*/ 54 w 74"/>
                <a:gd name="T7" fmla="*/ 6 h 212"/>
                <a:gd name="T8" fmla="*/ 58 w 74"/>
                <a:gd name="T9" fmla="*/ 14 h 212"/>
                <a:gd name="T10" fmla="*/ 60 w 74"/>
                <a:gd name="T11" fmla="*/ 22 h 212"/>
                <a:gd name="T12" fmla="*/ 60 w 74"/>
                <a:gd name="T13" fmla="*/ 22 h 212"/>
                <a:gd name="T14" fmla="*/ 58 w 74"/>
                <a:gd name="T15" fmla="*/ 30 h 212"/>
                <a:gd name="T16" fmla="*/ 54 w 74"/>
                <a:gd name="T17" fmla="*/ 36 h 212"/>
                <a:gd name="T18" fmla="*/ 48 w 74"/>
                <a:gd name="T19" fmla="*/ 40 h 212"/>
                <a:gd name="T20" fmla="*/ 40 w 74"/>
                <a:gd name="T21" fmla="*/ 42 h 212"/>
                <a:gd name="T22" fmla="*/ 40 w 74"/>
                <a:gd name="T23" fmla="*/ 42 h 212"/>
                <a:gd name="T24" fmla="*/ 32 w 74"/>
                <a:gd name="T25" fmla="*/ 40 h 212"/>
                <a:gd name="T26" fmla="*/ 24 w 74"/>
                <a:gd name="T27" fmla="*/ 36 h 212"/>
                <a:gd name="T28" fmla="*/ 20 w 74"/>
                <a:gd name="T29" fmla="*/ 30 h 212"/>
                <a:gd name="T30" fmla="*/ 18 w 74"/>
                <a:gd name="T31" fmla="*/ 22 h 212"/>
                <a:gd name="T32" fmla="*/ 18 w 74"/>
                <a:gd name="T33" fmla="*/ 22 h 212"/>
                <a:gd name="T34" fmla="*/ 20 w 74"/>
                <a:gd name="T35" fmla="*/ 14 h 212"/>
                <a:gd name="T36" fmla="*/ 24 w 74"/>
                <a:gd name="T37" fmla="*/ 6 h 212"/>
                <a:gd name="T38" fmla="*/ 32 w 74"/>
                <a:gd name="T39" fmla="*/ 2 h 212"/>
                <a:gd name="T40" fmla="*/ 40 w 74"/>
                <a:gd name="T41" fmla="*/ 0 h 212"/>
                <a:gd name="T42" fmla="*/ 40 w 74"/>
                <a:gd name="T43" fmla="*/ 0 h 212"/>
                <a:gd name="T44" fmla="*/ 24 w 74"/>
                <a:gd name="T45" fmla="*/ 102 h 212"/>
                <a:gd name="T46" fmla="*/ 24 w 74"/>
                <a:gd name="T47" fmla="*/ 102 h 212"/>
                <a:gd name="T48" fmla="*/ 24 w 74"/>
                <a:gd name="T49" fmla="*/ 94 h 212"/>
                <a:gd name="T50" fmla="*/ 22 w 74"/>
                <a:gd name="T51" fmla="*/ 88 h 212"/>
                <a:gd name="T52" fmla="*/ 20 w 74"/>
                <a:gd name="T53" fmla="*/ 86 h 212"/>
                <a:gd name="T54" fmla="*/ 16 w 74"/>
                <a:gd name="T55" fmla="*/ 84 h 212"/>
                <a:gd name="T56" fmla="*/ 10 w 74"/>
                <a:gd name="T57" fmla="*/ 82 h 212"/>
                <a:gd name="T58" fmla="*/ 4 w 74"/>
                <a:gd name="T59" fmla="*/ 82 h 212"/>
                <a:gd name="T60" fmla="*/ 4 w 74"/>
                <a:gd name="T61" fmla="*/ 82 h 212"/>
                <a:gd name="T62" fmla="*/ 30 w 74"/>
                <a:gd name="T63" fmla="*/ 72 h 212"/>
                <a:gd name="T64" fmla="*/ 54 w 74"/>
                <a:gd name="T65" fmla="*/ 58 h 212"/>
                <a:gd name="T66" fmla="*/ 54 w 74"/>
                <a:gd name="T67" fmla="*/ 186 h 212"/>
                <a:gd name="T68" fmla="*/ 54 w 74"/>
                <a:gd name="T69" fmla="*/ 186 h 212"/>
                <a:gd name="T70" fmla="*/ 56 w 74"/>
                <a:gd name="T71" fmla="*/ 198 h 212"/>
                <a:gd name="T72" fmla="*/ 60 w 74"/>
                <a:gd name="T73" fmla="*/ 204 h 212"/>
                <a:gd name="T74" fmla="*/ 66 w 74"/>
                <a:gd name="T75" fmla="*/ 208 h 212"/>
                <a:gd name="T76" fmla="*/ 74 w 74"/>
                <a:gd name="T77" fmla="*/ 208 h 212"/>
                <a:gd name="T78" fmla="*/ 74 w 74"/>
                <a:gd name="T79" fmla="*/ 212 h 212"/>
                <a:gd name="T80" fmla="*/ 0 w 74"/>
                <a:gd name="T81" fmla="*/ 212 h 212"/>
                <a:gd name="T82" fmla="*/ 0 w 74"/>
                <a:gd name="T83" fmla="*/ 208 h 212"/>
                <a:gd name="T84" fmla="*/ 0 w 74"/>
                <a:gd name="T85" fmla="*/ 208 h 212"/>
                <a:gd name="T86" fmla="*/ 12 w 74"/>
                <a:gd name="T87" fmla="*/ 208 h 212"/>
                <a:gd name="T88" fmla="*/ 20 w 74"/>
                <a:gd name="T89" fmla="*/ 204 h 212"/>
                <a:gd name="T90" fmla="*/ 22 w 74"/>
                <a:gd name="T91" fmla="*/ 196 h 212"/>
                <a:gd name="T92" fmla="*/ 24 w 74"/>
                <a:gd name="T93" fmla="*/ 186 h 212"/>
                <a:gd name="T94" fmla="*/ 24 w 74"/>
                <a:gd name="T95" fmla="*/ 102 h 21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4"/>
                <a:gd name="T145" fmla="*/ 0 h 212"/>
                <a:gd name="T146" fmla="*/ 74 w 74"/>
                <a:gd name="T147" fmla="*/ 212 h 21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4" h="212">
                  <a:moveTo>
                    <a:pt x="40" y="0"/>
                  </a:moveTo>
                  <a:lnTo>
                    <a:pt x="40" y="0"/>
                  </a:lnTo>
                  <a:lnTo>
                    <a:pt x="48" y="2"/>
                  </a:lnTo>
                  <a:lnTo>
                    <a:pt x="54" y="6"/>
                  </a:lnTo>
                  <a:lnTo>
                    <a:pt x="58" y="14"/>
                  </a:lnTo>
                  <a:lnTo>
                    <a:pt x="60" y="22"/>
                  </a:lnTo>
                  <a:lnTo>
                    <a:pt x="58" y="30"/>
                  </a:lnTo>
                  <a:lnTo>
                    <a:pt x="54" y="36"/>
                  </a:lnTo>
                  <a:lnTo>
                    <a:pt x="48" y="40"/>
                  </a:lnTo>
                  <a:lnTo>
                    <a:pt x="40" y="42"/>
                  </a:lnTo>
                  <a:lnTo>
                    <a:pt x="32" y="40"/>
                  </a:lnTo>
                  <a:lnTo>
                    <a:pt x="24" y="36"/>
                  </a:lnTo>
                  <a:lnTo>
                    <a:pt x="20" y="30"/>
                  </a:lnTo>
                  <a:lnTo>
                    <a:pt x="18" y="22"/>
                  </a:lnTo>
                  <a:lnTo>
                    <a:pt x="20" y="14"/>
                  </a:lnTo>
                  <a:lnTo>
                    <a:pt x="24" y="6"/>
                  </a:lnTo>
                  <a:lnTo>
                    <a:pt x="32" y="2"/>
                  </a:lnTo>
                  <a:lnTo>
                    <a:pt x="40" y="0"/>
                  </a:lnTo>
                  <a:close/>
                  <a:moveTo>
                    <a:pt x="24" y="102"/>
                  </a:moveTo>
                  <a:lnTo>
                    <a:pt x="24" y="102"/>
                  </a:lnTo>
                  <a:lnTo>
                    <a:pt x="24" y="94"/>
                  </a:lnTo>
                  <a:lnTo>
                    <a:pt x="22" y="88"/>
                  </a:lnTo>
                  <a:lnTo>
                    <a:pt x="20" y="86"/>
                  </a:lnTo>
                  <a:lnTo>
                    <a:pt x="16" y="84"/>
                  </a:lnTo>
                  <a:lnTo>
                    <a:pt x="10" y="82"/>
                  </a:lnTo>
                  <a:lnTo>
                    <a:pt x="4" y="82"/>
                  </a:lnTo>
                  <a:lnTo>
                    <a:pt x="30" y="72"/>
                  </a:lnTo>
                  <a:lnTo>
                    <a:pt x="54" y="58"/>
                  </a:lnTo>
                  <a:lnTo>
                    <a:pt x="54" y="186"/>
                  </a:lnTo>
                  <a:lnTo>
                    <a:pt x="56" y="198"/>
                  </a:lnTo>
                  <a:lnTo>
                    <a:pt x="60" y="204"/>
                  </a:lnTo>
                  <a:lnTo>
                    <a:pt x="66" y="208"/>
                  </a:lnTo>
                  <a:lnTo>
                    <a:pt x="74" y="208"/>
                  </a:lnTo>
                  <a:lnTo>
                    <a:pt x="74" y="212"/>
                  </a:lnTo>
                  <a:lnTo>
                    <a:pt x="0" y="212"/>
                  </a:lnTo>
                  <a:lnTo>
                    <a:pt x="0" y="208"/>
                  </a:lnTo>
                  <a:lnTo>
                    <a:pt x="12" y="208"/>
                  </a:lnTo>
                  <a:lnTo>
                    <a:pt x="20" y="204"/>
                  </a:lnTo>
                  <a:lnTo>
                    <a:pt x="22" y="196"/>
                  </a:lnTo>
                  <a:lnTo>
                    <a:pt x="24" y="186"/>
                  </a:lnTo>
                  <a:lnTo>
                    <a:pt x="24" y="102"/>
                  </a:lnTo>
                  <a:close/>
                </a:path>
              </a:pathLst>
            </a:custGeom>
            <a:solidFill>
              <a:schemeClr val="bg1"/>
            </a:solidFill>
            <a:ln w="9525">
              <a:noFill/>
              <a:round/>
              <a:headEnd/>
              <a:tailEnd/>
            </a:ln>
          </p:spPr>
          <p:txBody>
            <a:bodyPr/>
            <a:lstStyle/>
            <a:p>
              <a:endParaRPr lang="en-US"/>
            </a:p>
          </p:txBody>
        </p:sp>
      </p:grpSp>
      <p:grpSp>
        <p:nvGrpSpPr>
          <p:cNvPr id="2068" name="Group 583"/>
          <p:cNvGrpSpPr>
            <a:grpSpLocks/>
          </p:cNvGrpSpPr>
          <p:nvPr/>
        </p:nvGrpSpPr>
        <p:grpSpPr bwMode="auto">
          <a:xfrm>
            <a:off x="13711691" y="10001190"/>
            <a:ext cx="7033759" cy="5100698"/>
            <a:chOff x="10790" y="2973"/>
            <a:chExt cx="4103" cy="2758"/>
          </a:xfrm>
        </p:grpSpPr>
        <p:pic>
          <p:nvPicPr>
            <p:cNvPr id="2585" name="Picture 537"/>
            <p:cNvPicPr>
              <a:picLocks noChangeAspect="1" noChangeArrowheads="1"/>
            </p:cNvPicPr>
            <p:nvPr/>
          </p:nvPicPr>
          <p:blipFill>
            <a:blip r:embed="rId2"/>
            <a:srcRect/>
            <a:stretch>
              <a:fillRect/>
            </a:stretch>
          </p:blipFill>
          <p:spPr bwMode="auto">
            <a:xfrm>
              <a:off x="10790" y="3094"/>
              <a:ext cx="3969" cy="2613"/>
            </a:xfrm>
            <a:prstGeom prst="rect">
              <a:avLst/>
            </a:prstGeom>
            <a:noFill/>
            <a:ln w="9525">
              <a:noFill/>
              <a:miter lim="800000"/>
              <a:headEnd/>
              <a:tailEnd/>
            </a:ln>
            <a:effectLst>
              <a:outerShdw dist="107763" dir="2700000" algn="ctr" rotWithShape="0">
                <a:schemeClr val="bg2">
                  <a:alpha val="50000"/>
                </a:schemeClr>
              </a:outerShdw>
            </a:effectLst>
          </p:spPr>
        </p:pic>
        <p:sp>
          <p:nvSpPr>
            <p:cNvPr id="2160" name="AutoShape 538"/>
            <p:cNvSpPr>
              <a:spLocks noChangeArrowheads="1"/>
            </p:cNvSpPr>
            <p:nvPr/>
          </p:nvSpPr>
          <p:spPr bwMode="auto">
            <a:xfrm>
              <a:off x="11262" y="3013"/>
              <a:ext cx="772" cy="429"/>
            </a:xfrm>
            <a:prstGeom prst="wedgeRoundRectCallout">
              <a:avLst>
                <a:gd name="adj1" fmla="val -40546"/>
                <a:gd name="adj2" fmla="val 91259"/>
                <a:gd name="adj3" fmla="val 16667"/>
              </a:avLst>
            </a:prstGeom>
            <a:solidFill>
              <a:srgbClr val="EAF5F6">
                <a:alpha val="83920"/>
              </a:srgbClr>
            </a:solidFill>
            <a:ln w="9525">
              <a:solidFill>
                <a:schemeClr val="bg2"/>
              </a:solidFill>
              <a:miter lim="800000"/>
              <a:headEnd/>
              <a:tailEnd/>
            </a:ln>
          </p:spPr>
          <p:txBody>
            <a:bodyPr/>
            <a:lstStyle/>
            <a:p>
              <a:pPr algn="ctr"/>
              <a:r>
                <a:rPr lang="en-US" sz="1400" b="1" dirty="0">
                  <a:solidFill>
                    <a:schemeClr val="accent2"/>
                  </a:solidFill>
                </a:rPr>
                <a:t>Modeling Projects</a:t>
              </a:r>
            </a:p>
          </p:txBody>
        </p:sp>
        <p:sp>
          <p:nvSpPr>
            <p:cNvPr id="2161" name="AutoShape 539"/>
            <p:cNvSpPr>
              <a:spLocks noChangeArrowheads="1"/>
            </p:cNvSpPr>
            <p:nvPr/>
          </p:nvSpPr>
          <p:spPr bwMode="auto">
            <a:xfrm>
              <a:off x="11262" y="4102"/>
              <a:ext cx="916" cy="380"/>
            </a:xfrm>
            <a:prstGeom prst="wedgeRoundRectCallout">
              <a:avLst>
                <a:gd name="adj1" fmla="val -43778"/>
                <a:gd name="adj2" fmla="val 77106"/>
                <a:gd name="adj3" fmla="val 16667"/>
              </a:avLst>
            </a:prstGeom>
            <a:solidFill>
              <a:srgbClr val="EAF5F6">
                <a:alpha val="83920"/>
              </a:srgbClr>
            </a:solidFill>
            <a:ln w="9525">
              <a:solidFill>
                <a:schemeClr val="bg2"/>
              </a:solidFill>
              <a:miter lim="800000"/>
              <a:headEnd/>
              <a:tailEnd/>
            </a:ln>
          </p:spPr>
          <p:txBody>
            <a:bodyPr/>
            <a:lstStyle/>
            <a:p>
              <a:pPr algn="ctr"/>
              <a:r>
                <a:rPr lang="en-US" sz="1400" b="1" dirty="0">
                  <a:solidFill>
                    <a:schemeClr val="accent2"/>
                  </a:solidFill>
                </a:rPr>
                <a:t>Component Library</a:t>
              </a:r>
            </a:p>
          </p:txBody>
        </p:sp>
        <p:sp>
          <p:nvSpPr>
            <p:cNvPr id="2162" name="AutoShape 540"/>
            <p:cNvSpPr>
              <a:spLocks noChangeArrowheads="1"/>
            </p:cNvSpPr>
            <p:nvPr/>
          </p:nvSpPr>
          <p:spPr bwMode="auto">
            <a:xfrm>
              <a:off x="11774" y="5350"/>
              <a:ext cx="915" cy="381"/>
            </a:xfrm>
            <a:prstGeom prst="wedgeRoundRectCallout">
              <a:avLst>
                <a:gd name="adj1" fmla="val -33824"/>
                <a:gd name="adj2" fmla="val -79657"/>
                <a:gd name="adj3" fmla="val 16667"/>
              </a:avLst>
            </a:prstGeom>
            <a:solidFill>
              <a:srgbClr val="EAF5F6">
                <a:alpha val="83920"/>
              </a:srgbClr>
            </a:solidFill>
            <a:ln w="9525">
              <a:solidFill>
                <a:schemeClr val="bg2"/>
              </a:solidFill>
              <a:miter lim="800000"/>
              <a:headEnd/>
              <a:tailEnd/>
            </a:ln>
          </p:spPr>
          <p:txBody>
            <a:bodyPr/>
            <a:lstStyle/>
            <a:p>
              <a:pPr algn="ctr"/>
              <a:r>
                <a:rPr lang="en-US" sz="1400" b="1" dirty="0">
                  <a:solidFill>
                    <a:schemeClr val="accent2"/>
                  </a:solidFill>
                </a:rPr>
                <a:t>Assembled Model</a:t>
              </a:r>
            </a:p>
          </p:txBody>
        </p:sp>
        <p:sp>
          <p:nvSpPr>
            <p:cNvPr id="2163" name="AutoShape 541"/>
            <p:cNvSpPr>
              <a:spLocks noChangeArrowheads="1"/>
            </p:cNvSpPr>
            <p:nvPr/>
          </p:nvSpPr>
          <p:spPr bwMode="auto">
            <a:xfrm>
              <a:off x="13977" y="5310"/>
              <a:ext cx="916" cy="393"/>
            </a:xfrm>
            <a:prstGeom prst="wedgeRoundRectCallout">
              <a:avLst>
                <a:gd name="adj1" fmla="val -52403"/>
                <a:gd name="adj2" fmla="val -89185"/>
                <a:gd name="adj3" fmla="val 16667"/>
              </a:avLst>
            </a:prstGeom>
            <a:solidFill>
              <a:srgbClr val="EAF5F6">
                <a:alpha val="83920"/>
              </a:srgbClr>
            </a:solidFill>
            <a:ln w="9525">
              <a:solidFill>
                <a:schemeClr val="bg2"/>
              </a:solidFill>
              <a:miter lim="800000"/>
              <a:headEnd/>
              <a:tailEnd/>
            </a:ln>
          </p:spPr>
          <p:txBody>
            <a:bodyPr/>
            <a:lstStyle/>
            <a:p>
              <a:pPr algn="ctr"/>
              <a:r>
                <a:rPr lang="en-US" sz="1400" b="1" dirty="0">
                  <a:solidFill>
                    <a:schemeClr val="accent2"/>
                  </a:solidFill>
                </a:rPr>
                <a:t>Parameter Editor</a:t>
              </a:r>
            </a:p>
          </p:txBody>
        </p:sp>
        <p:sp>
          <p:nvSpPr>
            <p:cNvPr id="2164" name="AutoShape 542"/>
            <p:cNvSpPr>
              <a:spLocks noChangeArrowheads="1"/>
            </p:cNvSpPr>
            <p:nvPr/>
          </p:nvSpPr>
          <p:spPr bwMode="auto">
            <a:xfrm>
              <a:off x="12089" y="2973"/>
              <a:ext cx="915" cy="405"/>
            </a:xfrm>
            <a:prstGeom prst="wedgeRoundRectCallout">
              <a:avLst>
                <a:gd name="adj1" fmla="val -36338"/>
                <a:gd name="adj2" fmla="val 83829"/>
                <a:gd name="adj3" fmla="val 16667"/>
              </a:avLst>
            </a:prstGeom>
            <a:solidFill>
              <a:srgbClr val="EAF5F6">
                <a:alpha val="83920"/>
              </a:srgbClr>
            </a:solidFill>
            <a:ln w="9525">
              <a:solidFill>
                <a:schemeClr val="bg2"/>
              </a:solidFill>
              <a:miter lim="800000"/>
              <a:headEnd/>
              <a:tailEnd/>
            </a:ln>
          </p:spPr>
          <p:txBody>
            <a:bodyPr/>
            <a:lstStyle/>
            <a:p>
              <a:pPr algn="ctr"/>
              <a:r>
                <a:rPr lang="en-US" sz="1400" b="1" dirty="0">
                  <a:solidFill>
                    <a:schemeClr val="accent2"/>
                  </a:solidFill>
                </a:rPr>
                <a:t>Component</a:t>
              </a:r>
            </a:p>
            <a:p>
              <a:pPr algn="ctr"/>
              <a:r>
                <a:rPr lang="en-US" sz="1400" b="1" dirty="0">
                  <a:solidFill>
                    <a:schemeClr val="accent2"/>
                  </a:solidFill>
                </a:rPr>
                <a:t>Editor</a:t>
              </a:r>
            </a:p>
          </p:txBody>
        </p:sp>
        <p:sp>
          <p:nvSpPr>
            <p:cNvPr id="2165" name="AutoShape 543"/>
            <p:cNvSpPr>
              <a:spLocks noChangeArrowheads="1"/>
            </p:cNvSpPr>
            <p:nvPr/>
          </p:nvSpPr>
          <p:spPr bwMode="auto">
            <a:xfrm>
              <a:off x="13426" y="3135"/>
              <a:ext cx="916" cy="404"/>
            </a:xfrm>
            <a:prstGeom prst="wedgeRoundRectCallout">
              <a:avLst>
                <a:gd name="adj1" fmla="val -12884"/>
                <a:gd name="adj2" fmla="val 88120"/>
                <a:gd name="adj3" fmla="val 16667"/>
              </a:avLst>
            </a:prstGeom>
            <a:solidFill>
              <a:srgbClr val="EAF5F6">
                <a:alpha val="83920"/>
              </a:srgbClr>
            </a:solidFill>
            <a:ln w="9525">
              <a:solidFill>
                <a:schemeClr val="bg2"/>
              </a:solidFill>
              <a:miter lim="800000"/>
              <a:headEnd/>
              <a:tailEnd/>
            </a:ln>
          </p:spPr>
          <p:txBody>
            <a:bodyPr/>
            <a:lstStyle/>
            <a:p>
              <a:pPr algn="ctr"/>
              <a:r>
                <a:rPr lang="en-US" sz="1400" b="1" dirty="0">
                  <a:solidFill>
                    <a:schemeClr val="accent2"/>
                  </a:solidFill>
                </a:rPr>
                <a:t>Output</a:t>
              </a:r>
            </a:p>
            <a:p>
              <a:pPr algn="ctr"/>
              <a:r>
                <a:rPr lang="en-US" sz="1400" b="1" dirty="0">
                  <a:solidFill>
                    <a:schemeClr val="accent2"/>
                  </a:solidFill>
                </a:rPr>
                <a:t>Analysis</a:t>
              </a:r>
            </a:p>
          </p:txBody>
        </p:sp>
      </p:grpSp>
      <p:sp>
        <p:nvSpPr>
          <p:cNvPr id="2071" name="Text Box 550"/>
          <p:cNvSpPr txBox="1">
            <a:spLocks noChangeArrowheads="1"/>
          </p:cNvSpPr>
          <p:nvPr/>
        </p:nvSpPr>
        <p:spPr bwMode="auto">
          <a:xfrm>
            <a:off x="17824111" y="13049429"/>
            <a:ext cx="3339079" cy="528988"/>
          </a:xfrm>
          <a:prstGeom prst="rect">
            <a:avLst/>
          </a:prstGeom>
          <a:solidFill>
            <a:schemeClr val="accent1">
              <a:alpha val="82000"/>
            </a:schemeClr>
          </a:solidFill>
          <a:ln w="12700" algn="ctr">
            <a:solidFill>
              <a:schemeClr val="tx1"/>
            </a:solidFill>
            <a:miter lim="800000"/>
            <a:headEnd/>
            <a:tailEnd/>
          </a:ln>
        </p:spPr>
        <p:txBody>
          <a:bodyPr lIns="81912" tIns="40956" rIns="81912" bIns="40956">
            <a:spAutoFit/>
          </a:bodyPr>
          <a:lstStyle/>
          <a:p>
            <a:pPr algn="ctr">
              <a:spcBef>
                <a:spcPct val="50000"/>
              </a:spcBef>
            </a:pPr>
            <a:r>
              <a:rPr lang="en-US" sz="2900" b="1" dirty="0"/>
              <a:t>OMS </a:t>
            </a:r>
            <a:r>
              <a:rPr lang="en-US" sz="2900" b="1" dirty="0" smtClean="0"/>
              <a:t>Features</a:t>
            </a:r>
            <a:endParaRPr lang="en-US" sz="2900" b="1" dirty="0"/>
          </a:p>
        </p:txBody>
      </p:sp>
      <p:grpSp>
        <p:nvGrpSpPr>
          <p:cNvPr id="2072" name="Group 551"/>
          <p:cNvGrpSpPr>
            <a:grpSpLocks/>
          </p:cNvGrpSpPr>
          <p:nvPr/>
        </p:nvGrpSpPr>
        <p:grpSpPr bwMode="auto">
          <a:xfrm>
            <a:off x="22053780" y="11184906"/>
            <a:ext cx="4220936" cy="3063240"/>
            <a:chOff x="1560" y="2094"/>
            <a:chExt cx="3384" cy="1608"/>
          </a:xfrm>
        </p:grpSpPr>
        <p:sp>
          <p:nvSpPr>
            <p:cNvPr id="2146" name="Rectangle 552"/>
            <p:cNvSpPr>
              <a:spLocks noChangeArrowheads="1"/>
            </p:cNvSpPr>
            <p:nvPr/>
          </p:nvSpPr>
          <p:spPr bwMode="auto">
            <a:xfrm>
              <a:off x="1770" y="2820"/>
              <a:ext cx="1233" cy="738"/>
            </a:xfrm>
            <a:prstGeom prst="rect">
              <a:avLst/>
            </a:prstGeom>
            <a:solidFill>
              <a:schemeClr val="accent1"/>
            </a:solidFill>
            <a:ln w="9525">
              <a:solidFill>
                <a:schemeClr val="tx1"/>
              </a:solidFill>
              <a:miter lim="800000"/>
              <a:headEnd/>
              <a:tailEnd/>
            </a:ln>
          </p:spPr>
          <p:txBody>
            <a:bodyPr wrap="none" lIns="90000" tIns="46800" rIns="90000" bIns="46800" anchor="ctr"/>
            <a:lstStyle/>
            <a:p>
              <a:endParaRPr lang="en-US"/>
            </a:p>
          </p:txBody>
        </p:sp>
        <p:sp>
          <p:nvSpPr>
            <p:cNvPr id="2147" name="Rectangle 553"/>
            <p:cNvSpPr>
              <a:spLocks noChangeArrowheads="1"/>
            </p:cNvSpPr>
            <p:nvPr/>
          </p:nvSpPr>
          <p:spPr bwMode="auto">
            <a:xfrm>
              <a:off x="3484" y="2824"/>
              <a:ext cx="1227" cy="738"/>
            </a:xfrm>
            <a:prstGeom prst="rect">
              <a:avLst/>
            </a:prstGeom>
            <a:solidFill>
              <a:schemeClr val="accent1"/>
            </a:solidFill>
            <a:ln w="9525">
              <a:solidFill>
                <a:schemeClr val="tx1"/>
              </a:solidFill>
              <a:miter lim="800000"/>
              <a:headEnd/>
              <a:tailEnd/>
            </a:ln>
          </p:spPr>
          <p:txBody>
            <a:bodyPr wrap="none" lIns="90000" tIns="46800" rIns="90000" bIns="46800" anchor="ctr"/>
            <a:lstStyle/>
            <a:p>
              <a:endParaRPr lang="en-US"/>
            </a:p>
          </p:txBody>
        </p:sp>
        <p:sp>
          <p:nvSpPr>
            <p:cNvPr id="2148" name="Oval 554"/>
            <p:cNvSpPr>
              <a:spLocks noChangeArrowheads="1"/>
            </p:cNvSpPr>
            <p:nvPr/>
          </p:nvSpPr>
          <p:spPr bwMode="auto">
            <a:xfrm>
              <a:off x="2541" y="2280"/>
              <a:ext cx="1134" cy="382"/>
            </a:xfrm>
            <a:prstGeom prst="ellipse">
              <a:avLst/>
            </a:prstGeom>
            <a:solidFill>
              <a:schemeClr val="accent1"/>
            </a:solidFill>
            <a:ln w="9525">
              <a:solidFill>
                <a:schemeClr val="tx1"/>
              </a:solidFill>
              <a:round/>
              <a:headEnd/>
              <a:tailEnd/>
            </a:ln>
          </p:spPr>
          <p:txBody>
            <a:bodyPr wrap="none" lIns="90000" tIns="46800" rIns="90000" bIns="46800" anchor="ctr"/>
            <a:lstStyle/>
            <a:p>
              <a:endParaRPr lang="en-US"/>
            </a:p>
          </p:txBody>
        </p:sp>
        <p:sp>
          <p:nvSpPr>
            <p:cNvPr id="2149" name="Rectangle 555"/>
            <p:cNvSpPr>
              <a:spLocks noChangeArrowheads="1"/>
            </p:cNvSpPr>
            <p:nvPr/>
          </p:nvSpPr>
          <p:spPr bwMode="auto">
            <a:xfrm>
              <a:off x="1560" y="2094"/>
              <a:ext cx="3384" cy="1608"/>
            </a:xfrm>
            <a:prstGeom prst="rect">
              <a:avLst/>
            </a:prstGeom>
            <a:noFill/>
            <a:ln w="9525">
              <a:solidFill>
                <a:schemeClr val="tx1"/>
              </a:solidFill>
              <a:miter lim="800000"/>
              <a:headEnd/>
              <a:tailEnd/>
            </a:ln>
          </p:spPr>
          <p:txBody>
            <a:bodyPr wrap="none" lIns="90000" tIns="46800" rIns="90000" bIns="46800" anchor="ctr"/>
            <a:lstStyle/>
            <a:p>
              <a:endParaRPr lang="en-US"/>
            </a:p>
          </p:txBody>
        </p:sp>
        <p:sp>
          <p:nvSpPr>
            <p:cNvPr id="2150" name="Text Box 556"/>
            <p:cNvSpPr txBox="1">
              <a:spLocks noChangeArrowheads="1"/>
            </p:cNvSpPr>
            <p:nvPr/>
          </p:nvSpPr>
          <p:spPr bwMode="auto">
            <a:xfrm>
              <a:off x="4233" y="2107"/>
              <a:ext cx="680" cy="195"/>
            </a:xfrm>
            <a:prstGeom prst="rect">
              <a:avLst/>
            </a:prstGeom>
            <a:noFill/>
            <a:ln w="9525">
              <a:noFill/>
              <a:miter lim="800000"/>
              <a:headEnd/>
              <a:tailEnd/>
            </a:ln>
          </p:spPr>
          <p:txBody>
            <a:bodyPr wrap="none" lIns="90000" tIns="46800" rIns="90000" bIns="46800">
              <a:spAutoFit/>
            </a:bodyPr>
            <a:lstStyle/>
            <a:p>
              <a:pPr algn="ctr"/>
              <a:r>
                <a:rPr lang="en-US" sz="1800" b="1" dirty="0"/>
                <a:t>Model</a:t>
              </a:r>
            </a:p>
          </p:txBody>
        </p:sp>
        <p:sp>
          <p:nvSpPr>
            <p:cNvPr id="2151" name="Text Box 557"/>
            <p:cNvSpPr txBox="1">
              <a:spLocks noChangeArrowheads="1"/>
            </p:cNvSpPr>
            <p:nvPr/>
          </p:nvSpPr>
          <p:spPr bwMode="auto">
            <a:xfrm>
              <a:off x="3517" y="2841"/>
              <a:ext cx="1058" cy="179"/>
            </a:xfrm>
            <a:prstGeom prst="rect">
              <a:avLst/>
            </a:prstGeom>
            <a:noFill/>
            <a:ln w="9525">
              <a:noFill/>
              <a:miter lim="800000"/>
              <a:headEnd/>
              <a:tailEnd/>
            </a:ln>
          </p:spPr>
          <p:txBody>
            <a:bodyPr wrap="none" lIns="90000" tIns="46800" rIns="90000" bIns="46800">
              <a:spAutoFit/>
            </a:bodyPr>
            <a:lstStyle/>
            <a:p>
              <a:pPr algn="ctr"/>
              <a:r>
                <a:rPr lang="en-US" sz="1600" b="1" dirty="0"/>
                <a:t>Component</a:t>
              </a:r>
            </a:p>
          </p:txBody>
        </p:sp>
        <p:sp>
          <p:nvSpPr>
            <p:cNvPr id="2152" name="Text Box 558"/>
            <p:cNvSpPr txBox="1">
              <a:spLocks noChangeArrowheads="1"/>
            </p:cNvSpPr>
            <p:nvPr/>
          </p:nvSpPr>
          <p:spPr bwMode="auto">
            <a:xfrm>
              <a:off x="1787" y="2863"/>
              <a:ext cx="1058" cy="179"/>
            </a:xfrm>
            <a:prstGeom prst="rect">
              <a:avLst/>
            </a:prstGeom>
            <a:noFill/>
            <a:ln w="9525">
              <a:noFill/>
              <a:miter lim="800000"/>
              <a:headEnd/>
              <a:tailEnd/>
            </a:ln>
          </p:spPr>
          <p:txBody>
            <a:bodyPr wrap="none" lIns="90000" tIns="46800" rIns="90000" bIns="46800">
              <a:spAutoFit/>
            </a:bodyPr>
            <a:lstStyle/>
            <a:p>
              <a:pPr algn="ctr"/>
              <a:r>
                <a:rPr lang="en-US" sz="1600" b="1" dirty="0"/>
                <a:t>Component</a:t>
              </a:r>
            </a:p>
          </p:txBody>
        </p:sp>
        <p:sp>
          <p:nvSpPr>
            <p:cNvPr id="2153" name="Text Box 559"/>
            <p:cNvSpPr txBox="1">
              <a:spLocks noChangeArrowheads="1"/>
            </p:cNvSpPr>
            <p:nvPr/>
          </p:nvSpPr>
          <p:spPr bwMode="auto">
            <a:xfrm>
              <a:off x="3251" y="2113"/>
              <a:ext cx="832" cy="179"/>
            </a:xfrm>
            <a:prstGeom prst="rect">
              <a:avLst/>
            </a:prstGeom>
            <a:noFill/>
            <a:ln w="9525">
              <a:noFill/>
              <a:miter lim="800000"/>
              <a:headEnd/>
              <a:tailEnd/>
            </a:ln>
          </p:spPr>
          <p:txBody>
            <a:bodyPr wrap="none" lIns="90000" tIns="46800" rIns="90000" bIns="46800">
              <a:spAutoFit/>
            </a:bodyPr>
            <a:lstStyle/>
            <a:p>
              <a:pPr algn="ctr"/>
              <a:r>
                <a:rPr lang="en-US" sz="1600" b="1" dirty="0"/>
                <a:t>Attribute</a:t>
              </a:r>
            </a:p>
          </p:txBody>
        </p:sp>
        <p:sp>
          <p:nvSpPr>
            <p:cNvPr id="2154" name="Line 560"/>
            <p:cNvSpPr>
              <a:spLocks noChangeShapeType="1"/>
            </p:cNvSpPr>
            <p:nvPr/>
          </p:nvSpPr>
          <p:spPr bwMode="auto">
            <a:xfrm flipV="1">
              <a:off x="2506" y="2548"/>
              <a:ext cx="294" cy="270"/>
            </a:xfrm>
            <a:prstGeom prst="line">
              <a:avLst/>
            </a:prstGeom>
            <a:noFill/>
            <a:ln w="9525">
              <a:solidFill>
                <a:schemeClr val="tx1"/>
              </a:solidFill>
              <a:round/>
              <a:headEnd/>
              <a:tailEnd type="triangle" w="med" len="med"/>
            </a:ln>
          </p:spPr>
          <p:txBody>
            <a:bodyPr wrap="none" lIns="90000" tIns="46800" rIns="90000" bIns="46800" anchor="ctr"/>
            <a:lstStyle/>
            <a:p>
              <a:endParaRPr lang="en-US"/>
            </a:p>
          </p:txBody>
        </p:sp>
        <p:sp>
          <p:nvSpPr>
            <p:cNvPr id="2155" name="Line 561"/>
            <p:cNvSpPr>
              <a:spLocks noChangeShapeType="1"/>
            </p:cNvSpPr>
            <p:nvPr/>
          </p:nvSpPr>
          <p:spPr bwMode="auto">
            <a:xfrm flipH="1" flipV="1">
              <a:off x="3394" y="2582"/>
              <a:ext cx="312" cy="238"/>
            </a:xfrm>
            <a:prstGeom prst="line">
              <a:avLst/>
            </a:prstGeom>
            <a:noFill/>
            <a:ln w="9525">
              <a:solidFill>
                <a:schemeClr val="tx1"/>
              </a:solidFill>
              <a:round/>
              <a:headEnd type="triangle" w="med" len="med"/>
              <a:tailEnd/>
            </a:ln>
          </p:spPr>
          <p:txBody>
            <a:bodyPr wrap="none" lIns="90000" tIns="46800" rIns="90000" bIns="46800" anchor="ctr"/>
            <a:lstStyle/>
            <a:p>
              <a:endParaRPr lang="en-US"/>
            </a:p>
          </p:txBody>
        </p:sp>
        <p:sp>
          <p:nvSpPr>
            <p:cNvPr id="2156" name="Text Box 562"/>
            <p:cNvSpPr txBox="1">
              <a:spLocks noChangeArrowheads="1"/>
            </p:cNvSpPr>
            <p:nvPr/>
          </p:nvSpPr>
          <p:spPr bwMode="auto">
            <a:xfrm>
              <a:off x="1890" y="3176"/>
              <a:ext cx="960" cy="219"/>
            </a:xfrm>
            <a:prstGeom prst="rect">
              <a:avLst/>
            </a:prstGeom>
            <a:noFill/>
            <a:ln w="9525">
              <a:noFill/>
              <a:miter lim="800000"/>
              <a:headEnd/>
              <a:tailEnd/>
            </a:ln>
          </p:spPr>
          <p:txBody>
            <a:bodyPr lIns="90000" tIns="46800" rIns="90000" bIns="46800">
              <a:spAutoFit/>
            </a:bodyPr>
            <a:lstStyle/>
            <a:p>
              <a:pPr algn="ctr">
                <a:spcBef>
                  <a:spcPct val="50000"/>
                </a:spcBef>
              </a:pPr>
              <a:r>
                <a:rPr lang="en-US" b="1" u="sng" dirty="0">
                  <a:solidFill>
                    <a:schemeClr val="accent2"/>
                  </a:solidFill>
                </a:rPr>
                <a:t>Snow</a:t>
              </a:r>
            </a:p>
          </p:txBody>
        </p:sp>
        <p:sp>
          <p:nvSpPr>
            <p:cNvPr id="2157" name="Text Box 563"/>
            <p:cNvSpPr txBox="1">
              <a:spLocks noChangeArrowheads="1"/>
            </p:cNvSpPr>
            <p:nvPr/>
          </p:nvSpPr>
          <p:spPr bwMode="auto">
            <a:xfrm>
              <a:off x="2668" y="2378"/>
              <a:ext cx="872" cy="163"/>
            </a:xfrm>
            <a:prstGeom prst="rect">
              <a:avLst/>
            </a:prstGeom>
            <a:noFill/>
            <a:ln w="9525">
              <a:noFill/>
              <a:miter lim="800000"/>
              <a:headEnd/>
              <a:tailEnd/>
            </a:ln>
          </p:spPr>
          <p:txBody>
            <a:bodyPr lIns="90000" tIns="46800" rIns="90000" bIns="46800">
              <a:spAutoFit/>
            </a:bodyPr>
            <a:lstStyle/>
            <a:p>
              <a:pPr algn="ctr">
                <a:spcBef>
                  <a:spcPct val="50000"/>
                </a:spcBef>
              </a:pPr>
              <a:r>
                <a:rPr lang="en-US" sz="1400" b="1" dirty="0"/>
                <a:t>Snowmelt</a:t>
              </a:r>
            </a:p>
          </p:txBody>
        </p:sp>
        <p:sp>
          <p:nvSpPr>
            <p:cNvPr id="2158" name="Text Box 564"/>
            <p:cNvSpPr txBox="1">
              <a:spLocks noChangeArrowheads="1"/>
            </p:cNvSpPr>
            <p:nvPr/>
          </p:nvSpPr>
          <p:spPr bwMode="auto">
            <a:xfrm>
              <a:off x="3724" y="3169"/>
              <a:ext cx="768" cy="219"/>
            </a:xfrm>
            <a:prstGeom prst="rect">
              <a:avLst/>
            </a:prstGeom>
            <a:noFill/>
            <a:ln w="9525">
              <a:noFill/>
              <a:miter lim="800000"/>
              <a:headEnd/>
              <a:tailEnd/>
            </a:ln>
          </p:spPr>
          <p:txBody>
            <a:bodyPr lIns="90000" tIns="46800" rIns="90000" bIns="46800">
              <a:spAutoFit/>
            </a:bodyPr>
            <a:lstStyle/>
            <a:p>
              <a:pPr algn="ctr">
                <a:spcBef>
                  <a:spcPct val="50000"/>
                </a:spcBef>
              </a:pPr>
              <a:r>
                <a:rPr lang="en-US" b="1" u="sng" dirty="0">
                  <a:solidFill>
                    <a:schemeClr val="accent2"/>
                  </a:solidFill>
                </a:rPr>
                <a:t>Soil</a:t>
              </a:r>
            </a:p>
          </p:txBody>
        </p:sp>
      </p:grpSp>
      <p:pic>
        <p:nvPicPr>
          <p:cNvPr id="2073" name="Picture 565"/>
          <p:cNvPicPr>
            <a:picLocks noChangeAspect="1" noChangeArrowheads="1"/>
          </p:cNvPicPr>
          <p:nvPr/>
        </p:nvPicPr>
        <p:blipFill>
          <a:blip r:embed="rId3"/>
          <a:srcRect r="9251"/>
          <a:stretch>
            <a:fillRect/>
          </a:stretch>
        </p:blipFill>
        <p:spPr bwMode="auto">
          <a:xfrm>
            <a:off x="13403603" y="20032809"/>
            <a:ext cx="4733585" cy="3823205"/>
          </a:xfrm>
          <a:prstGeom prst="rect">
            <a:avLst/>
          </a:prstGeom>
          <a:noFill/>
          <a:ln w="9525">
            <a:noFill/>
            <a:miter lim="800000"/>
            <a:headEnd/>
            <a:tailEnd/>
          </a:ln>
        </p:spPr>
      </p:pic>
      <p:sp>
        <p:nvSpPr>
          <p:cNvPr id="2075" name="Text Box 576"/>
          <p:cNvSpPr txBox="1">
            <a:spLocks noChangeArrowheads="1"/>
          </p:cNvSpPr>
          <p:nvPr/>
        </p:nvSpPr>
        <p:spPr bwMode="auto">
          <a:xfrm>
            <a:off x="13267305" y="25947944"/>
            <a:ext cx="7528658" cy="528988"/>
          </a:xfrm>
          <a:prstGeom prst="rect">
            <a:avLst/>
          </a:prstGeom>
          <a:noFill/>
          <a:ln w="9525" algn="ctr">
            <a:noFill/>
            <a:miter lim="800000"/>
            <a:headEnd/>
            <a:tailEnd/>
          </a:ln>
        </p:spPr>
        <p:txBody>
          <a:bodyPr wrap="none" lIns="81912" tIns="40956" rIns="81912" bIns="40956">
            <a:spAutoFit/>
          </a:bodyPr>
          <a:lstStyle/>
          <a:p>
            <a:r>
              <a:rPr lang="en-US" sz="2900" b="1" dirty="0"/>
              <a:t>Model Support and Analysis Components</a:t>
            </a:r>
          </a:p>
        </p:txBody>
      </p:sp>
      <p:sp>
        <p:nvSpPr>
          <p:cNvPr id="2078" name="Text Box 581"/>
          <p:cNvSpPr txBox="1">
            <a:spLocks noChangeArrowheads="1"/>
          </p:cNvSpPr>
          <p:nvPr/>
        </p:nvSpPr>
        <p:spPr bwMode="auto">
          <a:xfrm>
            <a:off x="13256420" y="16216963"/>
            <a:ext cx="13539786" cy="3591365"/>
          </a:xfrm>
          <a:prstGeom prst="rect">
            <a:avLst/>
          </a:prstGeom>
          <a:noFill/>
          <a:ln w="9525" algn="ctr">
            <a:noFill/>
            <a:miter lim="800000"/>
            <a:headEnd/>
            <a:tailEnd/>
          </a:ln>
        </p:spPr>
        <p:txBody>
          <a:bodyPr wrap="square" lIns="81912" tIns="40956" rIns="81912" bIns="40956">
            <a:spAutoFit/>
          </a:bodyPr>
          <a:lstStyle/>
          <a:p>
            <a:pPr algn="just"/>
            <a:r>
              <a:rPr lang="en-US" sz="2500" dirty="0"/>
              <a:t>Modelers may use a common </a:t>
            </a:r>
            <a:r>
              <a:rPr lang="en-US" sz="2500" dirty="0" smtClean="0"/>
              <a:t>Integrated Development Environment to </a:t>
            </a:r>
            <a:r>
              <a:rPr lang="en-US" sz="2500" dirty="0"/>
              <a:t>create components, and a simple OMS Domain Scripting Language (DSL) to assemble components into models and create simulations. Components are managed according to their data flow requirements, and attributes linkages among components are </a:t>
            </a:r>
            <a:r>
              <a:rPr lang="en-US" sz="2500" dirty="0" smtClean="0"/>
              <a:t>established.  OMS provides a standard for annotating components and models to facilitate interoperability and re-use.  A </a:t>
            </a:r>
            <a:r>
              <a:rPr lang="en-US" sz="2500" dirty="0"/>
              <a:t>set of control components are available to support a variety of component linking strategies</a:t>
            </a:r>
            <a:r>
              <a:rPr lang="en-US" sz="2500" dirty="0" smtClean="0"/>
              <a:t>. Components can be local, or explored and retrieved from a remote repository. Collaborative model development is supported by the USDA Collaborative Software Development Laboratory (</a:t>
            </a:r>
            <a:r>
              <a:rPr lang="en-US" sz="2500" dirty="0" err="1" smtClean="0"/>
              <a:t>CoLab</a:t>
            </a:r>
            <a:r>
              <a:rPr lang="en-US" sz="2500" dirty="0" smtClean="0"/>
              <a:t>).</a:t>
            </a:r>
          </a:p>
        </p:txBody>
      </p:sp>
      <p:pic>
        <p:nvPicPr>
          <p:cNvPr id="2080" name="Picture 585"/>
          <p:cNvPicPr>
            <a:picLocks noChangeAspect="1" noChangeArrowheads="1"/>
          </p:cNvPicPr>
          <p:nvPr/>
        </p:nvPicPr>
        <p:blipFill>
          <a:blip r:embed="rId4"/>
          <a:srcRect/>
          <a:stretch>
            <a:fillRect/>
          </a:stretch>
        </p:blipFill>
        <p:spPr bwMode="auto">
          <a:xfrm>
            <a:off x="13742875" y="29913112"/>
            <a:ext cx="4791048" cy="3454154"/>
          </a:xfrm>
          <a:prstGeom prst="rect">
            <a:avLst/>
          </a:prstGeom>
          <a:noFill/>
          <a:ln w="9525">
            <a:noFill/>
            <a:miter lim="800000"/>
            <a:headEnd/>
            <a:tailEnd/>
          </a:ln>
        </p:spPr>
      </p:pic>
      <p:grpSp>
        <p:nvGrpSpPr>
          <p:cNvPr id="2081" name="Group 586"/>
          <p:cNvGrpSpPr>
            <a:grpSpLocks/>
          </p:cNvGrpSpPr>
          <p:nvPr/>
        </p:nvGrpSpPr>
        <p:grpSpPr bwMode="auto">
          <a:xfrm>
            <a:off x="13499650" y="33621910"/>
            <a:ext cx="5595593" cy="3905807"/>
            <a:chOff x="95" y="211"/>
            <a:chExt cx="5618" cy="3857"/>
          </a:xfrm>
        </p:grpSpPr>
        <p:pic>
          <p:nvPicPr>
            <p:cNvPr id="2123" name="Picture 587"/>
            <p:cNvPicPr>
              <a:picLocks noChangeAspect="1" noChangeArrowheads="1"/>
            </p:cNvPicPr>
            <p:nvPr/>
          </p:nvPicPr>
          <p:blipFill>
            <a:blip r:embed="rId5"/>
            <a:srcRect/>
            <a:stretch>
              <a:fillRect/>
            </a:stretch>
          </p:blipFill>
          <p:spPr bwMode="auto">
            <a:xfrm>
              <a:off x="96" y="211"/>
              <a:ext cx="2113" cy="1515"/>
            </a:xfrm>
            <a:prstGeom prst="rect">
              <a:avLst/>
            </a:prstGeom>
            <a:noFill/>
            <a:ln w="9525">
              <a:noFill/>
              <a:miter lim="800000"/>
              <a:headEnd/>
              <a:tailEnd/>
            </a:ln>
          </p:spPr>
        </p:pic>
        <p:pic>
          <p:nvPicPr>
            <p:cNvPr id="2124" name="Picture 588"/>
            <p:cNvPicPr>
              <a:picLocks noChangeAspect="1" noChangeArrowheads="1"/>
            </p:cNvPicPr>
            <p:nvPr/>
          </p:nvPicPr>
          <p:blipFill>
            <a:blip r:embed="rId6"/>
            <a:srcRect/>
            <a:stretch>
              <a:fillRect/>
            </a:stretch>
          </p:blipFill>
          <p:spPr bwMode="auto">
            <a:xfrm>
              <a:off x="96" y="879"/>
              <a:ext cx="2113" cy="1515"/>
            </a:xfrm>
            <a:prstGeom prst="rect">
              <a:avLst/>
            </a:prstGeom>
            <a:noFill/>
            <a:ln w="9525">
              <a:noFill/>
              <a:miter lim="800000"/>
              <a:headEnd/>
              <a:tailEnd/>
            </a:ln>
          </p:spPr>
        </p:pic>
        <p:pic>
          <p:nvPicPr>
            <p:cNvPr id="2125" name="Picture 589"/>
            <p:cNvPicPr>
              <a:picLocks noChangeAspect="1" noChangeArrowheads="1"/>
            </p:cNvPicPr>
            <p:nvPr/>
          </p:nvPicPr>
          <p:blipFill>
            <a:blip r:embed="rId7"/>
            <a:srcRect/>
            <a:stretch>
              <a:fillRect/>
            </a:stretch>
          </p:blipFill>
          <p:spPr bwMode="auto">
            <a:xfrm>
              <a:off x="96" y="1305"/>
              <a:ext cx="2113" cy="1515"/>
            </a:xfrm>
            <a:prstGeom prst="rect">
              <a:avLst/>
            </a:prstGeom>
            <a:noFill/>
            <a:ln w="9525">
              <a:noFill/>
              <a:miter lim="800000"/>
              <a:headEnd/>
              <a:tailEnd/>
            </a:ln>
          </p:spPr>
        </p:pic>
        <p:pic>
          <p:nvPicPr>
            <p:cNvPr id="2126" name="Picture 590"/>
            <p:cNvPicPr>
              <a:picLocks noChangeAspect="1" noChangeArrowheads="1"/>
            </p:cNvPicPr>
            <p:nvPr/>
          </p:nvPicPr>
          <p:blipFill>
            <a:blip r:embed="rId8"/>
            <a:srcRect/>
            <a:stretch>
              <a:fillRect/>
            </a:stretch>
          </p:blipFill>
          <p:spPr bwMode="auto">
            <a:xfrm>
              <a:off x="95" y="1881"/>
              <a:ext cx="2113" cy="1515"/>
            </a:xfrm>
            <a:prstGeom prst="rect">
              <a:avLst/>
            </a:prstGeom>
            <a:noFill/>
            <a:ln w="9525">
              <a:noFill/>
              <a:miter lim="800000"/>
              <a:headEnd/>
              <a:tailEnd/>
            </a:ln>
          </p:spPr>
        </p:pic>
        <p:pic>
          <p:nvPicPr>
            <p:cNvPr id="2127" name="Picture 591"/>
            <p:cNvPicPr>
              <a:picLocks noChangeAspect="1" noChangeArrowheads="1"/>
            </p:cNvPicPr>
            <p:nvPr/>
          </p:nvPicPr>
          <p:blipFill>
            <a:blip r:embed="rId9"/>
            <a:srcRect/>
            <a:stretch>
              <a:fillRect/>
            </a:stretch>
          </p:blipFill>
          <p:spPr bwMode="auto">
            <a:xfrm>
              <a:off x="96" y="2553"/>
              <a:ext cx="2113" cy="1515"/>
            </a:xfrm>
            <a:prstGeom prst="rect">
              <a:avLst/>
            </a:prstGeom>
            <a:noFill/>
            <a:ln w="9525">
              <a:noFill/>
              <a:miter lim="800000"/>
              <a:headEnd/>
              <a:tailEnd/>
            </a:ln>
          </p:spPr>
        </p:pic>
        <p:pic>
          <p:nvPicPr>
            <p:cNvPr id="2128" name="Picture 592"/>
            <p:cNvPicPr>
              <a:picLocks noChangeAspect="1" noChangeArrowheads="1"/>
            </p:cNvPicPr>
            <p:nvPr/>
          </p:nvPicPr>
          <p:blipFill>
            <a:blip r:embed="rId10"/>
            <a:srcRect/>
            <a:stretch>
              <a:fillRect/>
            </a:stretch>
          </p:blipFill>
          <p:spPr bwMode="auto">
            <a:xfrm>
              <a:off x="1824" y="537"/>
              <a:ext cx="2113" cy="1515"/>
            </a:xfrm>
            <a:prstGeom prst="rect">
              <a:avLst/>
            </a:prstGeom>
            <a:noFill/>
            <a:ln w="9525">
              <a:noFill/>
              <a:miter lim="800000"/>
              <a:headEnd/>
              <a:tailEnd/>
            </a:ln>
          </p:spPr>
        </p:pic>
        <p:pic>
          <p:nvPicPr>
            <p:cNvPr id="2129" name="Picture 593"/>
            <p:cNvPicPr>
              <a:picLocks noChangeAspect="1" noChangeArrowheads="1"/>
            </p:cNvPicPr>
            <p:nvPr/>
          </p:nvPicPr>
          <p:blipFill>
            <a:blip r:embed="rId11"/>
            <a:srcRect/>
            <a:stretch>
              <a:fillRect/>
            </a:stretch>
          </p:blipFill>
          <p:spPr bwMode="auto">
            <a:xfrm>
              <a:off x="1824" y="1641"/>
              <a:ext cx="2113" cy="1515"/>
            </a:xfrm>
            <a:prstGeom prst="rect">
              <a:avLst/>
            </a:prstGeom>
            <a:noFill/>
            <a:ln w="9525">
              <a:noFill/>
              <a:miter lim="800000"/>
              <a:headEnd/>
              <a:tailEnd/>
            </a:ln>
          </p:spPr>
        </p:pic>
        <p:pic>
          <p:nvPicPr>
            <p:cNvPr id="2130" name="Picture 594"/>
            <p:cNvPicPr>
              <a:picLocks noChangeAspect="1" noChangeArrowheads="1"/>
            </p:cNvPicPr>
            <p:nvPr/>
          </p:nvPicPr>
          <p:blipFill>
            <a:blip r:embed="rId12"/>
            <a:srcRect/>
            <a:stretch>
              <a:fillRect/>
            </a:stretch>
          </p:blipFill>
          <p:spPr bwMode="auto">
            <a:xfrm>
              <a:off x="1824" y="2046"/>
              <a:ext cx="2113" cy="1515"/>
            </a:xfrm>
            <a:prstGeom prst="rect">
              <a:avLst/>
            </a:prstGeom>
            <a:noFill/>
            <a:ln w="9525">
              <a:noFill/>
              <a:miter lim="800000"/>
              <a:headEnd/>
              <a:tailEnd/>
            </a:ln>
          </p:spPr>
        </p:pic>
        <p:pic>
          <p:nvPicPr>
            <p:cNvPr id="2131" name="Picture 595"/>
            <p:cNvPicPr>
              <a:picLocks noChangeAspect="1" noChangeArrowheads="1"/>
            </p:cNvPicPr>
            <p:nvPr/>
          </p:nvPicPr>
          <p:blipFill>
            <a:blip r:embed="rId13"/>
            <a:srcRect/>
            <a:stretch>
              <a:fillRect/>
            </a:stretch>
          </p:blipFill>
          <p:spPr bwMode="auto">
            <a:xfrm>
              <a:off x="1824" y="2544"/>
              <a:ext cx="2113" cy="1515"/>
            </a:xfrm>
            <a:prstGeom prst="rect">
              <a:avLst/>
            </a:prstGeom>
            <a:noFill/>
            <a:ln w="9525">
              <a:noFill/>
              <a:miter lim="800000"/>
              <a:headEnd/>
              <a:tailEnd/>
            </a:ln>
          </p:spPr>
        </p:pic>
        <p:pic>
          <p:nvPicPr>
            <p:cNvPr id="2132" name="Picture 596"/>
            <p:cNvPicPr>
              <a:picLocks noChangeAspect="1" noChangeArrowheads="1"/>
            </p:cNvPicPr>
            <p:nvPr/>
          </p:nvPicPr>
          <p:blipFill>
            <a:blip r:embed="rId14"/>
            <a:srcRect/>
            <a:stretch>
              <a:fillRect/>
            </a:stretch>
          </p:blipFill>
          <p:spPr bwMode="auto">
            <a:xfrm>
              <a:off x="3599" y="633"/>
              <a:ext cx="2113" cy="1515"/>
            </a:xfrm>
            <a:prstGeom prst="rect">
              <a:avLst/>
            </a:prstGeom>
            <a:noFill/>
            <a:ln w="9525">
              <a:noFill/>
              <a:miter lim="800000"/>
              <a:headEnd/>
              <a:tailEnd/>
            </a:ln>
          </p:spPr>
        </p:pic>
        <p:pic>
          <p:nvPicPr>
            <p:cNvPr id="2133" name="Picture 597"/>
            <p:cNvPicPr>
              <a:picLocks noChangeAspect="1" noChangeArrowheads="1"/>
            </p:cNvPicPr>
            <p:nvPr/>
          </p:nvPicPr>
          <p:blipFill>
            <a:blip r:embed="rId15"/>
            <a:srcRect/>
            <a:stretch>
              <a:fillRect/>
            </a:stretch>
          </p:blipFill>
          <p:spPr bwMode="auto">
            <a:xfrm>
              <a:off x="3597" y="1209"/>
              <a:ext cx="2113" cy="1515"/>
            </a:xfrm>
            <a:prstGeom prst="rect">
              <a:avLst/>
            </a:prstGeom>
            <a:noFill/>
            <a:ln w="9525">
              <a:noFill/>
              <a:miter lim="800000"/>
              <a:headEnd/>
              <a:tailEnd/>
            </a:ln>
          </p:spPr>
        </p:pic>
        <p:pic>
          <p:nvPicPr>
            <p:cNvPr id="2134" name="Picture 598"/>
            <p:cNvPicPr>
              <a:picLocks noChangeAspect="1" noChangeArrowheads="1"/>
            </p:cNvPicPr>
            <p:nvPr/>
          </p:nvPicPr>
          <p:blipFill>
            <a:blip r:embed="rId16"/>
            <a:srcRect/>
            <a:stretch>
              <a:fillRect/>
            </a:stretch>
          </p:blipFill>
          <p:spPr bwMode="auto">
            <a:xfrm>
              <a:off x="3592" y="1803"/>
              <a:ext cx="2113" cy="1515"/>
            </a:xfrm>
            <a:prstGeom prst="rect">
              <a:avLst/>
            </a:prstGeom>
            <a:noFill/>
            <a:ln w="9525">
              <a:noFill/>
              <a:miter lim="800000"/>
              <a:headEnd/>
              <a:tailEnd/>
            </a:ln>
          </p:spPr>
        </p:pic>
        <p:pic>
          <p:nvPicPr>
            <p:cNvPr id="2135" name="Picture 599"/>
            <p:cNvPicPr>
              <a:picLocks noChangeAspect="1" noChangeArrowheads="1"/>
            </p:cNvPicPr>
            <p:nvPr/>
          </p:nvPicPr>
          <p:blipFill>
            <a:blip r:embed="rId17"/>
            <a:srcRect/>
            <a:stretch>
              <a:fillRect/>
            </a:stretch>
          </p:blipFill>
          <p:spPr bwMode="auto">
            <a:xfrm>
              <a:off x="3600" y="2547"/>
              <a:ext cx="2113" cy="1515"/>
            </a:xfrm>
            <a:prstGeom prst="rect">
              <a:avLst/>
            </a:prstGeom>
            <a:noFill/>
            <a:ln w="9525">
              <a:noFill/>
              <a:miter lim="800000"/>
              <a:headEnd/>
              <a:tailEnd/>
            </a:ln>
          </p:spPr>
        </p:pic>
      </p:grpSp>
      <p:pic>
        <p:nvPicPr>
          <p:cNvPr id="2082" name="Picture 577"/>
          <p:cNvPicPr>
            <a:picLocks noChangeAspect="1" noChangeArrowheads="1"/>
          </p:cNvPicPr>
          <p:nvPr/>
        </p:nvPicPr>
        <p:blipFill>
          <a:blip r:embed="rId18"/>
          <a:srcRect/>
          <a:stretch>
            <a:fillRect/>
          </a:stretch>
        </p:blipFill>
        <p:spPr bwMode="auto">
          <a:xfrm>
            <a:off x="19868469" y="31581653"/>
            <a:ext cx="6301469" cy="5143711"/>
          </a:xfrm>
          <a:prstGeom prst="rect">
            <a:avLst/>
          </a:prstGeom>
          <a:noFill/>
          <a:ln w="9525" algn="ctr">
            <a:noFill/>
            <a:miter lim="800000"/>
            <a:headEnd/>
            <a:tailEnd/>
          </a:ln>
        </p:spPr>
      </p:pic>
      <p:sp>
        <p:nvSpPr>
          <p:cNvPr id="2083" name="Text Box 601"/>
          <p:cNvSpPr txBox="1">
            <a:spLocks noChangeArrowheads="1"/>
          </p:cNvSpPr>
          <p:nvPr/>
        </p:nvSpPr>
        <p:spPr bwMode="auto">
          <a:xfrm>
            <a:off x="13273882" y="26513013"/>
            <a:ext cx="13496131" cy="3206644"/>
          </a:xfrm>
          <a:prstGeom prst="rect">
            <a:avLst/>
          </a:prstGeom>
          <a:noFill/>
          <a:ln w="9525" algn="ctr">
            <a:noFill/>
            <a:miter lim="800000"/>
            <a:headEnd/>
            <a:tailEnd/>
          </a:ln>
        </p:spPr>
        <p:txBody>
          <a:bodyPr wrap="square" lIns="81912" tIns="40956" rIns="81912" bIns="40956">
            <a:spAutoFit/>
          </a:bodyPr>
          <a:lstStyle/>
          <a:p>
            <a:pPr algn="just">
              <a:spcBef>
                <a:spcPct val="50000"/>
              </a:spcBef>
            </a:pPr>
            <a:r>
              <a:rPr lang="en-US" sz="2500" dirty="0"/>
              <a:t>A variety of components are available to support the creation, visualization, and analysis of model input and model simulation results. These include graphical and statistical analysis tools, the USGS </a:t>
            </a:r>
            <a:r>
              <a:rPr lang="en-US" sz="2500" dirty="0" smtClean="0"/>
              <a:t>LUCA multiple-objective </a:t>
            </a:r>
            <a:r>
              <a:rPr lang="en-US" sz="2500" dirty="0"/>
              <a:t>step-wise parameter </a:t>
            </a:r>
            <a:r>
              <a:rPr lang="en-US" sz="2500" dirty="0" smtClean="0"/>
              <a:t>calibration, Ensemble </a:t>
            </a:r>
            <a:r>
              <a:rPr lang="en-US" sz="2500" dirty="0" err="1"/>
              <a:t>Streamflow</a:t>
            </a:r>
            <a:r>
              <a:rPr lang="en-US" sz="2500" dirty="0"/>
              <a:t> Prediction (ESP</a:t>
            </a:r>
            <a:r>
              <a:rPr lang="en-US" sz="2500" dirty="0" smtClean="0"/>
              <a:t>), Shuffled Complex Evolution (SCE), Multi-objective Complex Evolution (MOCOM), Generalized Likelihood Uncertainty Estimation (GLUE), Dynamic Dimensioned Search (DDS), and Relative Sensitivity. </a:t>
            </a:r>
            <a:r>
              <a:rPr lang="en-US" sz="2500" dirty="0"/>
              <a:t>Visualization of spatially distributed basin characteristics, model parameters, and input variables, as well as the visualization and animation of spatially distributed model output are provided by the </a:t>
            </a:r>
            <a:r>
              <a:rPr lang="en-US" sz="2500" dirty="0" err="1"/>
              <a:t>GeoWind</a:t>
            </a:r>
            <a:r>
              <a:rPr lang="en-US" sz="2500" dirty="0"/>
              <a:t> tool. </a:t>
            </a:r>
          </a:p>
        </p:txBody>
      </p:sp>
      <p:sp>
        <p:nvSpPr>
          <p:cNvPr id="2084" name="Text Box 602"/>
          <p:cNvSpPr txBox="1">
            <a:spLocks noChangeArrowheads="1"/>
          </p:cNvSpPr>
          <p:nvPr/>
        </p:nvSpPr>
        <p:spPr bwMode="auto">
          <a:xfrm>
            <a:off x="14327982" y="37597493"/>
            <a:ext cx="8434387" cy="403957"/>
          </a:xfrm>
          <a:prstGeom prst="rect">
            <a:avLst/>
          </a:prstGeom>
          <a:noFill/>
          <a:ln w="9525" algn="ctr">
            <a:noFill/>
            <a:miter lim="800000"/>
            <a:headEnd/>
            <a:tailEnd/>
          </a:ln>
        </p:spPr>
        <p:txBody>
          <a:bodyPr wrap="square" lIns="81912" tIns="40956" rIns="81912" bIns="40956">
            <a:spAutoFit/>
          </a:bodyPr>
          <a:lstStyle/>
          <a:p>
            <a:pPr>
              <a:spcBef>
                <a:spcPct val="50000"/>
              </a:spcBef>
            </a:pPr>
            <a:r>
              <a:rPr lang="en-US" b="1" dirty="0" smtClean="0"/>
              <a:t>Analysis Tools (LUCA, ESP, SCE, MOCOM, GLUE, DDS)</a:t>
            </a:r>
            <a:endParaRPr lang="en-US" b="1" dirty="0"/>
          </a:p>
        </p:txBody>
      </p:sp>
      <p:sp>
        <p:nvSpPr>
          <p:cNvPr id="2085" name="Text Box 603"/>
          <p:cNvSpPr txBox="1">
            <a:spLocks noChangeArrowheads="1"/>
          </p:cNvSpPr>
          <p:nvPr/>
        </p:nvSpPr>
        <p:spPr bwMode="auto">
          <a:xfrm>
            <a:off x="18478956" y="30435412"/>
            <a:ext cx="1616022" cy="727122"/>
          </a:xfrm>
          <a:prstGeom prst="rect">
            <a:avLst/>
          </a:prstGeom>
          <a:noFill/>
          <a:ln w="9525" algn="ctr">
            <a:noFill/>
            <a:miter lim="800000"/>
            <a:headEnd/>
            <a:tailEnd/>
          </a:ln>
        </p:spPr>
        <p:txBody>
          <a:bodyPr wrap="square" lIns="81912" tIns="40956" rIns="81912" bIns="40956">
            <a:spAutoFit/>
          </a:bodyPr>
          <a:lstStyle/>
          <a:p>
            <a:pPr algn="ctr">
              <a:spcBef>
                <a:spcPct val="50000"/>
              </a:spcBef>
            </a:pPr>
            <a:r>
              <a:rPr lang="en-US" b="1" dirty="0"/>
              <a:t>Graphical Tools</a:t>
            </a:r>
          </a:p>
        </p:txBody>
      </p:sp>
      <p:sp>
        <p:nvSpPr>
          <p:cNvPr id="2086" name="Text Box 604"/>
          <p:cNvSpPr txBox="1">
            <a:spLocks noChangeArrowheads="1"/>
          </p:cNvSpPr>
          <p:nvPr/>
        </p:nvSpPr>
        <p:spPr bwMode="auto">
          <a:xfrm>
            <a:off x="24458613" y="36745723"/>
            <a:ext cx="1812194" cy="403957"/>
          </a:xfrm>
          <a:prstGeom prst="rect">
            <a:avLst/>
          </a:prstGeom>
          <a:noFill/>
          <a:ln w="9525" algn="ctr">
            <a:noFill/>
            <a:miter lim="800000"/>
            <a:headEnd/>
            <a:tailEnd/>
          </a:ln>
        </p:spPr>
        <p:txBody>
          <a:bodyPr wrap="square" lIns="81912" tIns="40956" rIns="81912" bIns="40956">
            <a:spAutoFit/>
          </a:bodyPr>
          <a:lstStyle/>
          <a:p>
            <a:pPr>
              <a:spcBef>
                <a:spcPct val="50000"/>
              </a:spcBef>
            </a:pPr>
            <a:r>
              <a:rPr lang="en-US" b="1" dirty="0" err="1"/>
              <a:t>GeoWind</a:t>
            </a:r>
            <a:endParaRPr lang="en-US" b="1" dirty="0"/>
          </a:p>
        </p:txBody>
      </p:sp>
      <p:sp>
        <p:nvSpPr>
          <p:cNvPr id="2087" name="Text Box 609"/>
          <p:cNvSpPr txBox="1">
            <a:spLocks noChangeArrowheads="1"/>
          </p:cNvSpPr>
          <p:nvPr/>
        </p:nvSpPr>
        <p:spPr bwMode="auto">
          <a:xfrm>
            <a:off x="916782" y="14143850"/>
            <a:ext cx="11394280" cy="682876"/>
          </a:xfrm>
          <a:prstGeom prst="rect">
            <a:avLst/>
          </a:prstGeom>
          <a:noFill/>
          <a:ln w="9525" algn="ctr">
            <a:noFill/>
            <a:miter lim="800000"/>
            <a:headEnd/>
            <a:tailEnd/>
          </a:ln>
        </p:spPr>
        <p:txBody>
          <a:bodyPr wrap="square" lIns="81912" tIns="40956" rIns="81912" bIns="40956">
            <a:spAutoFit/>
          </a:bodyPr>
          <a:lstStyle/>
          <a:p>
            <a:pPr algn="ctr">
              <a:spcBef>
                <a:spcPts val="537"/>
              </a:spcBef>
            </a:pPr>
            <a:r>
              <a:rPr lang="en-US" sz="3900" b="1" dirty="0">
                <a:solidFill>
                  <a:srgbClr val="FF0000"/>
                </a:solidFill>
              </a:rPr>
              <a:t>Conservation Delivery </a:t>
            </a:r>
            <a:r>
              <a:rPr lang="en-US" sz="3900" b="1" dirty="0" smtClean="0">
                <a:solidFill>
                  <a:srgbClr val="FF0000"/>
                </a:solidFill>
              </a:rPr>
              <a:t>Streamlining </a:t>
            </a:r>
            <a:r>
              <a:rPr lang="en-US" sz="3900" b="1" dirty="0">
                <a:solidFill>
                  <a:srgbClr val="FF0000"/>
                </a:solidFill>
              </a:rPr>
              <a:t>Initiative</a:t>
            </a:r>
          </a:p>
        </p:txBody>
      </p:sp>
      <p:pic>
        <p:nvPicPr>
          <p:cNvPr id="2088" name="Picture 612"/>
          <p:cNvPicPr>
            <a:picLocks noChangeAspect="1" noChangeArrowheads="1"/>
          </p:cNvPicPr>
          <p:nvPr/>
        </p:nvPicPr>
        <p:blipFill>
          <a:blip r:embed="rId19"/>
          <a:srcRect/>
          <a:stretch>
            <a:fillRect/>
          </a:stretch>
        </p:blipFill>
        <p:spPr bwMode="auto">
          <a:xfrm>
            <a:off x="14259266" y="21306192"/>
            <a:ext cx="2079285" cy="4191693"/>
          </a:xfrm>
          <a:prstGeom prst="rect">
            <a:avLst/>
          </a:prstGeom>
          <a:noFill/>
          <a:ln w="9525">
            <a:noFill/>
            <a:miter lim="800000"/>
            <a:headEnd/>
            <a:tailEnd/>
          </a:ln>
        </p:spPr>
      </p:pic>
      <p:sp>
        <p:nvSpPr>
          <p:cNvPr id="2089" name="Text Box 613"/>
          <p:cNvSpPr txBox="1">
            <a:spLocks noChangeArrowheads="1"/>
          </p:cNvSpPr>
          <p:nvPr/>
        </p:nvSpPr>
        <p:spPr bwMode="auto">
          <a:xfrm>
            <a:off x="27505820" y="25262619"/>
            <a:ext cx="12177712" cy="8731233"/>
          </a:xfrm>
          <a:prstGeom prst="rect">
            <a:avLst/>
          </a:prstGeom>
          <a:noFill/>
          <a:ln w="9525" algn="ctr">
            <a:noFill/>
            <a:miter lim="800000"/>
            <a:headEnd/>
            <a:tailEnd/>
          </a:ln>
        </p:spPr>
        <p:txBody>
          <a:bodyPr wrap="square" lIns="81912" tIns="40956" rIns="81912" bIns="40956">
            <a:spAutoFit/>
          </a:bodyPr>
          <a:lstStyle/>
          <a:p>
            <a:pPr algn="just"/>
            <a:r>
              <a:rPr lang="en-US" sz="2500" dirty="0"/>
              <a:t>The CDSI model base will be deployed as model services in a computing cloud and leverage </a:t>
            </a:r>
            <a:r>
              <a:rPr lang="en-US" sz="2500" dirty="0" smtClean="0"/>
              <a:t>cluster technology from </a:t>
            </a:r>
            <a:r>
              <a:rPr lang="en-US" sz="2500" dirty="0"/>
              <a:t>Terracotta.  The platform has been successfully prototyped in Amazon’s Elastic Computing Cloud (EC2).  The model base must be able to accommodate 10,000 users and a peak load of </a:t>
            </a:r>
            <a:r>
              <a:rPr lang="en-US" sz="2500" dirty="0" smtClean="0"/>
              <a:t>1,000 </a:t>
            </a:r>
            <a:r>
              <a:rPr lang="en-US" sz="2500" dirty="0"/>
              <a:t>concurrent user sessions.</a:t>
            </a:r>
          </a:p>
          <a:p>
            <a:pPr algn="just"/>
            <a:endParaRPr lang="en-US" sz="2500" dirty="0"/>
          </a:p>
          <a:p>
            <a:pPr algn="just"/>
            <a:r>
              <a:rPr lang="en-US" sz="2500" dirty="0"/>
              <a:t>Another requirement is for a </a:t>
            </a:r>
            <a:r>
              <a:rPr lang="en-US" sz="2500" dirty="0" smtClean="0"/>
              <a:t>CDSI </a:t>
            </a:r>
            <a:r>
              <a:rPr lang="en-US" sz="2500" dirty="0"/>
              <a:t>business application to be able to run model services on a notebook or tablet computer disconnected from the network.   Work is in progress on the design of this feature.</a:t>
            </a:r>
          </a:p>
          <a:p>
            <a:pPr algn="just"/>
            <a:endParaRPr lang="en-US" sz="2500" dirty="0"/>
          </a:p>
          <a:p>
            <a:pPr algn="just"/>
            <a:r>
              <a:rPr lang="en-US" sz="2500" dirty="0"/>
              <a:t>Data provisioning involves the development of data access services and the coordination of available data sources, including soil (SSURGO), climate (ACIS and PRISM), crop/plant (PLANTS), ecological site (ESIS), management operations (LMOD), USDA common land unit (CLU), </a:t>
            </a:r>
            <a:r>
              <a:rPr lang="en-US" sz="2500" dirty="0" err="1" smtClean="0"/>
              <a:t>ortho</a:t>
            </a:r>
            <a:r>
              <a:rPr lang="en-US" sz="2500" dirty="0" smtClean="0"/>
              <a:t>-imagery</a:t>
            </a:r>
            <a:r>
              <a:rPr lang="en-US" sz="2500" dirty="0"/>
              <a:t>, digital elevation (DEM), and research </a:t>
            </a:r>
            <a:r>
              <a:rPr lang="en-US" sz="2500" dirty="0" smtClean="0"/>
              <a:t>results (STEWARDS</a:t>
            </a:r>
            <a:r>
              <a:rPr lang="en-US" sz="2500" dirty="0"/>
              <a:t>).   </a:t>
            </a:r>
            <a:endParaRPr lang="en-US" sz="2500" dirty="0" smtClean="0"/>
          </a:p>
          <a:p>
            <a:pPr algn="just"/>
            <a:endParaRPr lang="en-US" sz="2500" dirty="0" smtClean="0"/>
          </a:p>
          <a:p>
            <a:pPr algn="just"/>
            <a:r>
              <a:rPr lang="en-US" sz="2500" dirty="0" smtClean="0"/>
              <a:t>OMS will contain component, model, and simulation traceability to enable audit trails required in many agency program delivery initiatives.</a:t>
            </a:r>
          </a:p>
          <a:p>
            <a:pPr algn="just"/>
            <a:endParaRPr lang="en-US" sz="2500" dirty="0" smtClean="0"/>
          </a:p>
          <a:p>
            <a:pPr algn="just"/>
            <a:r>
              <a:rPr lang="en-US" sz="2500" dirty="0" smtClean="0"/>
              <a:t>CDSI currently is one of five envisioned model bases:  farm/field resource analysis, watershed scale analysis, forecasting, practice design, and environmental credit  determinations.</a:t>
            </a:r>
            <a:endParaRPr lang="en-US" sz="2500" dirty="0"/>
          </a:p>
        </p:txBody>
      </p:sp>
      <p:sp>
        <p:nvSpPr>
          <p:cNvPr id="2090" name="Text Box 615"/>
          <p:cNvSpPr txBox="1">
            <a:spLocks noChangeArrowheads="1"/>
          </p:cNvSpPr>
          <p:nvPr/>
        </p:nvSpPr>
        <p:spPr bwMode="auto">
          <a:xfrm>
            <a:off x="17855294" y="3738261"/>
            <a:ext cx="4400550" cy="467433"/>
          </a:xfrm>
          <a:prstGeom prst="rect">
            <a:avLst/>
          </a:prstGeom>
          <a:noFill/>
          <a:ln w="9525" algn="ctr">
            <a:noFill/>
            <a:miter lim="800000"/>
            <a:headEnd/>
            <a:tailEnd/>
          </a:ln>
        </p:spPr>
        <p:txBody>
          <a:bodyPr lIns="81912" tIns="40956" rIns="81912" bIns="40956">
            <a:spAutoFit/>
          </a:bodyPr>
          <a:lstStyle/>
          <a:p>
            <a:pPr algn="ctr">
              <a:spcBef>
                <a:spcPct val="50000"/>
              </a:spcBef>
            </a:pPr>
            <a:r>
              <a:rPr lang="en-US" sz="2500" b="1" dirty="0"/>
              <a:t>http://oms.javaforge.com</a:t>
            </a:r>
          </a:p>
        </p:txBody>
      </p:sp>
      <p:sp>
        <p:nvSpPr>
          <p:cNvPr id="2091" name="Rectangle 150"/>
          <p:cNvSpPr>
            <a:spLocks noChangeArrowheads="1"/>
          </p:cNvSpPr>
          <p:nvPr/>
        </p:nvSpPr>
        <p:spPr bwMode="auto">
          <a:xfrm>
            <a:off x="4617584" y="262894"/>
            <a:ext cx="4879521" cy="403957"/>
          </a:xfrm>
          <a:prstGeom prst="rect">
            <a:avLst/>
          </a:prstGeom>
          <a:noFill/>
          <a:ln w="9525" algn="ctr">
            <a:noFill/>
            <a:round/>
            <a:headEnd/>
            <a:tailEnd/>
          </a:ln>
        </p:spPr>
        <p:txBody>
          <a:bodyPr wrap="square" lIns="81912" tIns="40956" rIns="81912" bIns="40956" anchor="ctr">
            <a:spAutoFit/>
          </a:bodyPr>
          <a:lstStyle/>
          <a:p>
            <a:endParaRPr lang="en-US"/>
          </a:p>
        </p:txBody>
      </p:sp>
      <p:pic>
        <p:nvPicPr>
          <p:cNvPr id="2092" name="Picture 154" descr="CDSI Briefing Package 07-05-09 (3) 8.jpg"/>
          <p:cNvPicPr>
            <a:picLocks noChangeAspect="1"/>
          </p:cNvPicPr>
          <p:nvPr/>
        </p:nvPicPr>
        <p:blipFill>
          <a:blip r:embed="rId20"/>
          <a:srcRect/>
          <a:stretch>
            <a:fillRect/>
          </a:stretch>
        </p:blipFill>
        <p:spPr bwMode="auto">
          <a:xfrm>
            <a:off x="445294" y="23136900"/>
            <a:ext cx="6400006" cy="7001828"/>
          </a:xfrm>
          <a:prstGeom prst="rect">
            <a:avLst/>
          </a:prstGeom>
          <a:noFill/>
          <a:ln w="9525">
            <a:noFill/>
            <a:miter lim="800000"/>
            <a:headEnd/>
            <a:tailEnd/>
          </a:ln>
        </p:spPr>
      </p:pic>
      <p:grpSp>
        <p:nvGrpSpPr>
          <p:cNvPr id="2093" name="Group 160"/>
          <p:cNvGrpSpPr>
            <a:grpSpLocks/>
          </p:cNvGrpSpPr>
          <p:nvPr/>
        </p:nvGrpSpPr>
        <p:grpSpPr bwMode="auto">
          <a:xfrm>
            <a:off x="33789938" y="13408986"/>
            <a:ext cx="5865034" cy="5513079"/>
            <a:chOff x="6785292" y="25773173"/>
            <a:chExt cx="7502902" cy="3502679"/>
          </a:xfrm>
        </p:grpSpPr>
        <p:sp>
          <p:nvSpPr>
            <p:cNvPr id="2" name="Rectangle 2"/>
            <p:cNvSpPr>
              <a:spLocks noChangeArrowheads="1"/>
            </p:cNvSpPr>
            <p:nvPr/>
          </p:nvSpPr>
          <p:spPr bwMode="auto">
            <a:xfrm>
              <a:off x="6811152" y="27526215"/>
              <a:ext cx="7477042" cy="1749637"/>
            </a:xfrm>
            <a:prstGeom prst="rect">
              <a:avLst/>
            </a:prstGeom>
            <a:solidFill>
              <a:srgbClr val="CCC8D6"/>
            </a:solidFill>
            <a:ln w="9525">
              <a:solidFill>
                <a:schemeClr val="tx1"/>
              </a:solidFill>
              <a:miter lim="800000"/>
              <a:headEnd/>
              <a:tailEnd/>
            </a:ln>
          </p:spPr>
          <p:txBody>
            <a:bodyPr anchor="ctr"/>
            <a:lstStyle/>
            <a:p>
              <a:pPr>
                <a:defRPr/>
              </a:pPr>
              <a:endParaRPr lang="en-US">
                <a:latin typeface="+mn-lt"/>
              </a:endParaRPr>
            </a:p>
          </p:txBody>
        </p:sp>
        <p:sp>
          <p:nvSpPr>
            <p:cNvPr id="3" name="Text Box 3"/>
            <p:cNvSpPr txBox="1">
              <a:spLocks noChangeArrowheads="1"/>
            </p:cNvSpPr>
            <p:nvPr/>
          </p:nvSpPr>
          <p:spPr bwMode="auto">
            <a:xfrm>
              <a:off x="6959843" y="27605472"/>
              <a:ext cx="7224350" cy="1538922"/>
            </a:xfrm>
            <a:prstGeom prst="rect">
              <a:avLst/>
            </a:prstGeom>
            <a:noFill/>
            <a:ln w="9525">
              <a:noFill/>
              <a:miter lim="800000"/>
              <a:headEnd/>
              <a:tailEnd/>
            </a:ln>
          </p:spPr>
          <p:txBody>
            <a:bodyPr wrap="square">
              <a:spAutoFit/>
            </a:bodyPr>
            <a:lstStyle/>
            <a:p>
              <a:pPr marL="253131" indent="-253131">
                <a:spcBef>
                  <a:spcPct val="20000"/>
                </a:spcBef>
                <a:defRPr/>
              </a:pPr>
              <a:r>
                <a:rPr lang="en-US" u="sng" dirty="0">
                  <a:latin typeface="+mn-lt"/>
                </a:rPr>
                <a:t>CDSI Technology Drivers</a:t>
              </a:r>
            </a:p>
            <a:p>
              <a:pPr marL="253131" indent="-253131">
                <a:spcBef>
                  <a:spcPct val="20000"/>
                </a:spcBef>
                <a:buBlip>
                  <a:blip r:embed="rId21"/>
                </a:buBlip>
                <a:defRPr/>
              </a:pPr>
              <a:r>
                <a:rPr lang="en-US" sz="1800" dirty="0">
                  <a:latin typeface="+mn-lt"/>
                </a:rPr>
                <a:t>Service oriented architecture/CRM</a:t>
              </a:r>
            </a:p>
            <a:p>
              <a:pPr marL="253131" indent="-253131">
                <a:spcBef>
                  <a:spcPct val="20000"/>
                </a:spcBef>
                <a:buBlip>
                  <a:blip r:embed="rId21"/>
                </a:buBlip>
                <a:defRPr/>
              </a:pPr>
              <a:r>
                <a:rPr lang="en-US" sz="1800" dirty="0">
                  <a:latin typeface="+mn-lt"/>
                </a:rPr>
                <a:t>GIS integration as “services” concept</a:t>
              </a:r>
            </a:p>
            <a:p>
              <a:pPr marL="253131" indent="-253131">
                <a:spcBef>
                  <a:spcPct val="20000"/>
                </a:spcBef>
                <a:buBlip>
                  <a:blip r:embed="rId21"/>
                </a:buBlip>
                <a:defRPr/>
              </a:pPr>
              <a:r>
                <a:rPr lang="en-US" sz="1800" dirty="0">
                  <a:latin typeface="+mn-lt"/>
                </a:rPr>
                <a:t>Computing hardware &amp; tools</a:t>
              </a:r>
            </a:p>
            <a:p>
              <a:pPr marL="253131" indent="-253131">
                <a:spcBef>
                  <a:spcPct val="20000"/>
                </a:spcBef>
                <a:buBlip>
                  <a:blip r:embed="rId21"/>
                </a:buBlip>
                <a:defRPr/>
              </a:pPr>
              <a:r>
                <a:rPr lang="en-US" sz="1800" dirty="0">
                  <a:latin typeface="+mn-lt"/>
                </a:rPr>
                <a:t>Availability of geospatial data &amp; </a:t>
              </a:r>
              <a:r>
                <a:rPr lang="en-US" sz="1800" dirty="0" smtClean="0">
                  <a:latin typeface="+mn-lt"/>
                </a:rPr>
                <a:t>natural resource </a:t>
              </a:r>
              <a:r>
                <a:rPr lang="en-US" sz="1800" dirty="0">
                  <a:latin typeface="+mn-lt"/>
                </a:rPr>
                <a:t>models</a:t>
              </a:r>
            </a:p>
            <a:p>
              <a:pPr marL="253131" indent="-253131">
                <a:spcBef>
                  <a:spcPct val="20000"/>
                </a:spcBef>
                <a:buBlip>
                  <a:blip r:embed="rId21"/>
                </a:buBlip>
                <a:defRPr/>
              </a:pPr>
              <a:r>
                <a:rPr lang="en-US" sz="1800" dirty="0">
                  <a:latin typeface="+mn-lt"/>
                </a:rPr>
                <a:t>Business process modeling technology</a:t>
              </a:r>
            </a:p>
          </p:txBody>
        </p:sp>
        <p:grpSp>
          <p:nvGrpSpPr>
            <p:cNvPr id="2120" name="Group 6"/>
            <p:cNvGrpSpPr>
              <a:grpSpLocks/>
            </p:cNvGrpSpPr>
            <p:nvPr/>
          </p:nvGrpSpPr>
          <p:grpSpPr bwMode="auto">
            <a:xfrm>
              <a:off x="6785292" y="25773173"/>
              <a:ext cx="7502526" cy="1659864"/>
              <a:chOff x="319" y="322"/>
              <a:chExt cx="4726" cy="1139"/>
            </a:xfrm>
          </p:grpSpPr>
          <p:sp>
            <p:nvSpPr>
              <p:cNvPr id="4" name="Rectangle 7"/>
              <p:cNvSpPr>
                <a:spLocks noChangeArrowheads="1"/>
              </p:cNvSpPr>
              <p:nvPr/>
            </p:nvSpPr>
            <p:spPr bwMode="auto">
              <a:xfrm>
                <a:off x="319" y="322"/>
                <a:ext cx="4726" cy="1139"/>
              </a:xfrm>
              <a:prstGeom prst="rect">
                <a:avLst/>
              </a:prstGeom>
              <a:solidFill>
                <a:srgbClr val="DADCC2"/>
              </a:solidFill>
              <a:ln w="9525">
                <a:solidFill>
                  <a:schemeClr val="tx1"/>
                </a:solidFill>
                <a:miter lim="800000"/>
                <a:headEnd/>
                <a:tailEnd/>
              </a:ln>
            </p:spPr>
            <p:txBody>
              <a:bodyPr anchor="ctr"/>
              <a:lstStyle/>
              <a:p>
                <a:pPr>
                  <a:defRPr/>
                </a:pPr>
                <a:endParaRPr lang="en-US">
                  <a:latin typeface="+mn-lt"/>
                </a:endParaRPr>
              </a:p>
            </p:txBody>
          </p:sp>
          <p:sp>
            <p:nvSpPr>
              <p:cNvPr id="5" name="Text Box 8"/>
              <p:cNvSpPr txBox="1">
                <a:spLocks noChangeArrowheads="1"/>
              </p:cNvSpPr>
              <p:nvPr/>
            </p:nvSpPr>
            <p:spPr bwMode="auto">
              <a:xfrm>
                <a:off x="400" y="360"/>
                <a:ext cx="4498" cy="1067"/>
              </a:xfrm>
              <a:prstGeom prst="rect">
                <a:avLst/>
              </a:prstGeom>
              <a:noFill/>
              <a:ln w="9525">
                <a:noFill/>
                <a:miter lim="800000"/>
                <a:headEnd/>
                <a:tailEnd/>
              </a:ln>
            </p:spPr>
            <p:txBody>
              <a:bodyPr wrap="square">
                <a:spAutoFit/>
              </a:bodyPr>
              <a:lstStyle/>
              <a:p>
                <a:pPr marL="253131" indent="-253131">
                  <a:spcBef>
                    <a:spcPct val="20000"/>
                  </a:spcBef>
                  <a:defRPr/>
                </a:pPr>
                <a:r>
                  <a:rPr lang="en-US" u="sng" dirty="0">
                    <a:latin typeface="+mn-lt"/>
                  </a:rPr>
                  <a:t>CDSI Business Drivers</a:t>
                </a:r>
              </a:p>
              <a:p>
                <a:pPr marL="253131" indent="-253131">
                  <a:spcBef>
                    <a:spcPct val="20000"/>
                  </a:spcBef>
                  <a:buBlip>
                    <a:blip r:embed="rId21"/>
                  </a:buBlip>
                  <a:defRPr/>
                </a:pPr>
                <a:r>
                  <a:rPr lang="en-US" sz="1800" dirty="0">
                    <a:latin typeface="+mn-lt"/>
                  </a:rPr>
                  <a:t>Passage of 2008 Farm Bill</a:t>
                </a:r>
              </a:p>
              <a:p>
                <a:pPr marL="253131" indent="-253131">
                  <a:spcBef>
                    <a:spcPct val="20000"/>
                  </a:spcBef>
                  <a:buBlip>
                    <a:blip r:embed="rId21"/>
                  </a:buBlip>
                  <a:defRPr/>
                </a:pPr>
                <a:r>
                  <a:rPr lang="en-US" sz="1800" dirty="0">
                    <a:latin typeface="+mn-lt"/>
                  </a:rPr>
                  <a:t>Financial </a:t>
                </a:r>
                <a:r>
                  <a:rPr lang="en-US" sz="1800" dirty="0" smtClean="0">
                    <a:latin typeface="+mn-lt"/>
                  </a:rPr>
                  <a:t>systems accountability</a:t>
                </a:r>
                <a:endParaRPr lang="en-US" sz="1800" dirty="0">
                  <a:latin typeface="+mn-lt"/>
                </a:endParaRPr>
              </a:p>
              <a:p>
                <a:pPr marL="253131" indent="-253131">
                  <a:spcBef>
                    <a:spcPct val="20000"/>
                  </a:spcBef>
                  <a:buBlip>
                    <a:blip r:embed="rId21"/>
                  </a:buBlip>
                  <a:defRPr/>
                </a:pPr>
                <a:r>
                  <a:rPr lang="en-US" sz="1800" dirty="0">
                    <a:latin typeface="+mn-lt"/>
                  </a:rPr>
                  <a:t>Strategic plan update</a:t>
                </a:r>
              </a:p>
              <a:p>
                <a:pPr marL="253131" indent="-253131">
                  <a:spcBef>
                    <a:spcPct val="20000"/>
                  </a:spcBef>
                  <a:buBlip>
                    <a:blip r:embed="rId21"/>
                  </a:buBlip>
                  <a:defRPr/>
                </a:pPr>
                <a:r>
                  <a:rPr lang="en-US" sz="1800" dirty="0">
                    <a:latin typeface="+mn-lt"/>
                  </a:rPr>
                  <a:t>Human capital management</a:t>
                </a:r>
              </a:p>
              <a:p>
                <a:pPr marL="253131" indent="-253131">
                  <a:spcBef>
                    <a:spcPct val="20000"/>
                  </a:spcBef>
                  <a:buBlip>
                    <a:blip r:embed="rId21"/>
                  </a:buBlip>
                  <a:defRPr/>
                </a:pPr>
                <a:r>
                  <a:rPr lang="en-US" sz="1800" dirty="0">
                    <a:latin typeface="+mn-lt"/>
                  </a:rPr>
                  <a:t>Emerging environmental </a:t>
                </a:r>
                <a:r>
                  <a:rPr lang="en-US" sz="1800" dirty="0" smtClean="0">
                    <a:latin typeface="+mn-lt"/>
                  </a:rPr>
                  <a:t>issues </a:t>
                </a:r>
                <a:r>
                  <a:rPr lang="en-US" sz="1800" dirty="0">
                    <a:latin typeface="+mn-lt"/>
                  </a:rPr>
                  <a:t>(e.g. energy)</a:t>
                </a:r>
              </a:p>
              <a:p>
                <a:pPr marL="253131" indent="-253131">
                  <a:spcBef>
                    <a:spcPct val="20000"/>
                  </a:spcBef>
                  <a:buBlip>
                    <a:blip r:embed="rId21"/>
                  </a:buBlip>
                  <a:defRPr/>
                </a:pPr>
                <a:r>
                  <a:rPr lang="en-US" sz="1800" dirty="0" smtClean="0">
                    <a:latin typeface="+mn-lt"/>
                  </a:rPr>
                  <a:t>Transparency and accountability </a:t>
                </a:r>
                <a:r>
                  <a:rPr lang="en-US" sz="1800" dirty="0">
                    <a:latin typeface="+mn-lt"/>
                  </a:rPr>
                  <a:t>for outcomes </a:t>
                </a:r>
              </a:p>
            </p:txBody>
          </p:sp>
        </p:grpSp>
      </p:grpSp>
      <p:pic>
        <p:nvPicPr>
          <p:cNvPr id="2094" name="Picture 8"/>
          <p:cNvPicPr>
            <a:picLocks noChangeAspect="1" noChangeArrowheads="1"/>
          </p:cNvPicPr>
          <p:nvPr/>
        </p:nvPicPr>
        <p:blipFill>
          <a:blip r:embed="rId22"/>
          <a:srcRect/>
          <a:stretch>
            <a:fillRect/>
          </a:stretch>
        </p:blipFill>
        <p:spPr bwMode="auto">
          <a:xfrm>
            <a:off x="6496050" y="16888262"/>
            <a:ext cx="5893594" cy="2625329"/>
          </a:xfrm>
          <a:prstGeom prst="rect">
            <a:avLst/>
          </a:prstGeom>
          <a:noFill/>
          <a:ln w="9525">
            <a:noFill/>
            <a:miter lim="800000"/>
            <a:headEnd/>
            <a:tailEnd/>
          </a:ln>
        </p:spPr>
      </p:pic>
      <p:pic>
        <p:nvPicPr>
          <p:cNvPr id="2095" name="Picture 39" descr="2009 Conservation Plan Coverage.jpg"/>
          <p:cNvPicPr>
            <a:picLocks noChangeAspect="1"/>
          </p:cNvPicPr>
          <p:nvPr/>
        </p:nvPicPr>
        <p:blipFill>
          <a:blip r:embed="rId23"/>
          <a:srcRect/>
          <a:stretch>
            <a:fillRect/>
          </a:stretch>
        </p:blipFill>
        <p:spPr bwMode="auto">
          <a:xfrm>
            <a:off x="34402907" y="3993059"/>
            <a:ext cx="5458995" cy="4080680"/>
          </a:xfrm>
          <a:prstGeom prst="rect">
            <a:avLst/>
          </a:prstGeom>
          <a:noFill/>
          <a:ln w="9525">
            <a:noFill/>
            <a:miter lim="800000"/>
            <a:headEnd/>
            <a:tailEnd/>
          </a:ln>
        </p:spPr>
      </p:pic>
      <p:pic>
        <p:nvPicPr>
          <p:cNvPr id="2096" name="Picture 3" descr="oip_map"/>
          <p:cNvPicPr>
            <a:picLocks noChangeAspect="1" noChangeArrowheads="1"/>
          </p:cNvPicPr>
          <p:nvPr/>
        </p:nvPicPr>
        <p:blipFill>
          <a:blip r:embed="rId24"/>
          <a:srcRect/>
          <a:stretch>
            <a:fillRect/>
          </a:stretch>
        </p:blipFill>
        <p:spPr bwMode="auto">
          <a:xfrm>
            <a:off x="34759106" y="7810137"/>
            <a:ext cx="4989204" cy="3026217"/>
          </a:xfrm>
          <a:prstGeom prst="rect">
            <a:avLst/>
          </a:prstGeom>
          <a:noFill/>
          <a:ln w="9525">
            <a:noFill/>
            <a:miter lim="800000"/>
            <a:headEnd/>
            <a:tailEnd/>
          </a:ln>
        </p:spPr>
      </p:pic>
      <p:sp>
        <p:nvSpPr>
          <p:cNvPr id="2097" name="TextBox 165"/>
          <p:cNvSpPr txBox="1">
            <a:spLocks noChangeArrowheads="1"/>
          </p:cNvSpPr>
          <p:nvPr/>
        </p:nvSpPr>
        <p:spPr bwMode="auto">
          <a:xfrm>
            <a:off x="553063" y="15184005"/>
            <a:ext cx="12046131" cy="1621595"/>
          </a:xfrm>
          <a:prstGeom prst="rect">
            <a:avLst/>
          </a:prstGeom>
          <a:noFill/>
          <a:ln w="9525">
            <a:noFill/>
            <a:miter lim="800000"/>
            <a:headEnd/>
            <a:tailEnd/>
          </a:ln>
        </p:spPr>
        <p:txBody>
          <a:bodyPr wrap="square" lIns="81912" tIns="40956" rIns="81912" bIns="40956">
            <a:spAutoFit/>
          </a:bodyPr>
          <a:lstStyle/>
          <a:p>
            <a:pPr algn="just"/>
            <a:r>
              <a:rPr lang="en-US" sz="2500" dirty="0"/>
              <a:t>USDA NRCS currently delivers technical assistance to producers through 1.4 million conservation plans on 250 million acres.  USDA and partner field consultants must understand the producer’s farming system, and the technical assistance they provide usually involves proposed enhancements to the existing farming system.  </a:t>
            </a:r>
          </a:p>
        </p:txBody>
      </p:sp>
      <p:sp>
        <p:nvSpPr>
          <p:cNvPr id="2098" name="TextBox 167"/>
          <p:cNvSpPr txBox="1">
            <a:spLocks noChangeArrowheads="1"/>
          </p:cNvSpPr>
          <p:nvPr/>
        </p:nvSpPr>
        <p:spPr bwMode="auto">
          <a:xfrm>
            <a:off x="523876" y="17066858"/>
            <a:ext cx="5736430" cy="2821923"/>
          </a:xfrm>
          <a:prstGeom prst="rect">
            <a:avLst/>
          </a:prstGeom>
          <a:noFill/>
          <a:ln w="9525">
            <a:noFill/>
            <a:miter lim="800000"/>
            <a:headEnd/>
            <a:tailEnd/>
          </a:ln>
        </p:spPr>
        <p:txBody>
          <a:bodyPr wrap="square" lIns="81912" tIns="40956" rIns="81912" bIns="40956">
            <a:spAutoFit/>
          </a:bodyPr>
          <a:lstStyle/>
          <a:p>
            <a:pPr algn="just"/>
            <a:r>
              <a:rPr lang="en-US" sz="2500" dirty="0"/>
              <a:t>The planner and producer work through the process shown on the right to develop and apply a plan that conserves resources and optimizes the sustainability of the operation.  The workflow involves both technical  assistance (green) and </a:t>
            </a:r>
            <a:r>
              <a:rPr lang="en-US" sz="2500" dirty="0" smtClean="0"/>
              <a:t>financial</a:t>
            </a:r>
            <a:endParaRPr lang="en-US" sz="2500" dirty="0"/>
          </a:p>
        </p:txBody>
      </p:sp>
      <p:sp>
        <p:nvSpPr>
          <p:cNvPr id="2099" name="TextBox 169"/>
          <p:cNvSpPr txBox="1">
            <a:spLocks noChangeArrowheads="1"/>
          </p:cNvSpPr>
          <p:nvPr/>
        </p:nvSpPr>
        <p:spPr bwMode="auto">
          <a:xfrm>
            <a:off x="526210" y="19778627"/>
            <a:ext cx="12125372" cy="3252811"/>
          </a:xfrm>
          <a:prstGeom prst="rect">
            <a:avLst/>
          </a:prstGeom>
          <a:noFill/>
          <a:ln w="9525">
            <a:noFill/>
            <a:miter lim="800000"/>
            <a:headEnd/>
            <a:tailEnd/>
          </a:ln>
        </p:spPr>
        <p:txBody>
          <a:bodyPr wrap="square" lIns="81912" tIns="40956" rIns="81912" bIns="40956">
            <a:spAutoFit/>
          </a:bodyPr>
          <a:lstStyle/>
          <a:p>
            <a:pPr algn="just"/>
            <a:r>
              <a:rPr lang="en-US" sz="2500" dirty="0" smtClean="0"/>
              <a:t>assistance (orange).  Natural resource models are used </a:t>
            </a:r>
            <a:r>
              <a:rPr lang="en-US" sz="2500" dirty="0"/>
              <a:t>to inventory resources, analyze data, formulate and evaluate plan alternatives.  Tools include the Revised Universal Soil Loss Equation, Wind Erosion Equation, Nutrition Balance Analyzer, Soil Quality Index, Pesticide Screening Tool, Phosphorus Indexes, Energy Estimators, Wildlife Habitat Indexes, and Cost and Returns Estimator.  More comprehensive models, such as the Agricultural Policy Extender (APEX) and Agricultural Nonpoint Source (</a:t>
            </a:r>
            <a:r>
              <a:rPr lang="en-US" sz="2500" dirty="0" err="1"/>
              <a:t>annAGNPS</a:t>
            </a:r>
            <a:r>
              <a:rPr lang="en-US" sz="2500" dirty="0"/>
              <a:t>), will be leveraged for on-farm system analysis.</a:t>
            </a:r>
          </a:p>
        </p:txBody>
      </p:sp>
      <p:pic>
        <p:nvPicPr>
          <p:cNvPr id="2117" name="Picture 172" descr="NRCS signature_b&amp;w.gif"/>
          <p:cNvPicPr>
            <a:picLocks noChangeAspect="1"/>
          </p:cNvPicPr>
          <p:nvPr/>
        </p:nvPicPr>
        <p:blipFill>
          <a:blip r:embed="rId25"/>
          <a:srcRect/>
          <a:stretch>
            <a:fillRect/>
          </a:stretch>
        </p:blipFill>
        <p:spPr bwMode="auto">
          <a:xfrm>
            <a:off x="10374142" y="293440"/>
            <a:ext cx="4769338" cy="1607856"/>
          </a:xfrm>
          <a:prstGeom prst="rect">
            <a:avLst/>
          </a:prstGeom>
          <a:noFill/>
          <a:ln w="101600" cmpd="sng">
            <a:solidFill>
              <a:schemeClr val="bg1"/>
            </a:solidFill>
            <a:miter lim="800000"/>
            <a:headEnd/>
            <a:tailEnd/>
          </a:ln>
        </p:spPr>
      </p:pic>
      <p:sp>
        <p:nvSpPr>
          <p:cNvPr id="2102" name="Rectangle 177"/>
          <p:cNvSpPr>
            <a:spLocks noChangeArrowheads="1"/>
          </p:cNvSpPr>
          <p:nvPr/>
        </p:nvSpPr>
        <p:spPr bwMode="auto">
          <a:xfrm>
            <a:off x="-7137173" y="12291236"/>
            <a:ext cx="5892346" cy="403957"/>
          </a:xfrm>
          <a:prstGeom prst="rect">
            <a:avLst/>
          </a:prstGeom>
          <a:noFill/>
          <a:ln w="9525" algn="ctr">
            <a:noFill/>
            <a:round/>
            <a:headEnd/>
            <a:tailEnd/>
          </a:ln>
        </p:spPr>
        <p:txBody>
          <a:bodyPr lIns="81912" tIns="40956" rIns="81912" bIns="40956" anchor="ctr">
            <a:spAutoFit/>
          </a:bodyPr>
          <a:lstStyle/>
          <a:p>
            <a:endParaRPr lang="en-US"/>
          </a:p>
        </p:txBody>
      </p:sp>
      <p:pic>
        <p:nvPicPr>
          <p:cNvPr id="2115" name="Picture 616"/>
          <p:cNvPicPr>
            <a:picLocks noChangeAspect="1" noChangeArrowheads="1"/>
          </p:cNvPicPr>
          <p:nvPr/>
        </p:nvPicPr>
        <p:blipFill>
          <a:blip r:embed="rId26"/>
          <a:srcRect/>
          <a:stretch>
            <a:fillRect/>
          </a:stretch>
        </p:blipFill>
        <p:spPr bwMode="auto">
          <a:xfrm>
            <a:off x="335280" y="293441"/>
            <a:ext cx="4818154" cy="1607856"/>
          </a:xfrm>
          <a:prstGeom prst="rect">
            <a:avLst/>
          </a:prstGeom>
          <a:noFill/>
          <a:ln w="101600" cmpd="sng" algn="ctr">
            <a:solidFill>
              <a:schemeClr val="bg1"/>
            </a:solidFill>
            <a:miter lim="800000"/>
            <a:headEnd/>
            <a:tailEnd/>
          </a:ln>
        </p:spPr>
      </p:pic>
      <p:sp>
        <p:nvSpPr>
          <p:cNvPr id="2105" name="TextBox 184"/>
          <p:cNvSpPr txBox="1">
            <a:spLocks noChangeArrowheads="1"/>
          </p:cNvSpPr>
          <p:nvPr/>
        </p:nvSpPr>
        <p:spPr bwMode="auto">
          <a:xfrm>
            <a:off x="6196693" y="23539572"/>
            <a:ext cx="169337" cy="403957"/>
          </a:xfrm>
          <a:prstGeom prst="rect">
            <a:avLst/>
          </a:prstGeom>
          <a:noFill/>
          <a:ln w="9525">
            <a:noFill/>
            <a:miter lim="800000"/>
            <a:headEnd/>
            <a:tailEnd/>
          </a:ln>
        </p:spPr>
        <p:txBody>
          <a:bodyPr wrap="none" lIns="81912" tIns="40956" rIns="81912" bIns="40956">
            <a:spAutoFit/>
          </a:bodyPr>
          <a:lstStyle/>
          <a:p>
            <a:endParaRPr lang="en-US"/>
          </a:p>
        </p:txBody>
      </p:sp>
      <p:sp>
        <p:nvSpPr>
          <p:cNvPr id="2106" name="TextBox 185"/>
          <p:cNvSpPr txBox="1">
            <a:spLocks noChangeArrowheads="1"/>
          </p:cNvSpPr>
          <p:nvPr/>
        </p:nvSpPr>
        <p:spPr bwMode="auto">
          <a:xfrm>
            <a:off x="6836569" y="23107376"/>
            <a:ext cx="5788819" cy="6622964"/>
          </a:xfrm>
          <a:prstGeom prst="rect">
            <a:avLst/>
          </a:prstGeom>
          <a:noFill/>
          <a:ln w="9525">
            <a:noFill/>
            <a:miter lim="800000"/>
            <a:headEnd/>
            <a:tailEnd/>
          </a:ln>
        </p:spPr>
        <p:txBody>
          <a:bodyPr wrap="square" lIns="81912" tIns="40956" rIns="81912" bIns="40956">
            <a:spAutoFit/>
          </a:bodyPr>
          <a:lstStyle/>
          <a:p>
            <a:pPr algn="just"/>
            <a:r>
              <a:rPr lang="en-US" sz="2500" dirty="0"/>
              <a:t>The tools currently are used </a:t>
            </a:r>
            <a:r>
              <a:rPr lang="en-US" sz="2500" dirty="0" smtClean="0"/>
              <a:t>each in </a:t>
            </a:r>
            <a:r>
              <a:rPr lang="en-US" sz="2500" dirty="0"/>
              <a:t>a stand alone mode, </a:t>
            </a:r>
            <a:r>
              <a:rPr lang="en-US" sz="2500" dirty="0" smtClean="0"/>
              <a:t>with </a:t>
            </a:r>
            <a:r>
              <a:rPr lang="en-US" sz="2500" dirty="0"/>
              <a:t>their own data provisioning, </a:t>
            </a:r>
            <a:r>
              <a:rPr lang="en-US" sz="2500" dirty="0" smtClean="0"/>
              <a:t>user </a:t>
            </a:r>
            <a:r>
              <a:rPr lang="en-US" sz="2500" dirty="0"/>
              <a:t>interface, and unique processing requirements.  They are not integrated in a common conservation delivery workflow and therefore they are not used to their full potential.</a:t>
            </a:r>
          </a:p>
          <a:p>
            <a:endParaRPr lang="en-US" sz="2500" dirty="0"/>
          </a:p>
          <a:p>
            <a:pPr algn="just"/>
            <a:r>
              <a:rPr lang="en-US" sz="2500" dirty="0"/>
              <a:t>The NRCS Conservation Delivery Streamlining Initiative (CDSI), chartered in 2008, is focused on restoring an emphasis on technical assistance, improving </a:t>
            </a:r>
            <a:r>
              <a:rPr lang="en-US" sz="2500" dirty="0" smtClean="0"/>
              <a:t>workflows, </a:t>
            </a:r>
            <a:r>
              <a:rPr lang="en-US" sz="2500" dirty="0"/>
              <a:t>and integrating science into the agency delivery system in a more seamless manner.  The five </a:t>
            </a:r>
            <a:r>
              <a:rPr lang="en-US" sz="2500" dirty="0" smtClean="0"/>
              <a:t>CDSI strategies are displayed in the figure to the left.  </a:t>
            </a:r>
          </a:p>
        </p:txBody>
      </p:sp>
      <p:sp>
        <p:nvSpPr>
          <p:cNvPr id="2107" name="TextBox 186"/>
          <p:cNvSpPr txBox="1">
            <a:spLocks noChangeArrowheads="1"/>
          </p:cNvSpPr>
          <p:nvPr/>
        </p:nvSpPr>
        <p:spPr bwMode="auto">
          <a:xfrm>
            <a:off x="471488" y="30042765"/>
            <a:ext cx="12180094" cy="2006315"/>
          </a:xfrm>
          <a:prstGeom prst="rect">
            <a:avLst/>
          </a:prstGeom>
          <a:noFill/>
          <a:ln w="9525">
            <a:noFill/>
            <a:miter lim="800000"/>
            <a:headEnd/>
            <a:tailEnd/>
          </a:ln>
        </p:spPr>
        <p:txBody>
          <a:bodyPr wrap="square" lIns="81912" tIns="40956" rIns="81912" bIns="40956">
            <a:spAutoFit/>
          </a:bodyPr>
          <a:lstStyle/>
          <a:p>
            <a:pPr algn="just"/>
            <a:r>
              <a:rPr lang="en-US" sz="2500" dirty="0" smtClean="0"/>
              <a:t>CDSI is leveraging the USDA Object Modeling System (OMS), developed by USDA-ARS, NRCS, US Geologic Survey, and Colorado State University, to integrate natural resource science into a common model </a:t>
            </a:r>
            <a:r>
              <a:rPr lang="en-US" sz="2500" dirty="0"/>
              <a:t>base to support farm/field scale conservation planning. </a:t>
            </a:r>
            <a:r>
              <a:rPr lang="en-US" sz="2500" dirty="0" smtClean="0"/>
              <a:t> </a:t>
            </a:r>
            <a:r>
              <a:rPr lang="en-US" sz="2500" dirty="0" smtClean="0">
                <a:solidFill>
                  <a:schemeClr val="accent4"/>
                </a:solidFill>
              </a:rPr>
              <a:t>OMS can provide headless model instances with no user interface deployed as services to be used in the streamlined workflows of CDSI applications.</a:t>
            </a:r>
            <a:endParaRPr lang="en-US" sz="2500" dirty="0">
              <a:solidFill>
                <a:schemeClr val="accent4"/>
              </a:solidFill>
            </a:endParaRPr>
          </a:p>
        </p:txBody>
      </p:sp>
      <p:sp>
        <p:nvSpPr>
          <p:cNvPr id="2108" name="Text Box 584"/>
          <p:cNvSpPr txBox="1">
            <a:spLocks noChangeArrowheads="1"/>
          </p:cNvSpPr>
          <p:nvPr/>
        </p:nvSpPr>
        <p:spPr bwMode="auto">
          <a:xfrm>
            <a:off x="27424857" y="3970196"/>
            <a:ext cx="6862763" cy="3160478"/>
          </a:xfrm>
          <a:prstGeom prst="rect">
            <a:avLst/>
          </a:prstGeom>
          <a:noFill/>
          <a:ln w="9525" algn="ctr">
            <a:noFill/>
            <a:miter lim="800000"/>
            <a:headEnd/>
            <a:tailEnd/>
          </a:ln>
        </p:spPr>
        <p:txBody>
          <a:bodyPr wrap="square" lIns="81912" tIns="40956" rIns="81912" bIns="40956">
            <a:spAutoFit/>
          </a:bodyPr>
          <a:lstStyle/>
          <a:p>
            <a:pPr algn="just"/>
            <a:r>
              <a:rPr lang="en-US" sz="2500" dirty="0"/>
              <a:t>OMS supports the concept of a model base, containing instances of models validated for the regions where it will be used, provisioned with data, and deployed as services available to customer business applications. </a:t>
            </a:r>
            <a:r>
              <a:rPr lang="en-US" sz="2500" dirty="0" smtClean="0"/>
              <a:t>Currently OMS contains </a:t>
            </a:r>
            <a:r>
              <a:rPr lang="en-US" sz="2500" dirty="0"/>
              <a:t>two model bases, one for NRCS water supply forecasting, and one for conservation effects assessment.</a:t>
            </a:r>
          </a:p>
        </p:txBody>
      </p:sp>
      <p:sp>
        <p:nvSpPr>
          <p:cNvPr id="2109" name="AutoShape 263"/>
          <p:cNvSpPr>
            <a:spLocks noChangeArrowheads="1"/>
          </p:cNvSpPr>
          <p:nvPr/>
        </p:nvSpPr>
        <p:spPr bwMode="auto">
          <a:xfrm>
            <a:off x="27203400" y="2773858"/>
            <a:ext cx="12764524" cy="21438691"/>
          </a:xfrm>
          <a:prstGeom prst="roundRect">
            <a:avLst>
              <a:gd name="adj" fmla="val 7400"/>
            </a:avLst>
          </a:prstGeom>
          <a:noFill/>
          <a:ln w="57150">
            <a:solidFill>
              <a:schemeClr val="tx1"/>
            </a:solidFill>
            <a:round/>
            <a:headEnd/>
            <a:tailEnd/>
          </a:ln>
        </p:spPr>
        <p:txBody>
          <a:bodyPr wrap="none" lIns="81912" tIns="40956" rIns="81912" bIns="40956" anchor="ctr"/>
          <a:lstStyle/>
          <a:p>
            <a:endParaRPr lang="en-US"/>
          </a:p>
        </p:txBody>
      </p:sp>
      <p:sp>
        <p:nvSpPr>
          <p:cNvPr id="2110" name="Text Box 584"/>
          <p:cNvSpPr txBox="1">
            <a:spLocks noChangeArrowheads="1"/>
          </p:cNvSpPr>
          <p:nvPr/>
        </p:nvSpPr>
        <p:spPr bwMode="auto">
          <a:xfrm>
            <a:off x="27424856" y="7254892"/>
            <a:ext cx="7150894" cy="3929919"/>
          </a:xfrm>
          <a:prstGeom prst="rect">
            <a:avLst/>
          </a:prstGeom>
          <a:noFill/>
          <a:ln w="9525" algn="ctr">
            <a:noFill/>
            <a:miter lim="800000"/>
            <a:headEnd/>
            <a:tailEnd/>
          </a:ln>
        </p:spPr>
        <p:txBody>
          <a:bodyPr wrap="square" lIns="81912" tIns="40956" rIns="81912" bIns="40956">
            <a:spAutoFit/>
          </a:bodyPr>
          <a:lstStyle/>
          <a:p>
            <a:pPr algn="just"/>
            <a:r>
              <a:rPr lang="en-US" sz="2500" dirty="0"/>
              <a:t>The figures to the right show the location of USDA field offices and the extent of conservation plan acreage. Programs delivered through the 2008 Farm Bill requires the best science as the foundation for decision making and </a:t>
            </a:r>
            <a:r>
              <a:rPr lang="en-US" sz="2500" dirty="0" smtClean="0"/>
              <a:t>delivery of program benefits.  With CDSI, NRCS deploys a farm/field scale model base to support  resource inventory, the development of conservation alternatives, and the application of conservation plans.  The model services within the model base </a:t>
            </a:r>
            <a:endParaRPr lang="en-US" sz="2500" dirty="0"/>
          </a:p>
        </p:txBody>
      </p:sp>
      <p:sp>
        <p:nvSpPr>
          <p:cNvPr id="2111" name="Text Box 584"/>
          <p:cNvSpPr txBox="1">
            <a:spLocks noChangeArrowheads="1"/>
          </p:cNvSpPr>
          <p:nvPr/>
        </p:nvSpPr>
        <p:spPr bwMode="auto">
          <a:xfrm>
            <a:off x="27452465" y="11047272"/>
            <a:ext cx="12309647" cy="2006315"/>
          </a:xfrm>
          <a:prstGeom prst="rect">
            <a:avLst/>
          </a:prstGeom>
          <a:noFill/>
          <a:ln w="9525" algn="ctr">
            <a:noFill/>
            <a:miter lim="800000"/>
            <a:headEnd/>
            <a:tailEnd/>
          </a:ln>
        </p:spPr>
        <p:txBody>
          <a:bodyPr wrap="square" lIns="81912" tIns="40956" rIns="81912" bIns="40956">
            <a:spAutoFit/>
          </a:bodyPr>
          <a:lstStyle/>
          <a:p>
            <a:pPr algn="just"/>
            <a:r>
              <a:rPr lang="en-US" sz="2500" dirty="0" smtClean="0"/>
              <a:t>enable </a:t>
            </a:r>
            <a:r>
              <a:rPr lang="en-US" sz="2500" dirty="0"/>
              <a:t>the analysis of treatment effects on soil erosion, soil quality, water quantity, water quality, plant/crop health and diversity, animal health and diversity, air quality, and energy conservation.  Model services are validated by region, provisioned with data, and deployed in a service oriented architecture (SOA) to accommodate peak demand by field users.</a:t>
            </a:r>
          </a:p>
        </p:txBody>
      </p:sp>
      <p:sp>
        <p:nvSpPr>
          <p:cNvPr id="2112" name="Text Box 584"/>
          <p:cNvSpPr txBox="1">
            <a:spLocks noChangeArrowheads="1"/>
          </p:cNvSpPr>
          <p:nvPr/>
        </p:nvSpPr>
        <p:spPr bwMode="auto">
          <a:xfrm>
            <a:off x="27479626" y="13328508"/>
            <a:ext cx="6118225" cy="5853522"/>
          </a:xfrm>
          <a:prstGeom prst="rect">
            <a:avLst/>
          </a:prstGeom>
          <a:noFill/>
          <a:ln w="9525" algn="ctr">
            <a:noFill/>
            <a:miter lim="800000"/>
            <a:headEnd/>
            <a:tailEnd/>
          </a:ln>
        </p:spPr>
        <p:txBody>
          <a:bodyPr wrap="square" lIns="81912" tIns="40956" rIns="81912" bIns="40956">
            <a:spAutoFit/>
          </a:bodyPr>
          <a:lstStyle/>
          <a:p>
            <a:pPr algn="just"/>
            <a:r>
              <a:rPr lang="en-US" sz="2500" dirty="0"/>
              <a:t>The CDSI farming system model base requires an explicit understanding of core concepts, such as area of interest, problem area, management concern, treatment unit, management system, conservation practice, crop/plant cover, management period and operation, response unit, and management effect.  These entities will be managed in a knowledge base to facilitate interaction of model services with agency </a:t>
            </a:r>
            <a:r>
              <a:rPr lang="en-US" sz="2500" dirty="0" smtClean="0"/>
              <a:t>business applications, among model bases, and across agency business applications.  Currently, the knowledge base is being built with Protégé 4.0.  </a:t>
            </a:r>
          </a:p>
        </p:txBody>
      </p:sp>
      <p:grpSp>
        <p:nvGrpSpPr>
          <p:cNvPr id="146" name="Group 30"/>
          <p:cNvGrpSpPr>
            <a:grpSpLocks/>
          </p:cNvGrpSpPr>
          <p:nvPr/>
        </p:nvGrpSpPr>
        <p:grpSpPr bwMode="auto">
          <a:xfrm>
            <a:off x="1733550" y="32632650"/>
            <a:ext cx="9742488" cy="5131921"/>
            <a:chOff x="539750" y="1588951"/>
            <a:chExt cx="7994650" cy="3627623"/>
          </a:xfrm>
        </p:grpSpPr>
        <p:sp>
          <p:nvSpPr>
            <p:cNvPr id="147" name="Snip Single Corner Rectangle 146"/>
            <p:cNvSpPr/>
            <p:nvPr/>
          </p:nvSpPr>
          <p:spPr>
            <a:xfrm>
              <a:off x="719138" y="1588951"/>
              <a:ext cx="7631112" cy="2608396"/>
            </a:xfrm>
            <a:prstGeom prst="snip1Rect">
              <a:avLst/>
            </a:prstGeom>
            <a:solidFill>
              <a:srgbClr val="FFC000"/>
            </a:solidFill>
            <a:ln w="38100" cmpd="tri">
              <a:solidFill>
                <a:schemeClr val="tx2">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US" sz="1800" b="1" dirty="0">
                  <a:solidFill>
                    <a:schemeClr val="tx1"/>
                  </a:solidFill>
                </a:rPr>
                <a:t>          </a:t>
              </a:r>
              <a:endParaRPr lang="en-US" b="1" dirty="0">
                <a:solidFill>
                  <a:schemeClr val="tx1"/>
                </a:solidFill>
              </a:endParaRPr>
            </a:p>
          </p:txBody>
        </p:sp>
        <p:sp>
          <p:nvSpPr>
            <p:cNvPr id="148" name="Snip Single Corner Rectangle 147"/>
            <p:cNvSpPr/>
            <p:nvPr/>
          </p:nvSpPr>
          <p:spPr>
            <a:xfrm>
              <a:off x="5870575" y="3436896"/>
              <a:ext cx="1716088" cy="525489"/>
            </a:xfrm>
            <a:prstGeom prst="snip1Rect">
              <a:avLst/>
            </a:prstGeom>
            <a:solidFill>
              <a:schemeClr val="accent5">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Web Service</a:t>
              </a:r>
            </a:p>
            <a:p>
              <a:pPr algn="ctr">
                <a:defRPr/>
              </a:pPr>
              <a:r>
                <a:rPr lang="en-US" sz="2000" b="1" dirty="0">
                  <a:solidFill>
                    <a:schemeClr val="tx1"/>
                  </a:solidFill>
                </a:rPr>
                <a:t>Registry</a:t>
              </a:r>
            </a:p>
          </p:txBody>
        </p:sp>
        <p:grpSp>
          <p:nvGrpSpPr>
            <p:cNvPr id="149" name="Group 44"/>
            <p:cNvGrpSpPr>
              <a:grpSpLocks/>
            </p:cNvGrpSpPr>
            <p:nvPr/>
          </p:nvGrpSpPr>
          <p:grpSpPr bwMode="auto">
            <a:xfrm>
              <a:off x="1169235" y="2298699"/>
              <a:ext cx="6699999" cy="1735137"/>
              <a:chOff x="1123901" y="1324635"/>
              <a:chExt cx="6700968" cy="1734591"/>
            </a:xfrm>
          </p:grpSpPr>
          <p:sp>
            <p:nvSpPr>
              <p:cNvPr id="156" name="Flowchart: Process 155"/>
              <p:cNvSpPr/>
              <p:nvPr/>
            </p:nvSpPr>
            <p:spPr>
              <a:xfrm>
                <a:off x="1460502" y="1324635"/>
                <a:ext cx="853267" cy="577850"/>
              </a:xfrm>
              <a:prstGeom prst="flowChartProcess">
                <a:avLst/>
              </a:prstGeom>
              <a:solidFill>
                <a:srgbClr val="FFFFCC"/>
              </a:solidFill>
              <a:scene3d>
                <a:camera prst="orthographicFront"/>
                <a:lightRig rig="threePt" dir="t"/>
              </a:scene3d>
              <a:sp3d>
                <a:bevelT w="114300" h="114300"/>
                <a:bevelB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smtClean="0">
                    <a:solidFill>
                      <a:schemeClr val="tx1"/>
                    </a:solidFill>
                  </a:rPr>
                  <a:t>Soil Erosion</a:t>
                </a:r>
                <a:endParaRPr lang="en-US" sz="1600" b="1" dirty="0">
                  <a:solidFill>
                    <a:schemeClr val="tx1"/>
                  </a:solidFill>
                </a:endParaRPr>
              </a:p>
            </p:txBody>
          </p:sp>
          <p:sp>
            <p:nvSpPr>
              <p:cNvPr id="157" name="Flowchart: Process 156"/>
              <p:cNvSpPr/>
              <p:nvPr/>
            </p:nvSpPr>
            <p:spPr>
              <a:xfrm>
                <a:off x="2446728" y="1324635"/>
                <a:ext cx="914326" cy="577850"/>
              </a:xfrm>
              <a:prstGeom prst="flowChartProcess">
                <a:avLst/>
              </a:prstGeom>
              <a:solidFill>
                <a:srgbClr val="FFFFCC"/>
              </a:solidFill>
              <a:scene3d>
                <a:camera prst="orthographicFront"/>
                <a:lightRig rig="threePt" dir="t"/>
              </a:scene3d>
              <a:sp3d>
                <a:bevelT w="114300" h="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smtClean="0">
                    <a:solidFill>
                      <a:schemeClr val="tx1"/>
                    </a:solidFill>
                  </a:rPr>
                  <a:t>Soil Quality 1</a:t>
                </a:r>
                <a:endParaRPr lang="en-US" sz="1600" b="1" dirty="0">
                  <a:solidFill>
                    <a:schemeClr val="tx1"/>
                  </a:solidFill>
                </a:endParaRPr>
              </a:p>
            </p:txBody>
          </p:sp>
          <p:sp>
            <p:nvSpPr>
              <p:cNvPr id="158" name="Flowchart: Process 157"/>
              <p:cNvSpPr/>
              <p:nvPr/>
            </p:nvSpPr>
            <p:spPr>
              <a:xfrm>
                <a:off x="3490417" y="1324635"/>
                <a:ext cx="914326" cy="577850"/>
              </a:xfrm>
              <a:prstGeom prst="flowChartProcess">
                <a:avLst/>
              </a:prstGeom>
              <a:solidFill>
                <a:srgbClr val="FFFFCC"/>
              </a:solidFill>
              <a:scene3d>
                <a:camera prst="orthographicFront"/>
                <a:lightRig rig="threePt" dir="t"/>
              </a:scene3d>
              <a:sp3d>
                <a:bevelT w="114300" h="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smtClean="0">
                    <a:solidFill>
                      <a:schemeClr val="tx1"/>
                    </a:solidFill>
                  </a:rPr>
                  <a:t>Nutrient Fate 1</a:t>
                </a:r>
                <a:endParaRPr lang="en-US" sz="1600" b="1" dirty="0">
                  <a:solidFill>
                    <a:schemeClr val="tx1"/>
                  </a:solidFill>
                </a:endParaRPr>
              </a:p>
            </p:txBody>
          </p:sp>
          <p:sp>
            <p:nvSpPr>
              <p:cNvPr id="159" name="Flowchart: Process 158"/>
              <p:cNvSpPr/>
              <p:nvPr/>
            </p:nvSpPr>
            <p:spPr>
              <a:xfrm>
                <a:off x="4534106" y="1324635"/>
                <a:ext cx="914326" cy="577850"/>
              </a:xfrm>
              <a:prstGeom prst="flowChartProcess">
                <a:avLst/>
              </a:prstGeom>
              <a:solidFill>
                <a:srgbClr val="FFFFCC"/>
              </a:solidFill>
              <a:scene3d>
                <a:camera prst="orthographicFront"/>
                <a:lightRig rig="threePt" dir="t"/>
              </a:scene3d>
              <a:sp3d>
                <a:bevelT w="114300" h="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smtClean="0">
                    <a:solidFill>
                      <a:schemeClr val="tx1"/>
                    </a:solidFill>
                  </a:rPr>
                  <a:t>Wildlife Habitat</a:t>
                </a:r>
                <a:endParaRPr lang="en-US" sz="1600" b="1" dirty="0">
                  <a:solidFill>
                    <a:schemeClr val="tx1"/>
                  </a:solidFill>
                </a:endParaRPr>
              </a:p>
            </p:txBody>
          </p:sp>
          <p:sp>
            <p:nvSpPr>
              <p:cNvPr id="160" name="Flowchart: Process 159"/>
              <p:cNvSpPr/>
              <p:nvPr/>
            </p:nvSpPr>
            <p:spPr>
              <a:xfrm>
                <a:off x="5577798" y="1324635"/>
                <a:ext cx="1241335" cy="577850"/>
              </a:xfrm>
              <a:prstGeom prst="flowChartProcess">
                <a:avLst/>
              </a:prstGeom>
              <a:solidFill>
                <a:srgbClr val="FFFFCC"/>
              </a:solidFill>
              <a:scene3d>
                <a:camera prst="orthographicFront"/>
                <a:lightRig rig="threePt" dir="t"/>
              </a:scene3d>
              <a:sp3d>
                <a:bevelT w="114300" h="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smtClean="0">
                    <a:solidFill>
                      <a:schemeClr val="tx1"/>
                    </a:solidFill>
                  </a:rPr>
                  <a:t>Energy Conservation</a:t>
                </a:r>
                <a:endParaRPr lang="en-US" sz="1600" b="1" dirty="0">
                  <a:solidFill>
                    <a:schemeClr val="tx1"/>
                  </a:solidFill>
                </a:endParaRPr>
              </a:p>
            </p:txBody>
          </p:sp>
          <p:sp>
            <p:nvSpPr>
              <p:cNvPr id="161" name="Flowchart: Process 160"/>
              <p:cNvSpPr/>
              <p:nvPr/>
            </p:nvSpPr>
            <p:spPr>
              <a:xfrm>
                <a:off x="1463000" y="2481376"/>
                <a:ext cx="853267" cy="577850"/>
              </a:xfrm>
              <a:prstGeom prst="flowChartProcess">
                <a:avLst/>
              </a:prstGeom>
              <a:solidFill>
                <a:srgbClr val="FFFFCC"/>
              </a:solidFill>
              <a:scene3d>
                <a:camera prst="orthographicFront"/>
                <a:lightRig rig="threePt" dir="t"/>
              </a:scene3d>
              <a:sp3d>
                <a:bevelT w="114300" h="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smtClean="0">
                    <a:solidFill>
                      <a:schemeClr val="tx1"/>
                    </a:solidFill>
                  </a:rPr>
                  <a:t>Air Quality</a:t>
                </a:r>
                <a:endParaRPr lang="en-US" sz="1600" b="1" dirty="0">
                  <a:solidFill>
                    <a:schemeClr val="tx1"/>
                  </a:solidFill>
                </a:endParaRPr>
              </a:p>
            </p:txBody>
          </p:sp>
          <p:sp>
            <p:nvSpPr>
              <p:cNvPr id="162" name="Flowchart: Process 161"/>
              <p:cNvSpPr/>
              <p:nvPr/>
            </p:nvSpPr>
            <p:spPr>
              <a:xfrm>
                <a:off x="2469839" y="2481376"/>
                <a:ext cx="895695" cy="577850"/>
              </a:xfrm>
              <a:prstGeom prst="flowChartProcess">
                <a:avLst/>
              </a:prstGeom>
              <a:solidFill>
                <a:srgbClr val="FFFFCC"/>
              </a:solidFill>
              <a:scene3d>
                <a:camera prst="orthographicFront"/>
                <a:lightRig rig="threePt" dir="t"/>
              </a:scene3d>
              <a:sp3d>
                <a:bevelT w="114300" h="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smtClean="0">
                    <a:solidFill>
                      <a:schemeClr val="tx1"/>
                    </a:solidFill>
                  </a:rPr>
                  <a:t>Soil Quality 2</a:t>
                </a:r>
                <a:endParaRPr lang="en-US" sz="1600" b="1" dirty="0">
                  <a:solidFill>
                    <a:schemeClr val="tx1"/>
                  </a:solidFill>
                </a:endParaRPr>
              </a:p>
            </p:txBody>
          </p:sp>
          <p:sp>
            <p:nvSpPr>
              <p:cNvPr id="163" name="Flowchart: Process 162"/>
              <p:cNvSpPr/>
              <p:nvPr/>
            </p:nvSpPr>
            <p:spPr>
              <a:xfrm>
                <a:off x="3506659" y="2481376"/>
                <a:ext cx="853267" cy="577850"/>
              </a:xfrm>
              <a:prstGeom prst="flowChartProcess">
                <a:avLst/>
              </a:prstGeom>
              <a:solidFill>
                <a:srgbClr val="FFFFCC"/>
              </a:solidFill>
              <a:scene3d>
                <a:camera prst="orthographicFront"/>
                <a:lightRig rig="threePt" dir="t"/>
              </a:scene3d>
              <a:sp3d>
                <a:bevelT w="114300" h="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smtClean="0">
                    <a:solidFill>
                      <a:schemeClr val="tx1"/>
                    </a:solidFill>
                  </a:rPr>
                  <a:t>Nutrient Fate 2</a:t>
                </a:r>
                <a:endParaRPr lang="en-US" sz="1600" b="1" dirty="0">
                  <a:solidFill>
                    <a:schemeClr val="tx1"/>
                  </a:solidFill>
                </a:endParaRPr>
              </a:p>
            </p:txBody>
          </p:sp>
          <p:cxnSp>
            <p:nvCxnSpPr>
              <p:cNvPr id="164" name="Straight Connector 24"/>
              <p:cNvCxnSpPr>
                <a:cxnSpLocks noChangeShapeType="1"/>
              </p:cNvCxnSpPr>
              <p:nvPr/>
            </p:nvCxnSpPr>
            <p:spPr bwMode="auto">
              <a:xfrm rot="16200000" flipH="1">
                <a:off x="1573814" y="2190681"/>
                <a:ext cx="578891" cy="2498"/>
              </a:xfrm>
              <a:prstGeom prst="line">
                <a:avLst/>
              </a:prstGeom>
              <a:noFill/>
              <a:ln w="63500" algn="ctr">
                <a:solidFill>
                  <a:schemeClr val="tx1"/>
                </a:solidFill>
                <a:round/>
                <a:headEnd/>
                <a:tailEnd/>
              </a:ln>
            </p:spPr>
          </p:cxnSp>
          <p:cxnSp>
            <p:nvCxnSpPr>
              <p:cNvPr id="165" name="Straight Connector 30"/>
              <p:cNvCxnSpPr>
                <a:cxnSpLocks noChangeShapeType="1"/>
              </p:cNvCxnSpPr>
              <p:nvPr/>
            </p:nvCxnSpPr>
            <p:spPr bwMode="auto">
              <a:xfrm rot="5400000">
                <a:off x="2584713" y="2189120"/>
                <a:ext cx="578891" cy="5621"/>
              </a:xfrm>
              <a:prstGeom prst="line">
                <a:avLst/>
              </a:prstGeom>
              <a:noFill/>
              <a:ln w="63500" algn="ctr">
                <a:solidFill>
                  <a:schemeClr val="tx1"/>
                </a:solidFill>
                <a:round/>
                <a:headEnd/>
                <a:tailEnd/>
              </a:ln>
            </p:spPr>
          </p:cxnSp>
          <p:cxnSp>
            <p:nvCxnSpPr>
              <p:cNvPr id="166" name="Straight Connector 33"/>
              <p:cNvCxnSpPr>
                <a:cxnSpLocks noChangeShapeType="1"/>
              </p:cNvCxnSpPr>
              <p:nvPr/>
            </p:nvCxnSpPr>
            <p:spPr bwMode="auto">
              <a:xfrm rot="5400000">
                <a:off x="3624967" y="2185685"/>
                <a:ext cx="578891" cy="12490"/>
              </a:xfrm>
              <a:prstGeom prst="line">
                <a:avLst/>
              </a:prstGeom>
              <a:noFill/>
              <a:ln w="63500" algn="ctr">
                <a:solidFill>
                  <a:schemeClr val="tx1"/>
                </a:solidFill>
                <a:round/>
                <a:headEnd/>
                <a:tailEnd/>
              </a:ln>
            </p:spPr>
          </p:cxnSp>
          <p:cxnSp>
            <p:nvCxnSpPr>
              <p:cNvPr id="167" name="Straight Connector 36"/>
              <p:cNvCxnSpPr>
                <a:cxnSpLocks noChangeShapeType="1"/>
              </p:cNvCxnSpPr>
              <p:nvPr/>
            </p:nvCxnSpPr>
            <p:spPr bwMode="auto">
              <a:xfrm rot="5400000">
                <a:off x="4797521" y="2066712"/>
                <a:ext cx="331052" cy="2599"/>
              </a:xfrm>
              <a:prstGeom prst="line">
                <a:avLst/>
              </a:prstGeom>
              <a:noFill/>
              <a:ln w="63500" algn="ctr">
                <a:solidFill>
                  <a:schemeClr val="tx1"/>
                </a:solidFill>
                <a:round/>
                <a:headEnd/>
                <a:tailEnd/>
              </a:ln>
            </p:spPr>
          </p:cxnSp>
          <p:cxnSp>
            <p:nvCxnSpPr>
              <p:cNvPr id="168" name="Straight Connector 41"/>
              <p:cNvCxnSpPr>
                <a:cxnSpLocks noChangeShapeType="1"/>
              </p:cNvCxnSpPr>
              <p:nvPr/>
            </p:nvCxnSpPr>
            <p:spPr bwMode="auto">
              <a:xfrm rot="5400000">
                <a:off x="5902110" y="2041412"/>
                <a:ext cx="286079" cy="8225"/>
              </a:xfrm>
              <a:prstGeom prst="line">
                <a:avLst/>
              </a:prstGeom>
              <a:noFill/>
              <a:ln w="63500" algn="ctr">
                <a:solidFill>
                  <a:schemeClr val="tx1"/>
                </a:solidFill>
                <a:round/>
                <a:headEnd/>
                <a:tailEnd/>
              </a:ln>
            </p:spPr>
          </p:cxnSp>
          <p:cxnSp>
            <p:nvCxnSpPr>
              <p:cNvPr id="169" name="Straight Connector 56"/>
              <p:cNvCxnSpPr>
                <a:cxnSpLocks noChangeShapeType="1"/>
              </p:cNvCxnSpPr>
              <p:nvPr/>
            </p:nvCxnSpPr>
            <p:spPr bwMode="auto">
              <a:xfrm rot="5400000" flipH="1" flipV="1">
                <a:off x="6396349" y="2328727"/>
                <a:ext cx="309500" cy="794"/>
              </a:xfrm>
              <a:prstGeom prst="line">
                <a:avLst/>
              </a:prstGeom>
              <a:noFill/>
              <a:ln w="63500" algn="ctr">
                <a:solidFill>
                  <a:schemeClr val="tx1"/>
                </a:solidFill>
                <a:round/>
                <a:headEnd/>
                <a:tailEnd/>
              </a:ln>
            </p:spPr>
          </p:cxnSp>
          <p:sp>
            <p:nvSpPr>
              <p:cNvPr id="170" name="Rounded Rectangle 48"/>
              <p:cNvSpPr>
                <a:spLocks noChangeArrowheads="1"/>
              </p:cNvSpPr>
              <p:nvPr/>
            </p:nvSpPr>
            <p:spPr bwMode="auto">
              <a:xfrm>
                <a:off x="1123901" y="2067558"/>
                <a:ext cx="6700968" cy="270879"/>
              </a:xfrm>
              <a:prstGeom prst="roundRect">
                <a:avLst>
                  <a:gd name="adj" fmla="val 16667"/>
                </a:avLst>
              </a:prstGeom>
              <a:solidFill>
                <a:srgbClr val="FF99FF"/>
              </a:solidFill>
              <a:ln w="25400" algn="ctr">
                <a:solidFill>
                  <a:schemeClr val="tx1"/>
                </a:solidFill>
                <a:round/>
                <a:headEnd/>
                <a:tailEnd/>
              </a:ln>
            </p:spPr>
            <p:txBody>
              <a:bodyPr wrap="none" lIns="90000" tIns="46800" rIns="90000" bIns="46800" anchor="ctr"/>
              <a:lstStyle/>
              <a:p>
                <a:pPr algn="ctr"/>
                <a:r>
                  <a:rPr lang="en-US" sz="2000" b="1" dirty="0"/>
                  <a:t>Enterprise Service Bus (</a:t>
                </a:r>
                <a:r>
                  <a:rPr lang="en-US" sz="2000" b="1" dirty="0" err="1"/>
                  <a:t>OpenESB</a:t>
                </a:r>
                <a:r>
                  <a:rPr lang="en-US" sz="2000" b="1" dirty="0"/>
                  <a:t>)</a:t>
                </a:r>
              </a:p>
            </p:txBody>
          </p:sp>
        </p:grpSp>
        <p:sp>
          <p:nvSpPr>
            <p:cNvPr id="150" name="Rounded Rectangle 50"/>
            <p:cNvSpPr>
              <a:spLocks noChangeArrowheads="1"/>
            </p:cNvSpPr>
            <p:nvPr/>
          </p:nvSpPr>
          <p:spPr bwMode="auto">
            <a:xfrm>
              <a:off x="539750" y="4724274"/>
              <a:ext cx="2473325" cy="492300"/>
            </a:xfrm>
            <a:prstGeom prst="roundRect">
              <a:avLst>
                <a:gd name="adj" fmla="val 16667"/>
              </a:avLst>
            </a:prstGeom>
            <a:solidFill>
              <a:srgbClr val="99FF99"/>
            </a:solidFill>
            <a:ln w="9525" algn="ctr">
              <a:solidFill>
                <a:schemeClr val="tx1"/>
              </a:solidFill>
              <a:round/>
              <a:headEnd/>
              <a:tailEnd/>
            </a:ln>
          </p:spPr>
          <p:txBody>
            <a:bodyPr wrap="none" lIns="90000" tIns="46800" rIns="90000" bIns="46800" anchor="ctr"/>
            <a:lstStyle/>
            <a:p>
              <a:pPr algn="ctr"/>
              <a:r>
                <a:rPr lang="en-US" sz="2000" b="1" dirty="0" smtClean="0"/>
                <a:t>CDSI Application</a:t>
              </a:r>
              <a:endParaRPr lang="en-US" sz="2000" b="1" dirty="0"/>
            </a:p>
          </p:txBody>
        </p:sp>
        <p:sp>
          <p:nvSpPr>
            <p:cNvPr id="151" name="Rounded Rectangle 51"/>
            <p:cNvSpPr>
              <a:spLocks noChangeArrowheads="1"/>
            </p:cNvSpPr>
            <p:nvPr/>
          </p:nvSpPr>
          <p:spPr bwMode="auto">
            <a:xfrm>
              <a:off x="3300413" y="4724274"/>
              <a:ext cx="2473325" cy="492300"/>
            </a:xfrm>
            <a:prstGeom prst="roundRect">
              <a:avLst>
                <a:gd name="adj" fmla="val 16667"/>
              </a:avLst>
            </a:prstGeom>
            <a:solidFill>
              <a:srgbClr val="99FF99">
                <a:alpha val="63921"/>
              </a:srgbClr>
            </a:solidFill>
            <a:ln w="9525" algn="ctr">
              <a:solidFill>
                <a:schemeClr val="tx1"/>
              </a:solidFill>
              <a:round/>
              <a:headEnd/>
              <a:tailEnd/>
            </a:ln>
          </p:spPr>
          <p:txBody>
            <a:bodyPr wrap="none" lIns="90000" tIns="46800" rIns="90000" bIns="46800" anchor="ctr"/>
            <a:lstStyle/>
            <a:p>
              <a:pPr algn="ctr"/>
              <a:r>
                <a:rPr lang="en-US" sz="2000" b="1" dirty="0" smtClean="0"/>
                <a:t>CDSI Application</a:t>
              </a:r>
              <a:endParaRPr lang="en-US" sz="2000" b="1" dirty="0"/>
            </a:p>
          </p:txBody>
        </p:sp>
        <p:sp>
          <p:nvSpPr>
            <p:cNvPr id="152" name="Rounded Rectangle 52"/>
            <p:cNvSpPr>
              <a:spLocks noChangeArrowheads="1"/>
            </p:cNvSpPr>
            <p:nvPr/>
          </p:nvSpPr>
          <p:spPr bwMode="auto">
            <a:xfrm>
              <a:off x="6061075" y="4724274"/>
              <a:ext cx="2473325" cy="492300"/>
            </a:xfrm>
            <a:prstGeom prst="roundRect">
              <a:avLst>
                <a:gd name="adj" fmla="val 16667"/>
              </a:avLst>
            </a:prstGeom>
            <a:solidFill>
              <a:srgbClr val="99FF99">
                <a:alpha val="25098"/>
              </a:srgbClr>
            </a:solidFill>
            <a:ln w="9525" algn="ctr">
              <a:solidFill>
                <a:schemeClr val="tx1"/>
              </a:solidFill>
              <a:round/>
              <a:headEnd/>
              <a:tailEnd/>
            </a:ln>
          </p:spPr>
          <p:txBody>
            <a:bodyPr wrap="none" lIns="90000" tIns="46800" rIns="90000" bIns="46800" anchor="ctr"/>
            <a:lstStyle/>
            <a:p>
              <a:pPr algn="ctr"/>
              <a:r>
                <a:rPr lang="en-US" sz="2000" b="1" dirty="0" smtClean="0"/>
                <a:t>CDSI Application</a:t>
              </a:r>
              <a:endParaRPr lang="en-US" sz="2000" b="1" dirty="0"/>
            </a:p>
          </p:txBody>
        </p:sp>
        <p:cxnSp>
          <p:nvCxnSpPr>
            <p:cNvPr id="153" name="Elbow Connector 54"/>
            <p:cNvCxnSpPr>
              <a:cxnSpLocks noChangeShapeType="1"/>
              <a:stCxn id="150" idx="0"/>
              <a:endCxn id="148" idx="1"/>
            </p:cNvCxnSpPr>
            <p:nvPr/>
          </p:nvCxnSpPr>
          <p:spPr bwMode="auto">
            <a:xfrm rot="5400000" flipH="1" flipV="1">
              <a:off x="3871438" y="1867359"/>
              <a:ext cx="761889" cy="4951941"/>
            </a:xfrm>
            <a:prstGeom prst="bentConnector3">
              <a:avLst>
                <a:gd name="adj1" fmla="val 50000"/>
              </a:avLst>
            </a:prstGeom>
            <a:noFill/>
            <a:ln w="38100" algn="ctr">
              <a:solidFill>
                <a:schemeClr val="tx1"/>
              </a:solidFill>
              <a:round/>
              <a:headEnd type="arrow" w="med" len="med"/>
              <a:tailEnd type="arrow" w="med" len="med"/>
            </a:ln>
          </p:spPr>
        </p:cxnSp>
        <p:cxnSp>
          <p:nvCxnSpPr>
            <p:cNvPr id="154" name="Elbow Connector 72"/>
            <p:cNvCxnSpPr>
              <a:cxnSpLocks noChangeShapeType="1"/>
              <a:stCxn id="151" idx="0"/>
              <a:endCxn id="148" idx="1"/>
            </p:cNvCxnSpPr>
            <p:nvPr/>
          </p:nvCxnSpPr>
          <p:spPr bwMode="auto">
            <a:xfrm rot="5400000" flipH="1" flipV="1">
              <a:off x="5251770" y="3247690"/>
              <a:ext cx="761889" cy="2191278"/>
            </a:xfrm>
            <a:prstGeom prst="bentConnector3">
              <a:avLst>
                <a:gd name="adj1" fmla="val 50000"/>
              </a:avLst>
            </a:prstGeom>
            <a:noFill/>
            <a:ln w="38100" algn="ctr">
              <a:solidFill>
                <a:schemeClr val="tx1"/>
              </a:solidFill>
              <a:round/>
              <a:headEnd type="arrow" w="med" len="med"/>
              <a:tailEnd type="arrow" w="med" len="med"/>
            </a:ln>
          </p:spPr>
        </p:cxnSp>
        <p:cxnSp>
          <p:nvCxnSpPr>
            <p:cNvPr id="155" name="Elbow Connector 76"/>
            <p:cNvCxnSpPr>
              <a:cxnSpLocks noChangeShapeType="1"/>
              <a:stCxn id="152" idx="0"/>
              <a:endCxn id="148" idx="1"/>
            </p:cNvCxnSpPr>
            <p:nvPr/>
          </p:nvCxnSpPr>
          <p:spPr bwMode="auto">
            <a:xfrm rot="16200000" flipV="1">
              <a:off x="6632101" y="4058637"/>
              <a:ext cx="761889" cy="569384"/>
            </a:xfrm>
            <a:prstGeom prst="bentConnector3">
              <a:avLst>
                <a:gd name="adj1" fmla="val 50000"/>
              </a:avLst>
            </a:prstGeom>
            <a:noFill/>
            <a:ln w="38100" algn="ctr">
              <a:solidFill>
                <a:schemeClr val="tx1"/>
              </a:solidFill>
              <a:round/>
              <a:headEnd type="arrow" w="med" len="med"/>
              <a:tailEnd type="arrow" w="med" len="med"/>
            </a:ln>
          </p:spPr>
        </p:cxnSp>
      </p:grpSp>
      <p:sp>
        <p:nvSpPr>
          <p:cNvPr id="171" name="Text Box 584"/>
          <p:cNvSpPr txBox="1">
            <a:spLocks noChangeArrowheads="1"/>
          </p:cNvSpPr>
          <p:nvPr/>
        </p:nvSpPr>
        <p:spPr bwMode="auto">
          <a:xfrm>
            <a:off x="27420576" y="19295920"/>
            <a:ext cx="12393925" cy="4699360"/>
          </a:xfrm>
          <a:prstGeom prst="rect">
            <a:avLst/>
          </a:prstGeom>
          <a:noFill/>
          <a:ln w="9525" algn="ctr">
            <a:noFill/>
            <a:miter lim="800000"/>
            <a:headEnd/>
            <a:tailEnd/>
          </a:ln>
        </p:spPr>
        <p:txBody>
          <a:bodyPr wrap="square" lIns="81912" tIns="40956" rIns="81912" bIns="40956">
            <a:spAutoFit/>
          </a:bodyPr>
          <a:lstStyle/>
          <a:p>
            <a:pPr algn="just"/>
            <a:r>
              <a:rPr lang="en-US" sz="2500" dirty="0" smtClean="0"/>
              <a:t>The planner and producer will use a CDSI application that accesses model services of the farming system model base to output estimated effects of management on one or more of the following concerns:  crop or plant yield, cost and returns, sheet/rill erosion, wind erosion, gully erosion, </a:t>
            </a:r>
            <a:r>
              <a:rPr lang="en-US" sz="2500" dirty="0" err="1" smtClean="0"/>
              <a:t>streambank</a:t>
            </a:r>
            <a:r>
              <a:rPr lang="en-US" sz="2500" dirty="0" smtClean="0"/>
              <a:t> erosion, soil compaction, soil organic matter, soil carbon, soil contaminants, soil nutrient cycling, surface runoff, groundwater, water yield, irrigation use efficiency, sediment yield, nutrients in runoff, pesticides in runoff, pathogens in water, salinity in water, ecological site diversity, threatened/endangered plants, livestock food/cover/water, terrestrial wildlife food/cover/connectivity/water, aquatic wildlife structure/food/water temperature, airborne particulates, greenhouse and ozone gases, chemical spray drift, odors, and energy conservation.   The effects are analyzed and adjustments are made to the farming system, reflected in the producer’s conservation plan.</a:t>
            </a:r>
          </a:p>
        </p:txBody>
      </p:sp>
      <p:sp>
        <p:nvSpPr>
          <p:cNvPr id="172" name="TextBox 171"/>
          <p:cNvSpPr txBox="1"/>
          <p:nvPr/>
        </p:nvSpPr>
        <p:spPr>
          <a:xfrm>
            <a:off x="3447287" y="32895433"/>
            <a:ext cx="6014303" cy="467433"/>
          </a:xfrm>
          <a:prstGeom prst="rect">
            <a:avLst/>
          </a:prstGeom>
          <a:noFill/>
        </p:spPr>
        <p:txBody>
          <a:bodyPr wrap="square" lIns="81912" tIns="40956" rIns="81912" bIns="40956" rtlCol="0">
            <a:spAutoFit/>
          </a:bodyPr>
          <a:lstStyle/>
          <a:p>
            <a:r>
              <a:rPr lang="en-US" sz="2500" b="1" dirty="0" smtClean="0"/>
              <a:t>Conservation Delivery Model Base</a:t>
            </a:r>
            <a:endParaRPr lang="en-US" sz="2500" b="1" dirty="0"/>
          </a:p>
        </p:txBody>
      </p:sp>
      <p:pic>
        <p:nvPicPr>
          <p:cNvPr id="173" name="Picture 2"/>
          <p:cNvPicPr>
            <a:picLocks noChangeAspect="1" noChangeArrowheads="1"/>
          </p:cNvPicPr>
          <p:nvPr/>
        </p:nvPicPr>
        <p:blipFill>
          <a:blip r:embed="rId27"/>
          <a:srcRect/>
          <a:stretch>
            <a:fillRect/>
          </a:stretch>
        </p:blipFill>
        <p:spPr bwMode="auto">
          <a:xfrm>
            <a:off x="15026481" y="20490062"/>
            <a:ext cx="6024563" cy="4292203"/>
          </a:xfrm>
          <a:prstGeom prst="rect">
            <a:avLst/>
          </a:prstGeom>
          <a:noFill/>
          <a:ln w="9525">
            <a:noFill/>
            <a:miter lim="800000"/>
            <a:headEnd/>
            <a:tailEnd/>
          </a:ln>
          <a:effectLst/>
        </p:spPr>
      </p:pic>
      <p:sp>
        <p:nvSpPr>
          <p:cNvPr id="175" name="Text Box 573"/>
          <p:cNvSpPr txBox="1">
            <a:spLocks noChangeArrowheads="1"/>
          </p:cNvSpPr>
          <p:nvPr/>
        </p:nvSpPr>
        <p:spPr bwMode="auto">
          <a:xfrm>
            <a:off x="17262405" y="23870675"/>
            <a:ext cx="2382908" cy="577107"/>
          </a:xfrm>
          <a:prstGeom prst="rect">
            <a:avLst/>
          </a:prstGeom>
          <a:solidFill>
            <a:schemeClr val="accent1">
              <a:alpha val="91000"/>
            </a:schemeClr>
          </a:solidFill>
          <a:ln w="12700">
            <a:solidFill>
              <a:schemeClr val="tx1"/>
            </a:solidFill>
            <a:miter lim="800000"/>
            <a:headEnd/>
            <a:tailEnd/>
          </a:ln>
        </p:spPr>
        <p:txBody>
          <a:bodyPr wrap="square" lIns="80622" tIns="41923" rIns="80622" bIns="41923">
            <a:spAutoFit/>
          </a:bodyPr>
          <a:lstStyle/>
          <a:p>
            <a:pPr algn="ctr"/>
            <a:r>
              <a:rPr lang="en-US" sz="1600" b="1" dirty="0" smtClean="0">
                <a:solidFill>
                  <a:srgbClr val="CC0000"/>
                </a:solidFill>
              </a:rPr>
              <a:t>Model Simulation Console</a:t>
            </a:r>
            <a:endParaRPr lang="en-US" sz="1600" b="1" dirty="0">
              <a:solidFill>
                <a:srgbClr val="CC0000"/>
              </a:solidFill>
            </a:endParaRPr>
          </a:p>
        </p:txBody>
      </p:sp>
      <p:pic>
        <p:nvPicPr>
          <p:cNvPr id="1026" name="Picture 2"/>
          <p:cNvPicPr>
            <a:picLocks noChangeAspect="1" noChangeArrowheads="1"/>
          </p:cNvPicPr>
          <p:nvPr/>
        </p:nvPicPr>
        <p:blipFill>
          <a:blip r:embed="rId28"/>
          <a:srcRect/>
          <a:stretch>
            <a:fillRect/>
          </a:stretch>
        </p:blipFill>
        <p:spPr bwMode="auto">
          <a:xfrm>
            <a:off x="19427031" y="19648290"/>
            <a:ext cx="5928519" cy="3145729"/>
          </a:xfrm>
          <a:prstGeom prst="rect">
            <a:avLst/>
          </a:prstGeom>
          <a:noFill/>
          <a:ln w="9525">
            <a:noFill/>
            <a:miter lim="800000"/>
            <a:headEnd/>
            <a:tailEnd/>
          </a:ln>
        </p:spPr>
      </p:pic>
      <p:pic>
        <p:nvPicPr>
          <p:cNvPr id="2070" name="Picture 548"/>
          <p:cNvPicPr>
            <a:picLocks noChangeAspect="1" noChangeArrowheads="1"/>
          </p:cNvPicPr>
          <p:nvPr/>
        </p:nvPicPr>
        <p:blipFill>
          <a:blip r:embed="rId29"/>
          <a:srcRect/>
          <a:stretch>
            <a:fillRect/>
          </a:stretch>
        </p:blipFill>
        <p:spPr bwMode="auto">
          <a:xfrm>
            <a:off x="21269326" y="21934656"/>
            <a:ext cx="5133975" cy="4047914"/>
          </a:xfrm>
          <a:prstGeom prst="rect">
            <a:avLst/>
          </a:prstGeom>
          <a:noFill/>
          <a:ln w="9525">
            <a:noFill/>
            <a:miter lim="800000"/>
            <a:headEnd/>
            <a:tailEnd/>
          </a:ln>
        </p:spPr>
      </p:pic>
      <p:sp>
        <p:nvSpPr>
          <p:cNvPr id="176" name="Text Box 573"/>
          <p:cNvSpPr txBox="1">
            <a:spLocks noChangeArrowheads="1"/>
          </p:cNvSpPr>
          <p:nvPr/>
        </p:nvSpPr>
        <p:spPr bwMode="auto">
          <a:xfrm>
            <a:off x="23601292" y="20336900"/>
            <a:ext cx="1951770" cy="577107"/>
          </a:xfrm>
          <a:prstGeom prst="rect">
            <a:avLst/>
          </a:prstGeom>
          <a:solidFill>
            <a:schemeClr val="accent1">
              <a:alpha val="91000"/>
            </a:schemeClr>
          </a:solidFill>
          <a:ln w="12700">
            <a:solidFill>
              <a:schemeClr val="tx1"/>
            </a:solidFill>
            <a:miter lim="800000"/>
            <a:headEnd/>
            <a:tailEnd/>
          </a:ln>
        </p:spPr>
        <p:txBody>
          <a:bodyPr wrap="none" lIns="80622" tIns="41923" rIns="80622" bIns="41923">
            <a:spAutoFit/>
          </a:bodyPr>
          <a:lstStyle/>
          <a:p>
            <a:pPr algn="ctr"/>
            <a:r>
              <a:rPr lang="en-US" sz="1600" b="1" dirty="0" smtClean="0">
                <a:solidFill>
                  <a:srgbClr val="CC0000"/>
                </a:solidFill>
              </a:rPr>
              <a:t>Model Component</a:t>
            </a:r>
          </a:p>
          <a:p>
            <a:pPr algn="ctr"/>
            <a:r>
              <a:rPr lang="en-US" sz="1600" b="1" dirty="0" smtClean="0">
                <a:solidFill>
                  <a:srgbClr val="CC0000"/>
                </a:solidFill>
              </a:rPr>
              <a:t>Repository</a:t>
            </a:r>
            <a:endParaRPr lang="en-US" sz="1600" b="1" dirty="0">
              <a:solidFill>
                <a:srgbClr val="CC0000"/>
              </a:solidFill>
            </a:endParaRPr>
          </a:p>
        </p:txBody>
      </p:sp>
      <p:sp>
        <p:nvSpPr>
          <p:cNvPr id="177" name="Text Box 573"/>
          <p:cNvSpPr txBox="1">
            <a:spLocks noChangeArrowheads="1"/>
          </p:cNvSpPr>
          <p:nvPr/>
        </p:nvSpPr>
        <p:spPr bwMode="auto">
          <a:xfrm>
            <a:off x="23077417" y="25004150"/>
            <a:ext cx="1824108" cy="577107"/>
          </a:xfrm>
          <a:prstGeom prst="rect">
            <a:avLst/>
          </a:prstGeom>
          <a:solidFill>
            <a:schemeClr val="accent1">
              <a:alpha val="91000"/>
            </a:schemeClr>
          </a:solidFill>
          <a:ln w="12700">
            <a:solidFill>
              <a:schemeClr val="tx1"/>
            </a:solidFill>
            <a:miter lim="800000"/>
            <a:headEnd/>
            <a:tailEnd/>
          </a:ln>
        </p:spPr>
        <p:txBody>
          <a:bodyPr wrap="square" lIns="80622" tIns="41923" rIns="80622" bIns="41923">
            <a:spAutoFit/>
          </a:bodyPr>
          <a:lstStyle/>
          <a:p>
            <a:pPr algn="ctr"/>
            <a:r>
              <a:rPr lang="en-US" sz="1600" b="1" dirty="0" smtClean="0">
                <a:solidFill>
                  <a:srgbClr val="CC0000"/>
                </a:solidFill>
              </a:rPr>
              <a:t>Collaboration</a:t>
            </a:r>
          </a:p>
          <a:p>
            <a:pPr algn="ctr"/>
            <a:r>
              <a:rPr lang="en-US" sz="1600" b="1" dirty="0" smtClean="0">
                <a:solidFill>
                  <a:srgbClr val="CC0000"/>
                </a:solidFill>
              </a:rPr>
              <a:t>Platform</a:t>
            </a:r>
            <a:endParaRPr lang="en-US" sz="1600" b="1" dirty="0">
              <a:solidFill>
                <a:srgbClr val="CC0000"/>
              </a:solidFill>
            </a:endParaRPr>
          </a:p>
        </p:txBody>
      </p:sp>
      <p:sp>
        <p:nvSpPr>
          <p:cNvPr id="178" name="Text Box 573"/>
          <p:cNvSpPr txBox="1">
            <a:spLocks noChangeArrowheads="1"/>
          </p:cNvSpPr>
          <p:nvPr/>
        </p:nvSpPr>
        <p:spPr bwMode="auto">
          <a:xfrm>
            <a:off x="14084229" y="19903513"/>
            <a:ext cx="1841571" cy="330886"/>
          </a:xfrm>
          <a:prstGeom prst="rect">
            <a:avLst/>
          </a:prstGeom>
          <a:solidFill>
            <a:schemeClr val="accent1">
              <a:alpha val="91000"/>
            </a:schemeClr>
          </a:solidFill>
          <a:ln w="12700">
            <a:solidFill>
              <a:schemeClr val="tx1"/>
            </a:solidFill>
            <a:miter lim="800000"/>
            <a:headEnd/>
            <a:tailEnd/>
          </a:ln>
        </p:spPr>
        <p:txBody>
          <a:bodyPr wrap="square" lIns="80622" tIns="41923" rIns="80622" bIns="41923">
            <a:spAutoFit/>
          </a:bodyPr>
          <a:lstStyle/>
          <a:p>
            <a:pPr algn="ctr"/>
            <a:r>
              <a:rPr lang="en-US" sz="1600" b="1" dirty="0" smtClean="0">
                <a:solidFill>
                  <a:srgbClr val="CC0000"/>
                </a:solidFill>
              </a:rPr>
              <a:t>Model Builder</a:t>
            </a:r>
            <a:endParaRPr lang="en-US" sz="1600" b="1" dirty="0">
              <a:solidFill>
                <a:srgbClr val="CC0000"/>
              </a:solidFill>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3086</TotalTime>
  <Words>1912</Words>
  <Application>Microsoft Office PowerPoint</Application>
  <PresentationFormat>Custom</PresentationFormat>
  <Paragraphs>98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Slide 1</vt:lpstr>
    </vt:vector>
  </TitlesOfParts>
  <Company>USDA-ARS-ASRU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FSD 2009 - OMS</dc:title>
  <dc:subject>Farming System Design</dc:subject>
  <dc:creator>Carlson, Ascough, David</dc:creator>
  <cp:keywords>Modeling Framework</cp:keywords>
  <cp:lastModifiedBy>Owner</cp:lastModifiedBy>
  <cp:revision>169</cp:revision>
  <dcterms:created xsi:type="dcterms:W3CDTF">2004-12-11T20:43:10Z</dcterms:created>
  <dcterms:modified xsi:type="dcterms:W3CDTF">2009-09-15T22:11:37Z</dcterms:modified>
</cp:coreProperties>
</file>