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57" r:id="rId2"/>
  </p:sldMasterIdLst>
  <p:notesMasterIdLst>
    <p:notesMasterId r:id="rId30"/>
  </p:notesMasterIdLst>
  <p:handoutMasterIdLst>
    <p:handoutMasterId r:id="rId31"/>
  </p:handoutMasterIdLst>
  <p:sldIdLst>
    <p:sldId id="416" r:id="rId3"/>
    <p:sldId id="621" r:id="rId4"/>
    <p:sldId id="623" r:id="rId5"/>
    <p:sldId id="630" r:id="rId6"/>
    <p:sldId id="622" r:id="rId7"/>
    <p:sldId id="620" r:id="rId8"/>
    <p:sldId id="626" r:id="rId9"/>
    <p:sldId id="624" r:id="rId10"/>
    <p:sldId id="625" r:id="rId11"/>
    <p:sldId id="628" r:id="rId12"/>
    <p:sldId id="629" r:id="rId13"/>
    <p:sldId id="627" r:id="rId14"/>
    <p:sldId id="606" r:id="rId15"/>
    <p:sldId id="607" r:id="rId16"/>
    <p:sldId id="608" r:id="rId17"/>
    <p:sldId id="609" r:id="rId18"/>
    <p:sldId id="604" r:id="rId19"/>
    <p:sldId id="612" r:id="rId20"/>
    <p:sldId id="610" r:id="rId21"/>
    <p:sldId id="613" r:id="rId22"/>
    <p:sldId id="595" r:id="rId23"/>
    <p:sldId id="615" r:id="rId24"/>
    <p:sldId id="616" r:id="rId25"/>
    <p:sldId id="617" r:id="rId26"/>
    <p:sldId id="618" r:id="rId27"/>
    <p:sldId id="583" r:id="rId28"/>
    <p:sldId id="580" r:id="rId29"/>
  </p:sldIdLst>
  <p:sldSz cx="9144000" cy="6858000" type="screen4x3"/>
  <p:notesSz cx="6858000" cy="92964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>
    <p:present/>
    <p:sldAll/>
    <p:penClr>
      <a:srgbClr val="FF0000"/>
    </p:penClr>
  </p:showPr>
  <p:clrMru>
    <a:srgbClr val="FFFFCC"/>
    <a:srgbClr val="FFFF99"/>
    <a:srgbClr val="CCFFCC"/>
    <a:srgbClr val="66FFCC"/>
    <a:srgbClr val="FFCC66"/>
    <a:srgbClr val="FFCCFF"/>
    <a:srgbClr val="66FF66"/>
    <a:srgbClr val="66FF99"/>
    <a:srgbClr val="000099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160" autoAdjust="0"/>
    <p:restoredTop sz="87532" autoAdjust="0"/>
  </p:normalViewPr>
  <p:slideViewPr>
    <p:cSldViewPr snapToGrid="0">
      <p:cViewPr varScale="1">
        <p:scale>
          <a:sx n="79" d="100"/>
          <a:sy n="79" d="100"/>
        </p:scale>
        <p:origin x="-1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1902" y="-102"/>
      </p:cViewPr>
      <p:guideLst>
        <p:guide orient="horz" pos="2927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l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1"/>
            <a:ext cx="2971800" cy="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r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012"/>
            <a:ext cx="2971800" cy="46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l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012"/>
            <a:ext cx="2971800" cy="46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r" defTabSz="931232">
              <a:defRPr sz="1100">
                <a:cs typeface="+mn-cs"/>
              </a:defRPr>
            </a:lvl1pPr>
          </a:lstStyle>
          <a:p>
            <a:pPr>
              <a:defRPr/>
            </a:pPr>
            <a:fld id="{EA218BC9-B3F0-4706-AB4D-D401CEF89D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l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1"/>
            <a:ext cx="2971800" cy="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r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7127"/>
            <a:ext cx="5486400" cy="417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012"/>
            <a:ext cx="2971800" cy="46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l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31012"/>
            <a:ext cx="2971800" cy="46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r" defTabSz="931232">
              <a:defRPr sz="1100">
                <a:cs typeface="+mn-cs"/>
              </a:defRPr>
            </a:lvl1pPr>
          </a:lstStyle>
          <a:p>
            <a:pPr>
              <a:defRPr/>
            </a:pPr>
            <a:fld id="{6A7F38A0-BE3D-4166-A02E-CEC180E1D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9D24EF75-7C02-44EF-916C-09DB548EE61E}" type="slidenum">
              <a:rPr lang="en-US" smtClean="0"/>
              <a:pPr defTabSz="930275">
                <a:defRPr/>
              </a:pPr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4B6AFF3-8770-4DAB-B256-E2FA25328D47}" type="slidenum">
              <a:rPr lang="en-US" smtClean="0"/>
              <a:pPr defTabSz="930275">
                <a:defRPr/>
              </a:pPr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FE24BF16-9F9B-4623-B409-F7C32D3CF6A3}" type="slidenum">
              <a:rPr lang="en-US" smtClean="0"/>
              <a:pPr defTabSz="930275"/>
              <a:t>3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7988" cy="4183063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FB199B43-0673-4940-B52F-D3F7FA119575}" type="slidenum">
              <a:rPr lang="en-US" smtClean="0"/>
              <a:pPr defTabSz="930275"/>
              <a:t>11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7988" cy="41830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450850"/>
            <a:ext cx="2058988" cy="5265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0850"/>
            <a:ext cx="6029325" cy="52657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 userDrawn="1"/>
        </p:nvSpPr>
        <p:spPr bwMode="auto">
          <a:xfrm flipV="1">
            <a:off x="600075" y="933450"/>
            <a:ext cx="8010525" cy="0"/>
          </a:xfrm>
          <a:prstGeom prst="line">
            <a:avLst/>
          </a:prstGeom>
          <a:noFill/>
          <a:ln w="9525">
            <a:solidFill>
              <a:srgbClr val="CC0E0E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42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42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CA0AC71-A17C-487A-95DB-2EC8127DAE5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147C9-82DF-4BFE-A718-EC69A19D482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0C9E6-2000-4191-8673-A41F2CF61E7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98600"/>
            <a:ext cx="4010025" cy="4532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498600"/>
            <a:ext cx="4010025" cy="4532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F9938-56A5-4B0C-96E1-D35CC1D0162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A3F6C-4913-4459-9364-FE21D5FEEBF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CD66F-B6C1-4A54-A9AD-C33DD223910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A6B4C-8A30-444F-AC83-E615374AC44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3BF82-9CC6-4F26-9BD1-78DEB8F3A66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13FE1-06B9-40AD-897C-FDE886E739F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96204-9BFF-4FF7-BCAB-D34E51E3A9A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403225"/>
            <a:ext cx="2043112" cy="5627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3225"/>
            <a:ext cx="5976938" cy="56276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84B0C-B747-4336-BE21-8D09B26E372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225"/>
            <a:ext cx="6991350" cy="560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498600"/>
            <a:ext cx="4010025" cy="453231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9625" y="1498600"/>
            <a:ext cx="4010025" cy="4532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E09A2-EC06-4E09-9E20-A83EB4214FD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06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06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50850"/>
            <a:ext cx="82296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062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46" r:id="rId9"/>
    <p:sldLayoutId id="2147484147" r:id="rId10"/>
    <p:sldLayoutId id="214748414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3225"/>
            <a:ext cx="699135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98600"/>
            <a:ext cx="8172450" cy="4532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41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41600" y="6245225"/>
            <a:ext cx="3378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cs typeface="+mn-cs"/>
              </a:defRPr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541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cs typeface="+mn-cs"/>
              </a:defRPr>
            </a:lvl1pPr>
          </a:lstStyle>
          <a:p>
            <a:pPr>
              <a:defRPr/>
            </a:pPr>
            <a:fld id="{333A3D53-9C50-4962-AF22-CF25AF54C7B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541706" name="Line 10"/>
          <p:cNvSpPr>
            <a:spLocks noChangeShapeType="1"/>
          </p:cNvSpPr>
          <p:nvPr/>
        </p:nvSpPr>
        <p:spPr bwMode="auto">
          <a:xfrm>
            <a:off x="466725" y="895350"/>
            <a:ext cx="8677275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41707" name="Line 11"/>
          <p:cNvSpPr>
            <a:spLocks noChangeShapeType="1"/>
          </p:cNvSpPr>
          <p:nvPr/>
        </p:nvSpPr>
        <p:spPr bwMode="auto">
          <a:xfrm>
            <a:off x="0" y="6111875"/>
            <a:ext cx="862965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49" r:id="rId2"/>
    <p:sldLayoutId id="2147484150" r:id="rId3"/>
    <p:sldLayoutId id="2147484151" r:id="rId4"/>
    <p:sldLayoutId id="2147484152" r:id="rId5"/>
    <p:sldLayoutId id="2147484153" r:id="rId6"/>
    <p:sldLayoutId id="2147484154" r:id="rId7"/>
    <p:sldLayoutId id="2147484155" r:id="rId8"/>
    <p:sldLayoutId id="2147484156" r:id="rId9"/>
    <p:sldLayoutId id="2147484157" r:id="rId10"/>
    <p:sldLayoutId id="2147484158" r:id="rId11"/>
    <p:sldLayoutId id="214748415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geowind.javaforge.com/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04850" y="1031875"/>
            <a:ext cx="8027988" cy="706438"/>
          </a:xfrm>
        </p:spPr>
        <p:txBody>
          <a:bodyPr/>
          <a:lstStyle/>
          <a:p>
            <a:pPr algn="l" eaLnBrk="1" hangingPunct="1">
              <a:defRPr/>
            </a:pP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OMS 3.0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10"/>
          <p:cNvPicPr>
            <a:picLocks noChangeAspect="1" noChangeArrowheads="1"/>
          </p:cNvPicPr>
          <p:nvPr/>
        </p:nvPicPr>
        <p:blipFill>
          <a:blip r:embed="rId3"/>
          <a:srcRect l="34433"/>
          <a:stretch>
            <a:fillRect/>
          </a:stretch>
        </p:blipFill>
        <p:spPr bwMode="auto">
          <a:xfrm>
            <a:off x="0" y="2549005"/>
            <a:ext cx="91440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95337" y="5661025"/>
            <a:ext cx="8221071" cy="550863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</a:pPr>
            <a:r>
              <a:rPr lang="en-US" b="1" dirty="0" smtClean="0"/>
              <a:t>O</a:t>
            </a:r>
            <a:r>
              <a:rPr lang="en-US" b="1" dirty="0" smtClean="0"/>
              <a:t>. David, </a:t>
            </a:r>
            <a:r>
              <a:rPr lang="en-US" b="1" dirty="0" smtClean="0"/>
              <a:t>J. Carlson, J. Ascough </a:t>
            </a:r>
            <a:r>
              <a:rPr lang="en-US" b="1" dirty="0" smtClean="0"/>
              <a:t>II, K</a:t>
            </a:r>
            <a:r>
              <a:rPr lang="en-US" b="1" dirty="0" smtClean="0"/>
              <a:t>. </a:t>
            </a:r>
            <a:r>
              <a:rPr lang="en-US" b="1" dirty="0" smtClean="0"/>
              <a:t>Rojas, F. Geter, W. Lloyd</a:t>
            </a:r>
            <a:endParaRPr lang="en-US" b="1" dirty="0" smtClean="0"/>
          </a:p>
          <a:p>
            <a:pPr algn="l" eaLnBrk="1" hangingPunct="1">
              <a:lnSpc>
                <a:spcPct val="100000"/>
              </a:lnSpc>
            </a:pPr>
            <a:r>
              <a:rPr lang="en-US" sz="1200" b="1" dirty="0" smtClean="0"/>
              <a:t>USDA - ARS - Agricultural Systems Research Unit</a:t>
            </a:r>
          </a:p>
          <a:p>
            <a:pPr algn="l" eaLnBrk="1" hangingPunct="1">
              <a:lnSpc>
                <a:spcPct val="100000"/>
              </a:lnSpc>
            </a:pPr>
            <a:r>
              <a:rPr lang="en-US" sz="1200" b="1" dirty="0" smtClean="0"/>
              <a:t>USDA – NRCS - Information Technology Center</a:t>
            </a:r>
          </a:p>
          <a:p>
            <a:pPr algn="l" eaLnBrk="1" hangingPunct="1">
              <a:lnSpc>
                <a:spcPct val="100000"/>
              </a:lnSpc>
            </a:pPr>
            <a:r>
              <a:rPr lang="en-US" sz="1200" b="1" dirty="0" smtClean="0"/>
              <a:t>Colorado State </a:t>
            </a:r>
            <a:r>
              <a:rPr lang="en-US" sz="1200" b="1" dirty="0" smtClean="0"/>
              <a:t>University</a:t>
            </a:r>
            <a:endParaRPr lang="en-US" sz="1200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0AC71-A17C-487A-95DB-2EC8127DAE5F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OMS 3.0 – Summary of Objectives and Features</a:t>
            </a:r>
          </a:p>
        </p:txBody>
      </p:sp>
      <p:sp>
        <p:nvSpPr>
          <p:cNvPr id="21507" name="Content Placeholder 4"/>
          <p:cNvSpPr>
            <a:spLocks noGrp="1"/>
          </p:cNvSpPr>
          <p:nvPr>
            <p:ph idx="1"/>
          </p:nvPr>
        </p:nvSpPr>
        <p:spPr>
          <a:xfrm>
            <a:off x="573932" y="1133475"/>
            <a:ext cx="8157318" cy="4849036"/>
          </a:xfrm>
        </p:spPr>
        <p:txBody>
          <a:bodyPr/>
          <a:lstStyle/>
          <a:p>
            <a:r>
              <a:rPr lang="en-US" dirty="0" smtClean="0"/>
              <a:t>Improve the process for modelers to develop and re-use science components</a:t>
            </a:r>
          </a:p>
          <a:p>
            <a:pPr lvl="1"/>
            <a:r>
              <a:rPr lang="en-US" dirty="0" smtClean="0"/>
              <a:t>Build science components as plain objects - POJOs</a:t>
            </a:r>
          </a:p>
          <a:p>
            <a:pPr lvl="1"/>
            <a:r>
              <a:rPr lang="en-US" dirty="0" smtClean="0"/>
              <a:t>Full Language interoperability</a:t>
            </a:r>
            <a:endParaRPr lang="en-US" dirty="0" smtClean="0"/>
          </a:p>
          <a:p>
            <a:pPr lvl="1"/>
            <a:r>
              <a:rPr lang="en-US" dirty="0" smtClean="0"/>
              <a:t>Manage </a:t>
            </a:r>
            <a:r>
              <a:rPr lang="en-US" dirty="0" smtClean="0"/>
              <a:t>component and model metadata in a knowledge base</a:t>
            </a:r>
          </a:p>
          <a:p>
            <a:pPr lvl="1"/>
            <a:r>
              <a:rPr lang="en-US" dirty="0" smtClean="0"/>
              <a:t>Add geospatial interface </a:t>
            </a:r>
          </a:p>
          <a:p>
            <a:r>
              <a:rPr lang="en-US" dirty="0" smtClean="0"/>
              <a:t>Improve accessibility and interoperability for agencies and organizations</a:t>
            </a:r>
          </a:p>
          <a:p>
            <a:pPr lvl="1"/>
            <a:r>
              <a:rPr lang="en-US" dirty="0" smtClean="0"/>
              <a:t>Establish data provisioning infrastructure</a:t>
            </a:r>
          </a:p>
          <a:p>
            <a:pPr lvl="1"/>
            <a:r>
              <a:rPr lang="en-US" dirty="0" smtClean="0"/>
              <a:t>Organize </a:t>
            </a:r>
            <a:r>
              <a:rPr lang="en-US" dirty="0" smtClean="0"/>
              <a:t>models into model bases</a:t>
            </a:r>
          </a:p>
          <a:p>
            <a:pPr lvl="1"/>
            <a:r>
              <a:rPr lang="en-US" dirty="0" smtClean="0"/>
              <a:t>Deploy and advertise model services in an elastic computing cloud</a:t>
            </a:r>
          </a:p>
          <a:p>
            <a:pPr lvl="1"/>
            <a:r>
              <a:rPr lang="en-US" dirty="0" smtClean="0"/>
              <a:t>Framework interoperability</a:t>
            </a:r>
          </a:p>
          <a:p>
            <a:endParaRPr lang="en-US" dirty="0" smtClean="0"/>
          </a:p>
        </p:txBody>
      </p:sp>
      <p:sp>
        <p:nvSpPr>
          <p:cNvPr id="2150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C210BE2-01D9-48F1-9C38-E38E22CB436F}" type="slidenum">
              <a:rPr lang="de-DE" smtClean="0"/>
              <a:pPr/>
              <a:t>10</a:t>
            </a:fld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0B915B6-2F55-4A13-B704-52D9FB322997}" type="slidenum">
              <a:rPr lang="de-DE" smtClean="0"/>
              <a:pPr/>
              <a:t>11</a:t>
            </a:fld>
            <a:endParaRPr lang="de-DE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2725" y="595313"/>
            <a:ext cx="4813300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3413" y="1476375"/>
            <a:ext cx="5876925" cy="464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5"/>
          <p:cNvSpPr txBox="1">
            <a:spLocks noChangeArrowheads="1"/>
          </p:cNvSpPr>
          <p:nvPr/>
        </p:nvSpPr>
        <p:spPr bwMode="auto">
          <a:xfrm>
            <a:off x="292875" y="342383"/>
            <a:ext cx="3352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 dirty="0">
                <a:solidFill>
                  <a:srgbClr val="C00000"/>
                </a:solidFill>
              </a:rPr>
              <a:t>oms.javaforge.com</a:t>
            </a:r>
          </a:p>
        </p:txBody>
      </p:sp>
      <p:pic>
        <p:nvPicPr>
          <p:cNvPr id="22535" name="Picture 6" descr="Javaforge OMS Pag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9713" y="2420938"/>
            <a:ext cx="7000875" cy="420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</a:t>
            </a: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1334125" y="1768839"/>
            <a:ext cx="7495082" cy="4721901"/>
          </a:xfrm>
          <a:prstGeom prst="wedgeRoundRectCallout">
            <a:avLst>
              <a:gd name="adj1" fmla="val -24311"/>
              <a:gd name="adj2" fmla="val -56759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Calibri" pitchFamily="34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Self contained software unit representing a (bio-) physical process (e.g. Interception, ET, ..) 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component can consist of two or more components, in which case it is a compound component (</a:t>
            </a:r>
            <a:r>
              <a:rPr lang="en-US" sz="2400" dirty="0" smtClean="0">
                <a:latin typeface="Calibri" pitchFamily="34" charset="0"/>
              </a:rPr>
              <a:t>e.g. </a:t>
            </a:r>
            <a:r>
              <a:rPr lang="en-US" sz="2400" dirty="0" smtClean="0">
                <a:latin typeface="Calibri" pitchFamily="34" charset="0"/>
              </a:rPr>
              <a:t>Erosion, …)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 component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can be tested, validated, certified, deployed, archived, and documented</a:t>
            </a:r>
            <a:endParaRPr lang="en-US" sz="2400" dirty="0" smtClean="0"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053653" y="1933731"/>
            <a:ext cx="3157928" cy="989351"/>
            <a:chOff x="1200150" y="2133600"/>
            <a:chExt cx="6724650" cy="2389840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838451" y="2133600"/>
              <a:ext cx="3532871" cy="23898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endParaRPr lang="en-US" sz="1100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838450" y="2729565"/>
              <a:ext cx="273050" cy="7175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6065443" y="2729564"/>
              <a:ext cx="273051" cy="7175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1473200" y="3088340"/>
              <a:ext cx="1365250" cy="19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V="1">
              <a:off x="6370414" y="3088339"/>
              <a:ext cx="1365250" cy="19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1200150" y="2370790"/>
              <a:ext cx="1638300" cy="717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r>
                <a:rPr lang="en-US" sz="1100" dirty="0">
                  <a:latin typeface="Arial" charset="0"/>
                </a:rPr>
                <a:t>input(s)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6305550" y="2362200"/>
              <a:ext cx="16192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r>
                <a:rPr lang="en-US" sz="1100" dirty="0">
                  <a:latin typeface="Arial" charset="0"/>
                </a:rPr>
                <a:t>output(s)</a:t>
              </a:r>
            </a:p>
          </p:txBody>
        </p:sp>
        <p:sp>
          <p:nvSpPr>
            <p:cNvPr id="14" name="AutoShape 13"/>
            <p:cNvSpPr>
              <a:spLocks noChangeArrowheads="1"/>
            </p:cNvSpPr>
            <p:nvPr/>
          </p:nvSpPr>
          <p:spPr bwMode="auto">
            <a:xfrm>
              <a:off x="3275003" y="2895599"/>
              <a:ext cx="2777110" cy="923926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eaLnBrk="1" hangingPunct="1"/>
              <a:r>
                <a:rPr lang="en-US" sz="1100" dirty="0" smtClean="0">
                  <a:latin typeface="Arial" charset="0"/>
                </a:rPr>
                <a:t>processing</a:t>
              </a:r>
              <a:endParaRPr lang="en-US" sz="1100" dirty="0">
                <a:latin typeface="Arial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838450" y="3447115"/>
              <a:ext cx="273050" cy="7175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1473200" y="3803897"/>
              <a:ext cx="1365250" cy="19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6065443" y="3447116"/>
              <a:ext cx="273051" cy="7175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V="1">
              <a:off x="6370414" y="3803898"/>
              <a:ext cx="1365250" cy="19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100"/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1349115" y="2241030"/>
            <a:ext cx="7495082" cy="2623278"/>
          </a:xfrm>
          <a:prstGeom prst="wedgeRoundRectCallout">
            <a:avLst>
              <a:gd name="adj1" fmla="val -40711"/>
              <a:gd name="adj2" fmla="val -64379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model aggregates components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model contains science components ((bio-)physical processes) plus system components (e.g. </a:t>
            </a:r>
            <a:r>
              <a:rPr lang="en-US" sz="2400" dirty="0" smtClean="0">
                <a:latin typeface="Calibri" pitchFamily="34" charset="0"/>
              </a:rPr>
              <a:t>temporal 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or spatial operations, input/output).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model is validated and certified.</a:t>
            </a: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749000" y="3040716"/>
            <a:ext cx="7659973" cy="3612628"/>
          </a:xfrm>
          <a:prstGeom prst="wedgeRoundRectCallout">
            <a:avLst>
              <a:gd name="adj1" fmla="val -33735"/>
              <a:gd name="adj2" fmla="val -62115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model base contains one or more model instances to satisfy the requirements of a primary business need.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Model instances are created as necessary for regions within the area of intended use.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The model base is calibrated for regions within the area of intended use.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Data is provisioned to the model base for regions within the area of intended use.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/ Knowledge </a:t>
            </a: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4032355" y="599607"/>
            <a:ext cx="4826832" cy="5853658"/>
          </a:xfrm>
          <a:prstGeom prst="wedgeRoundRectCallout">
            <a:avLst>
              <a:gd name="adj1" fmla="val -64796"/>
              <a:gd name="adj2" fmla="val -7919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calibrated model base is packaged and deployed as one or more model services to a run-time platform.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Model services contain the data required to run the model instances within the model base.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Model services are deployed to a Service Oriented Architecture (SOA) as web services.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Agency/organization business applications call and run model services in a business workflow.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 bwMode="auto">
          <a:xfrm>
            <a:off x="1636425" y="2983043"/>
            <a:ext cx="7192782" cy="3312826"/>
          </a:xfrm>
          <a:prstGeom prst="round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/>
              <a:t>OMS Run-Time Platform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ounded Rectangle 38"/>
          <p:cNvSpPr/>
          <p:nvPr/>
        </p:nvSpPr>
        <p:spPr bwMode="auto">
          <a:xfrm>
            <a:off x="1648918" y="1139253"/>
            <a:ext cx="7240249" cy="1648918"/>
          </a:xfrm>
          <a:prstGeom prst="roundRect">
            <a:avLst/>
          </a:prstGeom>
          <a:solidFill>
            <a:srgbClr val="66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/>
              <a:t>Business Application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72978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Model Services for Business Applications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963711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1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193247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 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078479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2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308015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4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422783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5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537553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</a:t>
            </a:r>
            <a:r>
              <a:rPr lang="en-US" b="1" dirty="0" smtClean="0"/>
              <a:t>…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28599" y="3387773"/>
            <a:ext cx="6265888" cy="1319137"/>
            <a:chOff x="1409076" y="3132943"/>
            <a:chExt cx="6265888" cy="851592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1409076" y="3132943"/>
              <a:ext cx="6265888" cy="85159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b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Model Base</a:t>
              </a: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1648914" y="3297835"/>
              <a:ext cx="989351" cy="358595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Erosion</a:t>
              </a:r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2840632" y="3297835"/>
              <a:ext cx="989351" cy="372541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b="1" dirty="0" smtClean="0"/>
                <a:t>Runoff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4032350" y="3297835"/>
              <a:ext cx="989351" cy="374534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dirty="0" smtClean="0"/>
                <a:t>Crop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dirty="0" smtClean="0"/>
                <a:t>Growth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5224069" y="3297835"/>
              <a:ext cx="989351" cy="374534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dirty="0" smtClean="0"/>
                <a:t>N Fate/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Transport</a:t>
              </a:r>
            </a:p>
          </p:txBody>
        </p:sp>
        <p:sp>
          <p:nvSpPr>
            <p:cNvPr id="17" name="Rounded Rectangle 16"/>
            <p:cNvSpPr/>
            <p:nvPr/>
          </p:nvSpPr>
          <p:spPr bwMode="auto">
            <a:xfrm>
              <a:off x="6350830" y="3300333"/>
              <a:ext cx="989351" cy="374534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dirty="0" smtClean="0"/>
                <a:t>P Fate/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Transport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62259" y="1723868"/>
            <a:ext cx="1219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Business</a:t>
            </a:r>
          </a:p>
          <a:p>
            <a:r>
              <a:rPr lang="en-US" b="1" dirty="0" smtClean="0"/>
              <a:t>Workflow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2259" y="3675083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Model </a:t>
            </a:r>
          </a:p>
          <a:p>
            <a:r>
              <a:rPr lang="en-US" b="1" dirty="0" smtClean="0"/>
              <a:t>Services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071136" y="4904280"/>
            <a:ext cx="6265888" cy="764498"/>
            <a:chOff x="1409076" y="3132944"/>
            <a:chExt cx="6265888" cy="764498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1409076" y="3132944"/>
              <a:ext cx="6265888" cy="76449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1648914" y="3297835"/>
              <a:ext cx="5798705" cy="449704"/>
            </a:xfrm>
            <a:prstGeom prst="round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OMS Data Mart</a:t>
              </a:r>
              <a:r>
                <a:rPr kumimoji="0" lang="en-US" sz="18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(Soil, Climate, Plant, etc)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62259" y="4861807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Data</a:t>
            </a:r>
          </a:p>
          <a:p>
            <a:r>
              <a:rPr lang="en-US" b="1" dirty="0" smtClean="0"/>
              <a:t>Services</a:t>
            </a:r>
          </a:p>
        </p:txBody>
      </p:sp>
      <p:sp>
        <p:nvSpPr>
          <p:cNvPr id="29" name="Rounded Rectangle 28"/>
          <p:cNvSpPr/>
          <p:nvPr/>
        </p:nvSpPr>
        <p:spPr bwMode="auto">
          <a:xfrm>
            <a:off x="2083630" y="4721898"/>
            <a:ext cx="6250899" cy="164892"/>
          </a:xfrm>
          <a:prstGeom prst="round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2131099" y="3225381"/>
            <a:ext cx="6250899" cy="164892"/>
          </a:xfrm>
          <a:prstGeom prst="round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Elbow Connector 31"/>
          <p:cNvCxnSpPr/>
          <p:nvPr/>
        </p:nvCxnSpPr>
        <p:spPr bwMode="auto">
          <a:xfrm rot="5400000">
            <a:off x="3117952" y="2803160"/>
            <a:ext cx="839450" cy="15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36" name="Elbow Connector 35"/>
          <p:cNvCxnSpPr/>
          <p:nvPr/>
        </p:nvCxnSpPr>
        <p:spPr bwMode="auto">
          <a:xfrm rot="5400000">
            <a:off x="6463262" y="2773178"/>
            <a:ext cx="866933" cy="250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31" name="Slide Number Placeholder 3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9594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 (continued)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629587" y="929390"/>
            <a:ext cx="7989757" cy="2338466"/>
          </a:xfrm>
          <a:prstGeom prst="wedgeRoundRectCallout">
            <a:avLst>
              <a:gd name="adj1" fmla="val 421"/>
              <a:gd name="adj2" fmla="val 63235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modeling framework supplies the system components, tools, and platforms necessary to build, validate, deploy, and support a model base.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Without a modeling framework, the modeling team must fill this void from scratch on an ad hoc basis.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974361" y="4049842"/>
            <a:ext cx="7272727" cy="1196715"/>
          </a:xfrm>
          <a:prstGeom prst="wedgeRoundRectCallout">
            <a:avLst>
              <a:gd name="adj1" fmla="val 778"/>
              <a:gd name="adj2" fmla="val -81225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The Object Modeling System (OMS) is the USDA approved framework, currently the de facto standard.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1109273" y="974361"/>
            <a:ext cx="7555041" cy="2788169"/>
          </a:xfrm>
          <a:prstGeom prst="wedgeRoundRectCallout">
            <a:avLst>
              <a:gd name="adj1" fmla="val 3061"/>
              <a:gd name="adj2" fmla="val 64096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Model services are deployed to a utility computing platform that scales to user load.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Model services can be multi-threaded to increase performance under heavy user load.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Access to model services is mediated through interconnectivity agreements.</a:t>
            </a: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</a:t>
            </a:r>
            <a:r>
              <a:rPr lang="en-US" dirty="0" smtClean="0"/>
              <a:t>Modeling Frameworks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2664"/>
            <a:ext cx="8172450" cy="4832297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Support the development &amp; application of environmental models</a:t>
            </a:r>
          </a:p>
          <a:p>
            <a:pPr lvl="1"/>
            <a:r>
              <a:rPr lang="en-US" sz="1600" dirty="0" smtClean="0"/>
              <a:t>Coupling, Execution management</a:t>
            </a:r>
          </a:p>
          <a:p>
            <a:pPr lvl="1"/>
            <a:r>
              <a:rPr lang="en-US" sz="1600" dirty="0" smtClean="0"/>
              <a:t>Analysis, Statistics, Visualization</a:t>
            </a:r>
          </a:p>
          <a:p>
            <a:pPr lvl="1"/>
            <a:r>
              <a:rPr lang="en-US" sz="1600" dirty="0" smtClean="0"/>
              <a:t>Spatial/Temporal </a:t>
            </a:r>
            <a:r>
              <a:rPr lang="en-US" sz="1600" dirty="0" smtClean="0"/>
              <a:t>relationships and management</a:t>
            </a:r>
          </a:p>
          <a:p>
            <a:pPr lvl="1"/>
            <a:r>
              <a:rPr lang="en-US" sz="1600" dirty="0" smtClean="0"/>
              <a:t>Calibration/Parameter Estimation/Uncertainty Analysis/Solver/…</a:t>
            </a:r>
          </a:p>
          <a:p>
            <a:pPr lvl="1"/>
            <a:r>
              <a:rPr lang="en-US" sz="1600" dirty="0" smtClean="0"/>
              <a:t>Data </a:t>
            </a:r>
            <a:r>
              <a:rPr lang="en-US" sz="1600" dirty="0" smtClean="0"/>
              <a:t>Access, …</a:t>
            </a:r>
            <a:endParaRPr lang="en-US" sz="1600" dirty="0" smtClean="0"/>
          </a:p>
          <a:p>
            <a:r>
              <a:rPr lang="en-US" sz="1800" dirty="0" smtClean="0"/>
              <a:t>Goals</a:t>
            </a:r>
          </a:p>
          <a:p>
            <a:pPr lvl="1"/>
            <a:r>
              <a:rPr lang="en-US" sz="1600" dirty="0" smtClean="0"/>
              <a:t>Eliminate redundancy</a:t>
            </a:r>
          </a:p>
          <a:p>
            <a:pPr lvl="1"/>
            <a:r>
              <a:rPr lang="en-US" sz="1600" dirty="0" smtClean="0"/>
              <a:t>Improve efficiency</a:t>
            </a:r>
          </a:p>
          <a:p>
            <a:pPr lvl="1"/>
            <a:r>
              <a:rPr lang="en-US" sz="1600" dirty="0" smtClean="0"/>
              <a:t>Simplify complicated </a:t>
            </a:r>
            <a:r>
              <a:rPr lang="en-US" sz="1600" dirty="0" smtClean="0"/>
              <a:t>tasks</a:t>
            </a:r>
            <a:endParaRPr lang="en-US" sz="1600" dirty="0"/>
          </a:p>
          <a:p>
            <a:r>
              <a:rPr lang="en-US" sz="1800" dirty="0" smtClean="0"/>
              <a:t>Examples (NASA, </a:t>
            </a:r>
            <a:r>
              <a:rPr lang="en-US" sz="1800" dirty="0" err="1" smtClean="0"/>
              <a:t>DoE</a:t>
            </a:r>
            <a:r>
              <a:rPr lang="en-US" sz="1800" dirty="0" smtClean="0"/>
              <a:t>, EPA, USDA …)</a:t>
            </a:r>
          </a:p>
          <a:p>
            <a:pPr lvl="1"/>
            <a:r>
              <a:rPr lang="en-US" sz="1600" dirty="0" smtClean="0"/>
              <a:t>Earth </a:t>
            </a:r>
            <a:r>
              <a:rPr lang="en-US" sz="1600" dirty="0" smtClean="0"/>
              <a:t>System Modeling </a:t>
            </a:r>
            <a:r>
              <a:rPr lang="en-US" sz="1600" dirty="0" smtClean="0"/>
              <a:t>Framework, Common </a:t>
            </a:r>
            <a:r>
              <a:rPr lang="en-US" sz="1600" dirty="0" smtClean="0"/>
              <a:t>Component </a:t>
            </a:r>
            <a:r>
              <a:rPr lang="en-US" sz="1600" dirty="0" smtClean="0"/>
              <a:t>Architecture, </a:t>
            </a:r>
            <a:r>
              <a:rPr lang="en-US" sz="1600" b="1" dirty="0" smtClean="0"/>
              <a:t>Object </a:t>
            </a:r>
            <a:r>
              <a:rPr lang="en-US" sz="1600" b="1" dirty="0" smtClean="0"/>
              <a:t>Modeling </a:t>
            </a:r>
            <a:r>
              <a:rPr lang="en-US" sz="1600" b="1" dirty="0" smtClean="0"/>
              <a:t>System</a:t>
            </a:r>
            <a:r>
              <a:rPr lang="en-US" sz="1600" dirty="0" smtClean="0"/>
              <a:t>, </a:t>
            </a:r>
            <a:r>
              <a:rPr lang="en-US" sz="1600" dirty="0" err="1" smtClean="0"/>
              <a:t>OpenMI</a:t>
            </a:r>
            <a:r>
              <a:rPr lang="en-US" sz="1600" dirty="0" smtClean="0"/>
              <a:t>, Frames, and </a:t>
            </a:r>
            <a:r>
              <a:rPr lang="en-US" sz="1600" dirty="0" smtClean="0"/>
              <a:t>probably </a:t>
            </a:r>
            <a:r>
              <a:rPr lang="en-US" sz="1600" dirty="0" smtClean="0"/>
              <a:t>10 more; MOU MIMS WG 1</a:t>
            </a:r>
            <a:endParaRPr lang="en-US" sz="16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91400" y="6356350"/>
            <a:ext cx="1295400" cy="365125"/>
          </a:xfrm>
          <a:prstGeom prst="rect">
            <a:avLst/>
          </a:prstGeom>
        </p:spPr>
        <p:txBody>
          <a:bodyPr/>
          <a:lstStyle/>
          <a:p>
            <a:fld id="{E9353CB8-35B8-441F-A176-6CE3BA72564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Ontology 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1109273" y="1469036"/>
            <a:ext cx="7555041" cy="2743200"/>
          </a:xfrm>
          <a:prstGeom prst="wedgeRoundRectCallout">
            <a:avLst>
              <a:gd name="adj1" fmla="val 10601"/>
              <a:gd name="adj2" fmla="val 64381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Science components and models are stored in the modeling framework repository.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Science components and models contain metadata that facilitate their proper use and integration.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To reduce confusion, metadata </a:t>
            </a:r>
            <a:r>
              <a:rPr lang="en-US" sz="2400" dirty="0" smtClean="0">
                <a:latin typeface="Calibri" pitchFamily="34" charset="0"/>
              </a:rPr>
              <a:t>are best managed using an ontology and knowledge base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901908" y="5264045"/>
            <a:ext cx="7717436" cy="1376598"/>
          </a:xfrm>
          <a:prstGeom prst="wedgeRoundRectCallout">
            <a:avLst>
              <a:gd name="adj1" fmla="val 12251"/>
              <a:gd name="adj2" fmla="val -81789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Knowledge often is conceptual and non-computational.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model can contain both computational components and those that run against a knowledge base.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OMS is a modeling framework, currently the only framework used within USDA; modeling frameworks are used by EPA, USGS, and agencies in Europe and Australia.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Modeling projects use OMS to build, validate, and deploy science components for agency business applications.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Through OMS, science components are aggregated into models, deployed as services, provisioned with data, and made available to agency business applications.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Users run agency applications containing a business workflow with processes that call OMS model services, such as erosion estimation, computing a forage balance, calculating runoff, etc.  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68032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The Object Modeling System (OMS)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7"/>
          <p:cNvSpPr txBox="1">
            <a:spLocks noChangeArrowheads="1"/>
          </p:cNvSpPr>
          <p:nvPr/>
        </p:nvSpPr>
        <p:spPr bwMode="auto">
          <a:xfrm>
            <a:off x="404557" y="361742"/>
            <a:ext cx="36877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OMS Contains… 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037679" y="1081426"/>
            <a:ext cx="2952750" cy="4591050"/>
            <a:chOff x="498033" y="1006475"/>
            <a:chExt cx="2952750" cy="4591050"/>
          </a:xfrm>
        </p:grpSpPr>
        <p:sp>
          <p:nvSpPr>
            <p:cNvPr id="11268" name="Rounded Rectangle 9"/>
            <p:cNvSpPr>
              <a:spLocks noChangeArrowheads="1"/>
            </p:cNvSpPr>
            <p:nvPr/>
          </p:nvSpPr>
          <p:spPr bwMode="auto">
            <a:xfrm>
              <a:off x="498033" y="1006475"/>
              <a:ext cx="2952750" cy="1077913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 / Component </a:t>
              </a:r>
            </a:p>
            <a:p>
              <a:pPr algn="ctr"/>
              <a:r>
                <a:rPr lang="en-US" b="1"/>
                <a:t>Development and </a:t>
              </a:r>
            </a:p>
            <a:p>
              <a:pPr algn="ctr"/>
              <a:r>
                <a:rPr lang="en-US" b="1"/>
                <a:t>Validation Platform</a:t>
              </a:r>
            </a:p>
          </p:txBody>
        </p:sp>
        <p:sp>
          <p:nvSpPr>
            <p:cNvPr id="11269" name="Rounded Rectangle 10"/>
            <p:cNvSpPr>
              <a:spLocks noChangeArrowheads="1"/>
            </p:cNvSpPr>
            <p:nvPr/>
          </p:nvSpPr>
          <p:spPr bwMode="auto">
            <a:xfrm>
              <a:off x="498033" y="2176463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</a:t>
              </a:r>
            </a:p>
            <a:p>
              <a:pPr algn="ctr"/>
              <a:r>
                <a:rPr lang="en-US" b="1"/>
                <a:t>Run-Time Platform</a:t>
              </a:r>
            </a:p>
          </p:txBody>
        </p:sp>
        <p:sp>
          <p:nvSpPr>
            <p:cNvPr id="11270" name="Rounded Rectangle 11"/>
            <p:cNvSpPr>
              <a:spLocks noChangeArrowheads="1"/>
            </p:cNvSpPr>
            <p:nvPr/>
          </p:nvSpPr>
          <p:spPr bwMode="auto">
            <a:xfrm>
              <a:off x="498033" y="3348038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Data Provisioning 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  <p:sp>
          <p:nvSpPr>
            <p:cNvPr id="11271" name="Rounded Rectangle 12"/>
            <p:cNvSpPr>
              <a:spLocks noChangeArrowheads="1"/>
            </p:cNvSpPr>
            <p:nvPr/>
          </p:nvSpPr>
          <p:spPr bwMode="auto">
            <a:xfrm>
              <a:off x="498033" y="4519613"/>
              <a:ext cx="2952750" cy="1077912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Knowledge Base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</p:grpSp>
      <p:sp>
        <p:nvSpPr>
          <p:cNvPr id="8" name="Rectangular Callout 7"/>
          <p:cNvSpPr/>
          <p:nvPr/>
        </p:nvSpPr>
        <p:spPr bwMode="auto">
          <a:xfrm>
            <a:off x="4452079" y="479684"/>
            <a:ext cx="4362138" cy="4497049"/>
          </a:xfrm>
          <a:prstGeom prst="wedgeRectCallout">
            <a:avLst>
              <a:gd name="adj1" fmla="val -60009"/>
              <a:gd name="adj2" fmla="val -23166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System Components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Data </a:t>
            </a:r>
            <a:r>
              <a:rPr lang="en-US" sz="2000" dirty="0" err="1" smtClean="0">
                <a:latin typeface="Calibri" pitchFamily="34" charset="0"/>
              </a:rPr>
              <a:t>Input/Output</a:t>
            </a:r>
            <a:endParaRPr lang="en-US" sz="2000" dirty="0" smtClean="0">
              <a:latin typeface="Calibri" pitchFamily="34" charset="0"/>
            </a:endParaRP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Time 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Statistics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Geospatial Interface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Modeling Project Management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Component Development Standard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Model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Builder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Test Harness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Calibration Tools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Analysis Tools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Geospatial Tools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Visualization Tools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Science Component Library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7"/>
          <p:cNvSpPr txBox="1">
            <a:spLocks noChangeArrowheads="1"/>
          </p:cNvSpPr>
          <p:nvPr/>
        </p:nvSpPr>
        <p:spPr bwMode="auto">
          <a:xfrm>
            <a:off x="404557" y="361742"/>
            <a:ext cx="36877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OMS Contains… 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037679" y="1081426"/>
            <a:ext cx="2952750" cy="4591050"/>
            <a:chOff x="498033" y="1006475"/>
            <a:chExt cx="2952750" cy="4591050"/>
          </a:xfrm>
        </p:grpSpPr>
        <p:sp>
          <p:nvSpPr>
            <p:cNvPr id="11268" name="Rounded Rectangle 9"/>
            <p:cNvSpPr>
              <a:spLocks noChangeArrowheads="1"/>
            </p:cNvSpPr>
            <p:nvPr/>
          </p:nvSpPr>
          <p:spPr bwMode="auto">
            <a:xfrm>
              <a:off x="498033" y="1006475"/>
              <a:ext cx="2952750" cy="1077913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 / Component </a:t>
              </a:r>
            </a:p>
            <a:p>
              <a:pPr algn="ctr"/>
              <a:r>
                <a:rPr lang="en-US" b="1"/>
                <a:t>Development and </a:t>
              </a:r>
            </a:p>
            <a:p>
              <a:pPr algn="ctr"/>
              <a:r>
                <a:rPr lang="en-US" b="1"/>
                <a:t>Validation Platform</a:t>
              </a:r>
            </a:p>
          </p:txBody>
        </p:sp>
        <p:sp>
          <p:nvSpPr>
            <p:cNvPr id="11269" name="Rounded Rectangle 10"/>
            <p:cNvSpPr>
              <a:spLocks noChangeArrowheads="1"/>
            </p:cNvSpPr>
            <p:nvPr/>
          </p:nvSpPr>
          <p:spPr bwMode="auto">
            <a:xfrm>
              <a:off x="498033" y="2176463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</a:t>
              </a:r>
            </a:p>
            <a:p>
              <a:pPr algn="ctr"/>
              <a:r>
                <a:rPr lang="en-US" b="1"/>
                <a:t>Run-Time Platform</a:t>
              </a:r>
            </a:p>
          </p:txBody>
        </p:sp>
        <p:sp>
          <p:nvSpPr>
            <p:cNvPr id="11270" name="Rounded Rectangle 11"/>
            <p:cNvSpPr>
              <a:spLocks noChangeArrowheads="1"/>
            </p:cNvSpPr>
            <p:nvPr/>
          </p:nvSpPr>
          <p:spPr bwMode="auto">
            <a:xfrm>
              <a:off x="498033" y="3348038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Data Provisioning 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  <p:sp>
          <p:nvSpPr>
            <p:cNvPr id="11271" name="Rounded Rectangle 12"/>
            <p:cNvSpPr>
              <a:spLocks noChangeArrowheads="1"/>
            </p:cNvSpPr>
            <p:nvPr/>
          </p:nvSpPr>
          <p:spPr bwMode="auto">
            <a:xfrm>
              <a:off x="498033" y="4519613"/>
              <a:ext cx="2952750" cy="1077912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Knowledge Base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</p:grpSp>
      <p:sp>
        <p:nvSpPr>
          <p:cNvPr id="8" name="Rectangular Callout 7"/>
          <p:cNvSpPr/>
          <p:nvPr/>
        </p:nvSpPr>
        <p:spPr bwMode="auto">
          <a:xfrm>
            <a:off x="4512038" y="1379094"/>
            <a:ext cx="4422099" cy="4302177"/>
          </a:xfrm>
          <a:prstGeom prst="wedgeRectCallout">
            <a:avLst>
              <a:gd name="adj1" fmla="val -61732"/>
              <a:gd name="adj2" fmla="val -16620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Amazon Elastic Computing Cloud (EC2)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Virtual service instances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Virtual data storage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Capacity adjusted to user load</a:t>
            </a:r>
          </a:p>
          <a:p>
            <a:pPr marL="204788" indent="-223838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Enterprise Service Bus (ESB) – Glassfish Enterprise Server</a:t>
            </a:r>
          </a:p>
          <a:p>
            <a:pPr marL="204788" indent="-223838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Multi-threading – Terracotta</a:t>
            </a:r>
          </a:p>
          <a:p>
            <a:pPr marL="204788" indent="-223838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Registered and advertized SOA-compliant web services</a:t>
            </a:r>
          </a:p>
          <a:p>
            <a:pPr marL="204788" indent="-223838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OMS operations team</a:t>
            </a:r>
          </a:p>
          <a:p>
            <a:pPr marL="204788" indent="-223838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Models also can be run within the OMS application on a desktop or notebook computer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7"/>
          <p:cNvSpPr txBox="1">
            <a:spLocks noChangeArrowheads="1"/>
          </p:cNvSpPr>
          <p:nvPr/>
        </p:nvSpPr>
        <p:spPr bwMode="auto">
          <a:xfrm>
            <a:off x="404557" y="361742"/>
            <a:ext cx="36877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OMS Contains… 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037679" y="1081426"/>
            <a:ext cx="2952750" cy="4591050"/>
            <a:chOff x="498033" y="1006475"/>
            <a:chExt cx="2952750" cy="4591050"/>
          </a:xfrm>
        </p:grpSpPr>
        <p:sp>
          <p:nvSpPr>
            <p:cNvPr id="11268" name="Rounded Rectangle 9"/>
            <p:cNvSpPr>
              <a:spLocks noChangeArrowheads="1"/>
            </p:cNvSpPr>
            <p:nvPr/>
          </p:nvSpPr>
          <p:spPr bwMode="auto">
            <a:xfrm>
              <a:off x="498033" y="1006475"/>
              <a:ext cx="2952750" cy="1077913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 / Component </a:t>
              </a:r>
            </a:p>
            <a:p>
              <a:pPr algn="ctr"/>
              <a:r>
                <a:rPr lang="en-US" b="1"/>
                <a:t>Development and </a:t>
              </a:r>
            </a:p>
            <a:p>
              <a:pPr algn="ctr"/>
              <a:r>
                <a:rPr lang="en-US" b="1"/>
                <a:t>Validation Platform</a:t>
              </a:r>
            </a:p>
          </p:txBody>
        </p:sp>
        <p:sp>
          <p:nvSpPr>
            <p:cNvPr id="11269" name="Rounded Rectangle 10"/>
            <p:cNvSpPr>
              <a:spLocks noChangeArrowheads="1"/>
            </p:cNvSpPr>
            <p:nvPr/>
          </p:nvSpPr>
          <p:spPr bwMode="auto">
            <a:xfrm>
              <a:off x="498033" y="2176463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</a:t>
              </a:r>
            </a:p>
            <a:p>
              <a:pPr algn="ctr"/>
              <a:r>
                <a:rPr lang="en-US" b="1"/>
                <a:t>Run-Time Platform</a:t>
              </a:r>
            </a:p>
          </p:txBody>
        </p:sp>
        <p:sp>
          <p:nvSpPr>
            <p:cNvPr id="11270" name="Rounded Rectangle 11"/>
            <p:cNvSpPr>
              <a:spLocks noChangeArrowheads="1"/>
            </p:cNvSpPr>
            <p:nvPr/>
          </p:nvSpPr>
          <p:spPr bwMode="auto">
            <a:xfrm>
              <a:off x="498033" y="3348038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Data Provisioning 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  <p:sp>
          <p:nvSpPr>
            <p:cNvPr id="11271" name="Rounded Rectangle 12"/>
            <p:cNvSpPr>
              <a:spLocks noChangeArrowheads="1"/>
            </p:cNvSpPr>
            <p:nvPr/>
          </p:nvSpPr>
          <p:spPr bwMode="auto">
            <a:xfrm>
              <a:off x="498033" y="4519613"/>
              <a:ext cx="2952750" cy="1077912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Knowledge Base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</p:grpSp>
      <p:sp>
        <p:nvSpPr>
          <p:cNvPr id="8" name="Rectangular Callout 7"/>
          <p:cNvSpPr/>
          <p:nvPr/>
        </p:nvSpPr>
        <p:spPr bwMode="auto">
          <a:xfrm>
            <a:off x="4512038" y="1379095"/>
            <a:ext cx="4422099" cy="3867462"/>
          </a:xfrm>
          <a:prstGeom prst="wedgeRectCallout">
            <a:avLst>
              <a:gd name="adj1" fmla="val -61393"/>
              <a:gd name="adj2" fmla="val 17353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provisioning standard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mart for each model base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Operational data marts deployed to the run-time platform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access web services available to model bases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stewards for each model base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stewards are organized into data provisioning teams serving the respective areas of use.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marts fed by agency data warehouses through ETL process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7"/>
          <p:cNvSpPr txBox="1">
            <a:spLocks noChangeArrowheads="1"/>
          </p:cNvSpPr>
          <p:nvPr/>
        </p:nvSpPr>
        <p:spPr bwMode="auto">
          <a:xfrm>
            <a:off x="404557" y="361742"/>
            <a:ext cx="36877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OMS Contains… 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037679" y="1081426"/>
            <a:ext cx="2952750" cy="4591050"/>
            <a:chOff x="498033" y="1006475"/>
            <a:chExt cx="2952750" cy="4591050"/>
          </a:xfrm>
        </p:grpSpPr>
        <p:sp>
          <p:nvSpPr>
            <p:cNvPr id="11268" name="Rounded Rectangle 9"/>
            <p:cNvSpPr>
              <a:spLocks noChangeArrowheads="1"/>
            </p:cNvSpPr>
            <p:nvPr/>
          </p:nvSpPr>
          <p:spPr bwMode="auto">
            <a:xfrm>
              <a:off x="498033" y="1006475"/>
              <a:ext cx="2952750" cy="1077913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 / Component </a:t>
              </a:r>
            </a:p>
            <a:p>
              <a:pPr algn="ctr"/>
              <a:r>
                <a:rPr lang="en-US" b="1"/>
                <a:t>Development and </a:t>
              </a:r>
            </a:p>
            <a:p>
              <a:pPr algn="ctr"/>
              <a:r>
                <a:rPr lang="en-US" b="1"/>
                <a:t>Validation Platform</a:t>
              </a:r>
            </a:p>
          </p:txBody>
        </p:sp>
        <p:sp>
          <p:nvSpPr>
            <p:cNvPr id="11269" name="Rounded Rectangle 10"/>
            <p:cNvSpPr>
              <a:spLocks noChangeArrowheads="1"/>
            </p:cNvSpPr>
            <p:nvPr/>
          </p:nvSpPr>
          <p:spPr bwMode="auto">
            <a:xfrm>
              <a:off x="498033" y="2176463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</a:t>
              </a:r>
            </a:p>
            <a:p>
              <a:pPr algn="ctr"/>
              <a:r>
                <a:rPr lang="en-US" b="1"/>
                <a:t>Run-Time Platform</a:t>
              </a:r>
            </a:p>
          </p:txBody>
        </p:sp>
        <p:sp>
          <p:nvSpPr>
            <p:cNvPr id="11270" name="Rounded Rectangle 11"/>
            <p:cNvSpPr>
              <a:spLocks noChangeArrowheads="1"/>
            </p:cNvSpPr>
            <p:nvPr/>
          </p:nvSpPr>
          <p:spPr bwMode="auto">
            <a:xfrm>
              <a:off x="498033" y="3348038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 dirty="0"/>
                <a:t>Data Provisioning </a:t>
              </a:r>
            </a:p>
            <a:p>
              <a:pPr algn="ctr"/>
              <a:r>
                <a:rPr lang="en-US" b="1" dirty="0"/>
                <a:t>Platform</a:t>
              </a:r>
            </a:p>
          </p:txBody>
        </p:sp>
        <p:sp>
          <p:nvSpPr>
            <p:cNvPr id="11271" name="Rounded Rectangle 12"/>
            <p:cNvSpPr>
              <a:spLocks noChangeArrowheads="1"/>
            </p:cNvSpPr>
            <p:nvPr/>
          </p:nvSpPr>
          <p:spPr bwMode="auto">
            <a:xfrm>
              <a:off x="498033" y="4519613"/>
              <a:ext cx="2952750" cy="1077912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Knowledge Base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</p:grpSp>
      <p:sp>
        <p:nvSpPr>
          <p:cNvPr id="8" name="Rectangular Callout 7"/>
          <p:cNvSpPr/>
          <p:nvPr/>
        </p:nvSpPr>
        <p:spPr bwMode="auto">
          <a:xfrm>
            <a:off x="4482058" y="1978702"/>
            <a:ext cx="4422099" cy="4242216"/>
          </a:xfrm>
          <a:prstGeom prst="wedgeRectCallout">
            <a:avLst>
              <a:gd name="adj1" fmla="val -61054"/>
              <a:gd name="adj2" fmla="val 22926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Ontology and knowledge base accounting for (among other entities):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Science component/model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Land unit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Management system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Conservation practice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Resource concern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Soil </a:t>
            </a:r>
            <a:r>
              <a:rPr lang="en-US" sz="2000" dirty="0" err="1" smtClean="0">
                <a:latin typeface="Calibri" pitchFamily="34" charset="0"/>
              </a:rPr>
              <a:t>mapunit</a:t>
            </a:r>
            <a:endParaRPr lang="en-US" sz="2000" dirty="0" smtClean="0">
              <a:latin typeface="Calibri" pitchFamily="34" charset="0"/>
            </a:endParaRP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Ecological site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Climate station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Common resource area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Plant/crop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NRI sample unit</a:t>
            </a:r>
          </a:p>
          <a:p>
            <a:pPr marL="661988" lvl="1" indent="-223838">
              <a:buFont typeface="Arial" pitchFamily="34" charset="0"/>
              <a:buChar char="•"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46"/>
          <p:cNvSpPr txBox="1">
            <a:spLocks noChangeArrowheads="1"/>
          </p:cNvSpPr>
          <p:nvPr/>
        </p:nvSpPr>
        <p:spPr bwMode="auto">
          <a:xfrm>
            <a:off x="689210" y="179570"/>
            <a:ext cx="77802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Model Development and Delivery Workflow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17411" name="Group 46"/>
          <p:cNvGrpSpPr>
            <a:grpSpLocks/>
          </p:cNvGrpSpPr>
          <p:nvPr/>
        </p:nvGrpSpPr>
        <p:grpSpPr bwMode="auto">
          <a:xfrm>
            <a:off x="0" y="944563"/>
            <a:ext cx="9144000" cy="5824537"/>
            <a:chOff x="0" y="944563"/>
            <a:chExt cx="9144000" cy="5824537"/>
          </a:xfrm>
        </p:grpSpPr>
        <p:sp>
          <p:nvSpPr>
            <p:cNvPr id="70" name="Snip Single Corner Rectangle 69"/>
            <p:cNvSpPr/>
            <p:nvPr/>
          </p:nvSpPr>
          <p:spPr>
            <a:xfrm>
              <a:off x="5129213" y="3074988"/>
              <a:ext cx="1204912" cy="784225"/>
            </a:xfrm>
            <a:prstGeom prst="snip1Rect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OMS Knowledge Base</a:t>
              </a:r>
            </a:p>
          </p:txBody>
        </p:sp>
        <p:sp>
          <p:nvSpPr>
            <p:cNvPr id="17413" name="Rectangle 49"/>
            <p:cNvSpPr>
              <a:spLocks noChangeArrowheads="1"/>
            </p:cNvSpPr>
            <p:nvPr/>
          </p:nvSpPr>
          <p:spPr bwMode="auto">
            <a:xfrm>
              <a:off x="0" y="2352675"/>
              <a:ext cx="9144000" cy="2952750"/>
            </a:xfrm>
            <a:prstGeom prst="rect">
              <a:avLst/>
            </a:prstGeom>
            <a:solidFill>
              <a:srgbClr val="CCECFF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endParaRPr lang="en-US"/>
            </a:p>
          </p:txBody>
        </p:sp>
        <p:sp>
          <p:nvSpPr>
            <p:cNvPr id="5" name="Flowchart: Magnetic Disk 4"/>
            <p:cNvSpPr/>
            <p:nvPr/>
          </p:nvSpPr>
          <p:spPr>
            <a:xfrm>
              <a:off x="2058988" y="4189413"/>
              <a:ext cx="2259012" cy="862012"/>
            </a:xfrm>
            <a:prstGeom prst="flowChartMagneticDisk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Data to Calibrate 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and Run Model</a:t>
              </a:r>
            </a:p>
          </p:txBody>
        </p:sp>
        <p:sp>
          <p:nvSpPr>
            <p:cNvPr id="6" name="Snip Single Corner Rectangle 5"/>
            <p:cNvSpPr/>
            <p:nvPr/>
          </p:nvSpPr>
          <p:spPr>
            <a:xfrm>
              <a:off x="2139950" y="3132138"/>
              <a:ext cx="1203325" cy="784225"/>
            </a:xfrm>
            <a:prstGeom prst="snip1Rect">
              <a:avLst/>
            </a:prstGeom>
            <a:solidFill>
              <a:schemeClr val="accent5">
                <a:lumMod val="50000"/>
                <a:alpha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OMS 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API</a:t>
              </a:r>
            </a:p>
          </p:txBody>
        </p:sp>
        <p:cxnSp>
          <p:nvCxnSpPr>
            <p:cNvPr id="21" name="Elbow Connector 35"/>
            <p:cNvCxnSpPr>
              <a:endCxn id="5" idx="4"/>
            </p:cNvCxnSpPr>
            <p:nvPr/>
          </p:nvCxnSpPr>
          <p:spPr>
            <a:xfrm rot="5400000">
              <a:off x="3679031" y="3382169"/>
              <a:ext cx="1876425" cy="598488"/>
            </a:xfrm>
            <a:prstGeom prst="bentConnector2">
              <a:avLst/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35"/>
            <p:cNvCxnSpPr>
              <a:endCxn id="41" idx="3"/>
            </p:cNvCxnSpPr>
            <p:nvPr/>
          </p:nvCxnSpPr>
          <p:spPr>
            <a:xfrm rot="5400000">
              <a:off x="4006850" y="2941638"/>
              <a:ext cx="374650" cy="635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5"/>
            <p:cNvCxnSpPr>
              <a:stCxn id="6" idx="3"/>
            </p:cNvCxnSpPr>
            <p:nvPr/>
          </p:nvCxnSpPr>
          <p:spPr>
            <a:xfrm rot="5400000" flipH="1" flipV="1">
              <a:off x="2555082" y="2944019"/>
              <a:ext cx="374650" cy="1587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Snip Single Corner Rectangle 39"/>
            <p:cNvSpPr/>
            <p:nvPr/>
          </p:nvSpPr>
          <p:spPr>
            <a:xfrm>
              <a:off x="5799138" y="4194175"/>
              <a:ext cx="2565400" cy="841375"/>
            </a:xfrm>
            <a:prstGeom prst="snip1Rect">
              <a:avLst/>
            </a:prstGeom>
            <a:solidFill>
              <a:srgbClr val="FFC000"/>
            </a:solidFill>
            <a:ln w="38100" cmpd="tri">
              <a:solidFill>
                <a:schemeClr val="tx2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OMS Model Services in Computing Cloud</a:t>
              </a:r>
            </a:p>
          </p:txBody>
        </p:sp>
        <p:sp>
          <p:nvSpPr>
            <p:cNvPr id="41" name="Snip Single Corner Rectangle 40"/>
            <p:cNvSpPr/>
            <p:nvPr/>
          </p:nvSpPr>
          <p:spPr>
            <a:xfrm>
              <a:off x="3589338" y="3132138"/>
              <a:ext cx="1203325" cy="784225"/>
            </a:xfrm>
            <a:prstGeom prst="snip1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OMS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Component 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Library </a:t>
              </a:r>
            </a:p>
          </p:txBody>
        </p:sp>
        <p:sp>
          <p:nvSpPr>
            <p:cNvPr id="42" name="Snip Single Corner Rectangle 41"/>
            <p:cNvSpPr/>
            <p:nvPr/>
          </p:nvSpPr>
          <p:spPr>
            <a:xfrm>
              <a:off x="5037138" y="3132138"/>
              <a:ext cx="1204912" cy="784225"/>
            </a:xfrm>
            <a:prstGeom prst="snip1Rect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OMS Knowledge Base</a:t>
              </a:r>
            </a:p>
          </p:txBody>
        </p:sp>
        <p:grpSp>
          <p:nvGrpSpPr>
            <p:cNvPr id="17422" name="Group 46"/>
            <p:cNvGrpSpPr>
              <a:grpSpLocks/>
            </p:cNvGrpSpPr>
            <p:nvPr/>
          </p:nvGrpSpPr>
          <p:grpSpPr bwMode="auto">
            <a:xfrm>
              <a:off x="6486525" y="2944813"/>
              <a:ext cx="1450975" cy="971550"/>
              <a:chOff x="5542218" y="1201715"/>
              <a:chExt cx="1450696" cy="971860"/>
            </a:xfrm>
          </p:grpSpPr>
          <p:sp>
            <p:nvSpPr>
              <p:cNvPr id="43" name="Snip Single Corner Rectangle 42"/>
              <p:cNvSpPr/>
              <p:nvPr/>
            </p:nvSpPr>
            <p:spPr>
              <a:xfrm>
                <a:off x="5789820" y="1201715"/>
                <a:ext cx="1203094" cy="784475"/>
              </a:xfrm>
              <a:prstGeom prst="snip1Rect">
                <a:avLst/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OMS Model Base</a:t>
                </a:r>
              </a:p>
            </p:txBody>
          </p:sp>
          <p:sp>
            <p:nvSpPr>
              <p:cNvPr id="44" name="Snip Single Corner Rectangle 43"/>
              <p:cNvSpPr/>
              <p:nvPr/>
            </p:nvSpPr>
            <p:spPr>
              <a:xfrm>
                <a:off x="5716809" y="1263647"/>
                <a:ext cx="1203094" cy="784475"/>
              </a:xfrm>
              <a:prstGeom prst="snip1Rect">
                <a:avLst/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OMS Model Base</a:t>
                </a:r>
              </a:p>
            </p:txBody>
          </p:sp>
          <p:sp>
            <p:nvSpPr>
              <p:cNvPr id="45" name="Snip Single Corner Rectangle 44"/>
              <p:cNvSpPr/>
              <p:nvPr/>
            </p:nvSpPr>
            <p:spPr>
              <a:xfrm>
                <a:off x="5629514" y="1311287"/>
                <a:ext cx="1203094" cy="784475"/>
              </a:xfrm>
              <a:prstGeom prst="snip1Rect">
                <a:avLst/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OMS Model Base</a:t>
                </a:r>
              </a:p>
            </p:txBody>
          </p:sp>
          <p:sp>
            <p:nvSpPr>
              <p:cNvPr id="46" name="Snip Single Corner Rectangle 45"/>
              <p:cNvSpPr/>
              <p:nvPr/>
            </p:nvSpPr>
            <p:spPr>
              <a:xfrm>
                <a:off x="5542218" y="1389100"/>
                <a:ext cx="1203094" cy="784475"/>
              </a:xfrm>
              <a:prstGeom prst="snip1Rect">
                <a:avLst/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OMS </a:t>
                </a:r>
              </a:p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Model </a:t>
                </a:r>
              </a:p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Base</a:t>
                </a:r>
              </a:p>
            </p:txBody>
          </p:sp>
        </p:grpSp>
        <p:sp>
          <p:nvSpPr>
            <p:cNvPr id="17423" name="Rounded Rectangle 48"/>
            <p:cNvSpPr>
              <a:spLocks noChangeArrowheads="1"/>
            </p:cNvSpPr>
            <p:nvPr/>
          </p:nvSpPr>
          <p:spPr bwMode="auto">
            <a:xfrm>
              <a:off x="1439863" y="2562225"/>
              <a:ext cx="7450137" cy="195263"/>
            </a:xfrm>
            <a:prstGeom prst="roundRect">
              <a:avLst>
                <a:gd name="adj" fmla="val 16667"/>
              </a:avLst>
            </a:prstGeom>
            <a:solidFill>
              <a:srgbClr val="FF99FF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sz="1200" b="1"/>
                <a:t>Modeling Framework</a:t>
              </a:r>
            </a:p>
          </p:txBody>
        </p:sp>
        <p:sp>
          <p:nvSpPr>
            <p:cNvPr id="17424" name="TextBox 51"/>
            <p:cNvSpPr txBox="1">
              <a:spLocks noChangeArrowheads="1"/>
            </p:cNvSpPr>
            <p:nvPr/>
          </p:nvSpPr>
          <p:spPr bwMode="auto">
            <a:xfrm>
              <a:off x="60325" y="944563"/>
              <a:ext cx="1035050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/>
                <a:t>Review Team</a:t>
              </a:r>
            </a:p>
          </p:txBody>
        </p:sp>
        <p:sp>
          <p:nvSpPr>
            <p:cNvPr id="17425" name="TextBox 53"/>
            <p:cNvSpPr txBox="1">
              <a:spLocks noChangeArrowheads="1"/>
            </p:cNvSpPr>
            <p:nvPr/>
          </p:nvSpPr>
          <p:spPr bwMode="auto">
            <a:xfrm>
              <a:off x="60325" y="1741488"/>
              <a:ext cx="1079500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/>
                <a:t>Modeling</a:t>
              </a:r>
            </a:p>
            <a:p>
              <a:pPr algn="ctr"/>
              <a:r>
                <a:rPr lang="en-US" sz="1400" b="1"/>
                <a:t>Team</a:t>
              </a:r>
            </a:p>
          </p:txBody>
        </p:sp>
        <p:sp>
          <p:nvSpPr>
            <p:cNvPr id="17426" name="TextBox 54"/>
            <p:cNvSpPr txBox="1">
              <a:spLocks noChangeArrowheads="1"/>
            </p:cNvSpPr>
            <p:nvPr/>
          </p:nvSpPr>
          <p:spPr bwMode="auto">
            <a:xfrm>
              <a:off x="60325" y="3438315"/>
              <a:ext cx="1109663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 dirty="0"/>
                <a:t>Object Modeling </a:t>
              </a:r>
              <a:r>
                <a:rPr lang="en-US" sz="1400" b="1" dirty="0" smtClean="0"/>
                <a:t>System (OMS)</a:t>
              </a:r>
              <a:endParaRPr lang="en-US" sz="1400" b="1" dirty="0"/>
            </a:p>
          </p:txBody>
        </p:sp>
        <p:sp>
          <p:nvSpPr>
            <p:cNvPr id="17427" name="TextBox 55"/>
            <p:cNvSpPr txBox="1">
              <a:spLocks noChangeArrowheads="1"/>
            </p:cNvSpPr>
            <p:nvPr/>
          </p:nvSpPr>
          <p:spPr bwMode="auto">
            <a:xfrm>
              <a:off x="60325" y="5299075"/>
              <a:ext cx="1244600" cy="73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/>
                <a:t>OMS Operations Team</a:t>
              </a:r>
            </a:p>
          </p:txBody>
        </p:sp>
        <p:sp>
          <p:nvSpPr>
            <p:cNvPr id="17428" name="TextBox 56"/>
            <p:cNvSpPr txBox="1">
              <a:spLocks noChangeArrowheads="1"/>
            </p:cNvSpPr>
            <p:nvPr/>
          </p:nvSpPr>
          <p:spPr bwMode="auto">
            <a:xfrm>
              <a:off x="60325" y="6245225"/>
              <a:ext cx="14986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/>
                <a:t>Model Support Team</a:t>
              </a:r>
            </a:p>
          </p:txBody>
        </p:sp>
        <p:sp>
          <p:nvSpPr>
            <p:cNvPr id="17429" name="Left Brace 60"/>
            <p:cNvSpPr>
              <a:spLocks/>
            </p:cNvSpPr>
            <p:nvPr/>
          </p:nvSpPr>
          <p:spPr bwMode="auto">
            <a:xfrm>
              <a:off x="1214438" y="2413000"/>
              <a:ext cx="150812" cy="2757488"/>
            </a:xfrm>
            <a:prstGeom prst="leftBrace">
              <a:avLst>
                <a:gd name="adj1" fmla="val 8296"/>
                <a:gd name="adj2" fmla="val 50000"/>
              </a:avLst>
            </a:prstGeom>
            <a:solidFill>
              <a:schemeClr val="accent1"/>
            </a:solidFill>
            <a:ln w="444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endParaRPr lang="en-US"/>
            </a:p>
          </p:txBody>
        </p:sp>
        <p:sp>
          <p:nvSpPr>
            <p:cNvPr id="62" name="Flowchart: Process 61"/>
            <p:cNvSpPr/>
            <p:nvPr/>
          </p:nvSpPr>
          <p:spPr>
            <a:xfrm>
              <a:off x="1728788" y="1646238"/>
              <a:ext cx="1208087" cy="579437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Build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Components</a:t>
              </a:r>
            </a:p>
          </p:txBody>
        </p:sp>
        <p:sp>
          <p:nvSpPr>
            <p:cNvPr id="63" name="Flowchart: Process 62"/>
            <p:cNvSpPr/>
            <p:nvPr/>
          </p:nvSpPr>
          <p:spPr>
            <a:xfrm>
              <a:off x="3289300" y="1649413"/>
              <a:ext cx="1293813" cy="577850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Build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Model</a:t>
              </a:r>
            </a:p>
          </p:txBody>
        </p:sp>
        <p:sp>
          <p:nvSpPr>
            <p:cNvPr id="64" name="Flowchart: Process 63"/>
            <p:cNvSpPr/>
            <p:nvPr/>
          </p:nvSpPr>
          <p:spPr>
            <a:xfrm>
              <a:off x="4972050" y="1651000"/>
              <a:ext cx="1292225" cy="579438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Validate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Model</a:t>
              </a:r>
            </a:p>
          </p:txBody>
        </p:sp>
        <p:sp>
          <p:nvSpPr>
            <p:cNvPr id="65" name="Flowchart: Process 64"/>
            <p:cNvSpPr/>
            <p:nvPr/>
          </p:nvSpPr>
          <p:spPr>
            <a:xfrm>
              <a:off x="6653213" y="949325"/>
              <a:ext cx="1292225" cy="579438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Certify 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Model</a:t>
              </a:r>
            </a:p>
          </p:txBody>
        </p:sp>
        <p:sp>
          <p:nvSpPr>
            <p:cNvPr id="66" name="Flowchart: Process 65"/>
            <p:cNvSpPr/>
            <p:nvPr/>
          </p:nvSpPr>
          <p:spPr>
            <a:xfrm>
              <a:off x="2060575" y="6161088"/>
              <a:ext cx="1171575" cy="536575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Provision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Data</a:t>
              </a:r>
            </a:p>
          </p:txBody>
        </p:sp>
        <p:sp>
          <p:nvSpPr>
            <p:cNvPr id="67" name="Flowchart: Process 66"/>
            <p:cNvSpPr/>
            <p:nvPr/>
          </p:nvSpPr>
          <p:spPr>
            <a:xfrm>
              <a:off x="3536950" y="6164263"/>
              <a:ext cx="2368550" cy="534987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Calibrate Certified Model 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for Region of Use</a:t>
              </a:r>
            </a:p>
          </p:txBody>
        </p:sp>
        <p:sp>
          <p:nvSpPr>
            <p:cNvPr id="68" name="Flowchart: Process 67"/>
            <p:cNvSpPr/>
            <p:nvPr/>
          </p:nvSpPr>
          <p:spPr>
            <a:xfrm>
              <a:off x="5365750" y="5246688"/>
              <a:ext cx="1495425" cy="644525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Deploy and Operate Model</a:t>
              </a:r>
            </a:p>
          </p:txBody>
        </p:sp>
        <p:cxnSp>
          <p:nvCxnSpPr>
            <p:cNvPr id="71" name="Elbow Connector 35"/>
            <p:cNvCxnSpPr/>
            <p:nvPr/>
          </p:nvCxnSpPr>
          <p:spPr>
            <a:xfrm rot="5400000">
              <a:off x="5433219" y="2958306"/>
              <a:ext cx="374650" cy="7938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lbow Connector 35"/>
            <p:cNvCxnSpPr/>
            <p:nvPr/>
          </p:nvCxnSpPr>
          <p:spPr>
            <a:xfrm rot="5400000">
              <a:off x="6919913" y="2962275"/>
              <a:ext cx="374650" cy="635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Elbow Connector 35"/>
            <p:cNvCxnSpPr/>
            <p:nvPr/>
          </p:nvCxnSpPr>
          <p:spPr>
            <a:xfrm rot="5400000">
              <a:off x="2135188" y="2389188"/>
              <a:ext cx="374650" cy="635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lbow Connector 35"/>
            <p:cNvCxnSpPr/>
            <p:nvPr/>
          </p:nvCxnSpPr>
          <p:spPr>
            <a:xfrm rot="5400000">
              <a:off x="3711575" y="2406650"/>
              <a:ext cx="374650" cy="635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Elbow Connector 35"/>
            <p:cNvCxnSpPr/>
            <p:nvPr/>
          </p:nvCxnSpPr>
          <p:spPr>
            <a:xfrm rot="5400000">
              <a:off x="5408613" y="2393950"/>
              <a:ext cx="374650" cy="635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lbow Connector 35"/>
            <p:cNvCxnSpPr>
              <a:stCxn id="64" idx="3"/>
              <a:endCxn id="65" idx="2"/>
            </p:cNvCxnSpPr>
            <p:nvPr/>
          </p:nvCxnSpPr>
          <p:spPr>
            <a:xfrm flipV="1">
              <a:off x="6264275" y="1528763"/>
              <a:ext cx="1035050" cy="412750"/>
            </a:xfrm>
            <a:prstGeom prst="bentConnector2">
              <a:avLst/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Elbow Connector 35"/>
            <p:cNvCxnSpPr/>
            <p:nvPr/>
          </p:nvCxnSpPr>
          <p:spPr>
            <a:xfrm rot="16200000" flipH="1">
              <a:off x="7143750" y="2030413"/>
              <a:ext cx="1063625" cy="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Elbow Connector 35"/>
            <p:cNvCxnSpPr>
              <a:stCxn id="5" idx="2"/>
              <a:endCxn id="66" idx="0"/>
            </p:cNvCxnSpPr>
            <p:nvPr/>
          </p:nvCxnSpPr>
          <p:spPr>
            <a:xfrm rot="10800000" flipH="1" flipV="1">
              <a:off x="2058988" y="4619625"/>
              <a:ext cx="587375" cy="1541463"/>
            </a:xfrm>
            <a:prstGeom prst="bentConnector4">
              <a:avLst>
                <a:gd name="adj1" fmla="val -38924"/>
                <a:gd name="adj2" fmla="val 63988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Elbow Connector 35"/>
            <p:cNvCxnSpPr>
              <a:endCxn id="67" idx="3"/>
            </p:cNvCxnSpPr>
            <p:nvPr/>
          </p:nvCxnSpPr>
          <p:spPr>
            <a:xfrm rot="5400000">
              <a:off x="5507831" y="3171032"/>
              <a:ext cx="3659187" cy="2863850"/>
            </a:xfrm>
            <a:prstGeom prst="bentConnector2">
              <a:avLst/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Elbow Connector 35"/>
            <p:cNvCxnSpPr>
              <a:stCxn id="68" idx="3"/>
              <a:endCxn id="40" idx="1"/>
            </p:cNvCxnSpPr>
            <p:nvPr/>
          </p:nvCxnSpPr>
          <p:spPr>
            <a:xfrm flipV="1">
              <a:off x="6861175" y="5035550"/>
              <a:ext cx="220663" cy="533400"/>
            </a:xfrm>
            <a:prstGeom prst="bentConnector2">
              <a:avLst/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Elbow Connector 35"/>
            <p:cNvCxnSpPr>
              <a:endCxn id="68" idx="2"/>
            </p:cNvCxnSpPr>
            <p:nvPr/>
          </p:nvCxnSpPr>
          <p:spPr>
            <a:xfrm rot="5400000">
              <a:off x="5762625" y="3094038"/>
              <a:ext cx="3148013" cy="2446337"/>
            </a:xfrm>
            <a:prstGeom prst="bentConnector3">
              <a:avLst>
                <a:gd name="adj1" fmla="val 107262"/>
              </a:avLst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Elbow Connector 35"/>
            <p:cNvCxnSpPr>
              <a:stCxn id="5" idx="3"/>
              <a:endCxn id="68" idx="1"/>
            </p:cNvCxnSpPr>
            <p:nvPr/>
          </p:nvCxnSpPr>
          <p:spPr>
            <a:xfrm rot="16200000" flipH="1">
              <a:off x="4018756" y="4221957"/>
              <a:ext cx="517525" cy="2176462"/>
            </a:xfrm>
            <a:prstGeom prst="bentConnector2">
              <a:avLst/>
            </a:prstGeom>
            <a:ln w="31750">
              <a:solidFill>
                <a:schemeClr val="tx2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Slide Number Placeholder 4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4DBB387-2B88-46B5-918E-9F5001B4D60D}" type="slidenum">
              <a:rPr lang="de-DE" smtClean="0"/>
              <a:pPr>
                <a:defRPr/>
              </a:pPr>
              <a:t>27</a:t>
            </a:fld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363"/>
          <p:cNvSpPr>
            <a:spLocks noChangeArrowheads="1"/>
          </p:cNvSpPr>
          <p:nvPr/>
        </p:nvSpPr>
        <p:spPr bwMode="auto">
          <a:xfrm>
            <a:off x="533400" y="5572125"/>
            <a:ext cx="8077200" cy="914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75" name="AutoShape 363"/>
          <p:cNvSpPr>
            <a:spLocks noChangeArrowheads="1"/>
          </p:cNvSpPr>
          <p:nvPr/>
        </p:nvSpPr>
        <p:spPr bwMode="auto">
          <a:xfrm>
            <a:off x="533400" y="1076325"/>
            <a:ext cx="1219200" cy="4267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76" name="AutoShape 130"/>
          <p:cNvSpPr>
            <a:spLocks noChangeArrowheads="1"/>
          </p:cNvSpPr>
          <p:nvPr/>
        </p:nvSpPr>
        <p:spPr bwMode="auto">
          <a:xfrm>
            <a:off x="2159540" y="1235413"/>
            <a:ext cx="4850859" cy="4212076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2295" name="AutoShape 132"/>
          <p:cNvSpPr>
            <a:spLocks noChangeArrowheads="1"/>
          </p:cNvSpPr>
          <p:nvPr/>
        </p:nvSpPr>
        <p:spPr bwMode="auto">
          <a:xfrm>
            <a:off x="838200" y="5800827"/>
            <a:ext cx="1066800" cy="457132"/>
          </a:xfrm>
          <a:prstGeom prst="flowChartPredefinedProcess">
            <a:avLst/>
          </a:prstGeom>
          <a:solidFill>
            <a:srgbClr val="CCFFFF">
              <a:alpha val="4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ModelBuilder</a:t>
            </a:r>
          </a:p>
        </p:txBody>
      </p:sp>
      <p:sp>
        <p:nvSpPr>
          <p:cNvPr id="12296" name="AutoShape 136"/>
          <p:cNvSpPr>
            <a:spLocks noChangeArrowheads="1"/>
          </p:cNvSpPr>
          <p:nvPr/>
        </p:nvSpPr>
        <p:spPr bwMode="auto">
          <a:xfrm>
            <a:off x="2286000" y="1356487"/>
            <a:ext cx="4637088" cy="236106"/>
          </a:xfrm>
          <a:prstGeom prst="flowChartProcess">
            <a:avLst/>
          </a:prstGeom>
          <a:solidFill>
            <a:srgbClr val="CCFF33">
              <a:alpha val="4117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400"/>
              <a:t> Temporal</a:t>
            </a:r>
          </a:p>
        </p:txBody>
      </p:sp>
      <p:cxnSp>
        <p:nvCxnSpPr>
          <p:cNvPr id="12297" name="AutoShape 137"/>
          <p:cNvCxnSpPr>
            <a:cxnSpLocks noChangeShapeType="1"/>
            <a:endCxn id="12296" idx="1"/>
          </p:cNvCxnSpPr>
          <p:nvPr/>
        </p:nvCxnSpPr>
        <p:spPr bwMode="auto">
          <a:xfrm flipV="1">
            <a:off x="1447800" y="1474541"/>
            <a:ext cx="838200" cy="66923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2298" name="AutoShape 138"/>
          <p:cNvCxnSpPr>
            <a:cxnSpLocks noChangeShapeType="1"/>
            <a:stCxn id="133" idx="3"/>
            <a:endCxn id="12299" idx="1"/>
          </p:cNvCxnSpPr>
          <p:nvPr/>
        </p:nvCxnSpPr>
        <p:spPr bwMode="auto">
          <a:xfrm flipV="1">
            <a:off x="1594338" y="1744376"/>
            <a:ext cx="844062" cy="120076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2299" name="AutoShape 139"/>
          <p:cNvSpPr>
            <a:spLocks noChangeArrowheads="1"/>
          </p:cNvSpPr>
          <p:nvPr/>
        </p:nvSpPr>
        <p:spPr bwMode="auto">
          <a:xfrm>
            <a:off x="2438400" y="1626322"/>
            <a:ext cx="4425949" cy="236106"/>
          </a:xfrm>
          <a:prstGeom prst="flowChartProcess">
            <a:avLst/>
          </a:prstGeom>
          <a:solidFill>
            <a:srgbClr val="FFCC66">
              <a:alpha val="3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400"/>
              <a:t>Spatial</a:t>
            </a:r>
          </a:p>
        </p:txBody>
      </p:sp>
      <p:sp>
        <p:nvSpPr>
          <p:cNvPr id="12300" name="AutoShape 140"/>
          <p:cNvSpPr>
            <a:spLocks noChangeArrowheads="1"/>
          </p:cNvSpPr>
          <p:nvPr/>
        </p:nvSpPr>
        <p:spPr bwMode="auto">
          <a:xfrm>
            <a:off x="2438400" y="1897745"/>
            <a:ext cx="4418013" cy="3369761"/>
          </a:xfrm>
          <a:prstGeom prst="flowChartProcess">
            <a:avLst/>
          </a:prstGeom>
          <a:solidFill>
            <a:srgbClr val="FFCC66">
              <a:alpha val="3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AutoShape 142"/>
          <p:cNvSpPr>
            <a:spLocks noChangeArrowheads="1"/>
          </p:cNvSpPr>
          <p:nvPr/>
        </p:nvSpPr>
        <p:spPr bwMode="auto">
          <a:xfrm>
            <a:off x="3048000" y="2143770"/>
            <a:ext cx="703262" cy="31943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ETP</a:t>
            </a:r>
          </a:p>
        </p:txBody>
      </p:sp>
      <p:sp>
        <p:nvSpPr>
          <p:cNvPr id="12302" name="AutoShape 143"/>
          <p:cNvSpPr>
            <a:spLocks noChangeArrowheads="1"/>
          </p:cNvSpPr>
          <p:nvPr/>
        </p:nvSpPr>
        <p:spPr bwMode="auto">
          <a:xfrm>
            <a:off x="3030538" y="2723120"/>
            <a:ext cx="703262" cy="411102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Inter-</a:t>
            </a:r>
            <a:br>
              <a:rPr lang="en-GB" sz="1200"/>
            </a:br>
            <a:r>
              <a:rPr lang="en-GB" sz="1200"/>
              <a:t>ception</a:t>
            </a:r>
          </a:p>
        </p:txBody>
      </p:sp>
      <p:sp>
        <p:nvSpPr>
          <p:cNvPr id="12303" name="AutoShape 144"/>
          <p:cNvSpPr>
            <a:spLocks noChangeArrowheads="1"/>
          </p:cNvSpPr>
          <p:nvPr/>
        </p:nvSpPr>
        <p:spPr bwMode="auto">
          <a:xfrm>
            <a:off x="2590801" y="3461199"/>
            <a:ext cx="703262" cy="3208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Snow</a:t>
            </a:r>
          </a:p>
        </p:txBody>
      </p:sp>
      <p:sp>
        <p:nvSpPr>
          <p:cNvPr id="12304" name="AutoShape 145"/>
          <p:cNvSpPr>
            <a:spLocks noChangeArrowheads="1"/>
          </p:cNvSpPr>
          <p:nvPr/>
        </p:nvSpPr>
        <p:spPr bwMode="auto">
          <a:xfrm>
            <a:off x="3021013" y="4200865"/>
            <a:ext cx="703262" cy="31943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Soil-</a:t>
            </a:r>
            <a:br>
              <a:rPr lang="en-GB" sz="1200"/>
            </a:br>
            <a:r>
              <a:rPr lang="en-GB" sz="1200"/>
              <a:t>water</a:t>
            </a:r>
          </a:p>
        </p:txBody>
      </p:sp>
      <p:sp>
        <p:nvSpPr>
          <p:cNvPr id="12305" name="AutoShape 146"/>
          <p:cNvSpPr>
            <a:spLocks noChangeArrowheads="1"/>
          </p:cNvSpPr>
          <p:nvPr/>
        </p:nvSpPr>
        <p:spPr bwMode="auto">
          <a:xfrm>
            <a:off x="3048000" y="4734185"/>
            <a:ext cx="703262" cy="31943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Ground-</a:t>
            </a:r>
          </a:p>
          <a:p>
            <a:r>
              <a:rPr lang="en-GB" sz="1200"/>
              <a:t>water</a:t>
            </a:r>
          </a:p>
        </p:txBody>
      </p:sp>
      <p:sp>
        <p:nvSpPr>
          <p:cNvPr id="12306" name="AutoShape 147"/>
          <p:cNvSpPr>
            <a:spLocks noChangeArrowheads="1"/>
          </p:cNvSpPr>
          <p:nvPr/>
        </p:nvSpPr>
        <p:spPr bwMode="auto">
          <a:xfrm>
            <a:off x="3873572" y="4154835"/>
            <a:ext cx="701603" cy="319437"/>
          </a:xfrm>
          <a:prstGeom prst="flowChartProcess">
            <a:avLst/>
          </a:prstGeom>
          <a:solidFill>
            <a:srgbClr val="00CCFF">
              <a:alpha val="4784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SS RO</a:t>
            </a:r>
          </a:p>
        </p:txBody>
      </p:sp>
      <p:sp>
        <p:nvSpPr>
          <p:cNvPr id="12307" name="AutoShape 148"/>
          <p:cNvSpPr>
            <a:spLocks noChangeArrowheads="1"/>
          </p:cNvSpPr>
          <p:nvPr/>
        </p:nvSpPr>
        <p:spPr bwMode="auto">
          <a:xfrm>
            <a:off x="3886200" y="4734185"/>
            <a:ext cx="701603" cy="319437"/>
          </a:xfrm>
          <a:prstGeom prst="flowChartProcess">
            <a:avLst/>
          </a:prstGeom>
          <a:solidFill>
            <a:srgbClr val="00CCFF">
              <a:alpha val="4784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GW Flow</a:t>
            </a:r>
          </a:p>
        </p:txBody>
      </p:sp>
      <p:sp>
        <p:nvSpPr>
          <p:cNvPr id="12308" name="AutoShape 149"/>
          <p:cNvSpPr>
            <a:spLocks noChangeArrowheads="1"/>
          </p:cNvSpPr>
          <p:nvPr/>
        </p:nvSpPr>
        <p:spPr bwMode="auto">
          <a:xfrm>
            <a:off x="3870325" y="3386668"/>
            <a:ext cx="760941" cy="428890"/>
          </a:xfrm>
          <a:prstGeom prst="flowChartProcess">
            <a:avLst/>
          </a:prstGeom>
          <a:solidFill>
            <a:srgbClr val="00CCFF">
              <a:alpha val="4784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 dirty="0"/>
              <a:t>Surface</a:t>
            </a:r>
            <a:br>
              <a:rPr lang="en-GB" sz="1200" dirty="0"/>
            </a:br>
            <a:r>
              <a:rPr lang="en-GB" sz="1200" dirty="0"/>
              <a:t>RO</a:t>
            </a:r>
          </a:p>
        </p:txBody>
      </p:sp>
      <p:cxnSp>
        <p:nvCxnSpPr>
          <p:cNvPr id="12309" name="AutoShape 150"/>
          <p:cNvCxnSpPr>
            <a:cxnSpLocks noChangeShapeType="1"/>
            <a:stCxn id="12301" idx="2"/>
            <a:endCxn id="12302" idx="0"/>
          </p:cNvCxnSpPr>
          <p:nvPr/>
        </p:nvCxnSpPr>
        <p:spPr bwMode="auto">
          <a:xfrm rot="5400000">
            <a:off x="3260943" y="2584433"/>
            <a:ext cx="259913" cy="17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310" name="AutoShape 151"/>
          <p:cNvCxnSpPr>
            <a:cxnSpLocks noChangeShapeType="1"/>
            <a:stCxn id="12302" idx="1"/>
            <a:endCxn id="12303" idx="0"/>
          </p:cNvCxnSpPr>
          <p:nvPr/>
        </p:nvCxnSpPr>
        <p:spPr bwMode="auto">
          <a:xfrm rot="10800000" flipV="1">
            <a:off x="2942432" y="2928672"/>
            <a:ext cx="88106" cy="53252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2311" name="AutoShape 152"/>
          <p:cNvCxnSpPr>
            <a:cxnSpLocks noChangeShapeType="1"/>
            <a:stCxn id="12303" idx="2"/>
            <a:endCxn id="12304" idx="1"/>
          </p:cNvCxnSpPr>
          <p:nvPr/>
        </p:nvCxnSpPr>
        <p:spPr bwMode="auto">
          <a:xfrm rot="16200000" flipH="1">
            <a:off x="2692443" y="4032012"/>
            <a:ext cx="578559" cy="78581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2312" name="AutoShape 153"/>
          <p:cNvCxnSpPr>
            <a:cxnSpLocks noChangeShapeType="1"/>
            <a:stCxn id="12302" idx="2"/>
            <a:endCxn id="12304" idx="0"/>
          </p:cNvCxnSpPr>
          <p:nvPr/>
        </p:nvCxnSpPr>
        <p:spPr bwMode="auto">
          <a:xfrm rot="5400000">
            <a:off x="2844086" y="3662781"/>
            <a:ext cx="106664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313" name="AutoShape 154"/>
          <p:cNvCxnSpPr>
            <a:cxnSpLocks noChangeShapeType="1"/>
            <a:stCxn id="12304" idx="2"/>
            <a:endCxn id="12305" idx="0"/>
          </p:cNvCxnSpPr>
          <p:nvPr/>
        </p:nvCxnSpPr>
        <p:spPr bwMode="auto">
          <a:xfrm rot="16200000" flipH="1">
            <a:off x="3279195" y="4613749"/>
            <a:ext cx="213884" cy="269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314" name="AutoShape 155"/>
          <p:cNvCxnSpPr>
            <a:cxnSpLocks noChangeShapeType="1"/>
            <a:stCxn id="12305" idx="3"/>
            <a:endCxn id="12307" idx="1"/>
          </p:cNvCxnSpPr>
          <p:nvPr/>
        </p:nvCxnSpPr>
        <p:spPr bwMode="auto">
          <a:xfrm>
            <a:off x="3751262" y="4893904"/>
            <a:ext cx="13493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315" name="AutoShape 156"/>
          <p:cNvCxnSpPr>
            <a:cxnSpLocks noChangeShapeType="1"/>
            <a:stCxn id="12304" idx="3"/>
            <a:endCxn id="12306" idx="1"/>
          </p:cNvCxnSpPr>
          <p:nvPr/>
        </p:nvCxnSpPr>
        <p:spPr bwMode="auto">
          <a:xfrm flipV="1">
            <a:off x="3724275" y="4314554"/>
            <a:ext cx="149297" cy="4602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316" name="AutoShape 157"/>
          <p:cNvCxnSpPr>
            <a:cxnSpLocks noChangeShapeType="1"/>
            <a:stCxn id="12304" idx="0"/>
            <a:endCxn id="12308" idx="1"/>
          </p:cNvCxnSpPr>
          <p:nvPr/>
        </p:nvCxnSpPr>
        <p:spPr bwMode="auto">
          <a:xfrm rot="5400000" flipH="1" flipV="1">
            <a:off x="3321608" y="3652149"/>
            <a:ext cx="599752" cy="497681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2317" name="AutoShape 158"/>
          <p:cNvSpPr>
            <a:spLocks noChangeArrowheads="1"/>
          </p:cNvSpPr>
          <p:nvPr/>
        </p:nvSpPr>
        <p:spPr bwMode="auto">
          <a:xfrm>
            <a:off x="5867400" y="2269165"/>
            <a:ext cx="681038" cy="320825"/>
          </a:xfrm>
          <a:prstGeom prst="flowChart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Irrigation</a:t>
            </a:r>
          </a:p>
        </p:txBody>
      </p:sp>
      <p:sp>
        <p:nvSpPr>
          <p:cNvPr id="12318" name="AutoShape 159"/>
          <p:cNvSpPr>
            <a:spLocks noChangeArrowheads="1"/>
          </p:cNvSpPr>
          <p:nvPr/>
        </p:nvSpPr>
        <p:spPr bwMode="auto">
          <a:xfrm>
            <a:off x="5972053" y="3162795"/>
            <a:ext cx="576385" cy="320826"/>
          </a:xfrm>
          <a:prstGeom prst="flowChart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Erosion</a:t>
            </a:r>
          </a:p>
        </p:txBody>
      </p:sp>
      <p:sp>
        <p:nvSpPr>
          <p:cNvPr id="12319" name="AutoShape 160"/>
          <p:cNvSpPr>
            <a:spLocks noChangeArrowheads="1"/>
          </p:cNvSpPr>
          <p:nvPr/>
        </p:nvSpPr>
        <p:spPr bwMode="auto">
          <a:xfrm>
            <a:off x="5850467" y="4013200"/>
            <a:ext cx="697971" cy="364249"/>
          </a:xfrm>
          <a:prstGeom prst="flowChart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 dirty="0"/>
              <a:t>Surface</a:t>
            </a:r>
            <a:br>
              <a:rPr lang="en-GB" sz="1200" dirty="0"/>
            </a:br>
            <a:r>
              <a:rPr lang="en-GB" sz="1200" dirty="0"/>
              <a:t>water use</a:t>
            </a:r>
          </a:p>
        </p:txBody>
      </p:sp>
      <p:sp>
        <p:nvSpPr>
          <p:cNvPr id="12320" name="AutoShape 161"/>
          <p:cNvSpPr>
            <a:spLocks noChangeArrowheads="1"/>
          </p:cNvSpPr>
          <p:nvPr/>
        </p:nvSpPr>
        <p:spPr bwMode="auto">
          <a:xfrm>
            <a:off x="5596467" y="4580467"/>
            <a:ext cx="772095" cy="396967"/>
          </a:xfrm>
          <a:prstGeom prst="flowChart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 dirty="0"/>
              <a:t>Ground</a:t>
            </a:r>
            <a:br>
              <a:rPr lang="en-GB" sz="1200" dirty="0"/>
            </a:br>
            <a:r>
              <a:rPr lang="en-GB" sz="1200" dirty="0"/>
              <a:t>water use</a:t>
            </a:r>
          </a:p>
        </p:txBody>
      </p:sp>
      <p:sp>
        <p:nvSpPr>
          <p:cNvPr id="12321" name="AutoShape 162"/>
          <p:cNvSpPr>
            <a:spLocks noChangeArrowheads="1"/>
          </p:cNvSpPr>
          <p:nvPr/>
        </p:nvSpPr>
        <p:spPr bwMode="auto">
          <a:xfrm>
            <a:off x="4419600" y="2335830"/>
            <a:ext cx="563563" cy="588875"/>
          </a:xfrm>
          <a:prstGeom prst="flowChartProcess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Plant</a:t>
            </a:r>
            <a:br>
              <a:rPr lang="en-GB" sz="1200"/>
            </a:br>
            <a:r>
              <a:rPr lang="en-GB" sz="1200"/>
              <a:t>growth</a:t>
            </a:r>
          </a:p>
        </p:txBody>
      </p:sp>
      <p:cxnSp>
        <p:nvCxnSpPr>
          <p:cNvPr id="12322" name="AutoShape 163"/>
          <p:cNvCxnSpPr>
            <a:cxnSpLocks noChangeShapeType="1"/>
            <a:stCxn id="12321" idx="1"/>
            <a:endCxn id="12302" idx="3"/>
          </p:cNvCxnSpPr>
          <p:nvPr/>
        </p:nvCxnSpPr>
        <p:spPr bwMode="auto">
          <a:xfrm rot="10800000" flipV="1">
            <a:off x="3733800" y="2630268"/>
            <a:ext cx="685800" cy="29840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</p:cxnSp>
      <p:cxnSp>
        <p:nvCxnSpPr>
          <p:cNvPr id="12323" name="AutoShape 164"/>
          <p:cNvCxnSpPr>
            <a:cxnSpLocks noChangeShapeType="1"/>
            <a:stCxn id="12321" idx="3"/>
            <a:endCxn id="12317" idx="1"/>
          </p:cNvCxnSpPr>
          <p:nvPr/>
        </p:nvCxnSpPr>
        <p:spPr bwMode="auto">
          <a:xfrm flipV="1">
            <a:off x="4983163" y="2429578"/>
            <a:ext cx="884237" cy="20069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</p:cxnSp>
      <p:cxnSp>
        <p:nvCxnSpPr>
          <p:cNvPr id="12324" name="AutoShape 165"/>
          <p:cNvCxnSpPr>
            <a:cxnSpLocks noChangeShapeType="1"/>
            <a:stCxn id="12321" idx="0"/>
            <a:endCxn id="12301" idx="3"/>
          </p:cNvCxnSpPr>
          <p:nvPr/>
        </p:nvCxnSpPr>
        <p:spPr bwMode="auto">
          <a:xfrm rot="16200000" flipV="1">
            <a:off x="4210151" y="1844599"/>
            <a:ext cx="32341" cy="95012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</p:cxnSp>
      <p:cxnSp>
        <p:nvCxnSpPr>
          <p:cNvPr id="12325" name="AutoShape 166"/>
          <p:cNvCxnSpPr>
            <a:cxnSpLocks noChangeShapeType="1"/>
            <a:stCxn id="12319" idx="0"/>
            <a:endCxn id="12318" idx="2"/>
          </p:cNvCxnSpPr>
          <p:nvPr/>
        </p:nvCxnSpPr>
        <p:spPr bwMode="auto">
          <a:xfrm rot="5400000" flipH="1" flipV="1">
            <a:off x="5965060" y="3718015"/>
            <a:ext cx="529579" cy="6079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</p:cxnSp>
      <p:sp>
        <p:nvSpPr>
          <p:cNvPr id="12326" name="AutoShape 167"/>
          <p:cNvSpPr>
            <a:spLocks noChangeArrowheads="1"/>
          </p:cNvSpPr>
          <p:nvPr/>
        </p:nvSpPr>
        <p:spPr bwMode="auto">
          <a:xfrm>
            <a:off x="4949947" y="3815160"/>
            <a:ext cx="274516" cy="1186083"/>
          </a:xfrm>
          <a:prstGeom prst="flowChartProcess">
            <a:avLst/>
          </a:prstGeom>
          <a:solidFill>
            <a:srgbClr val="00CCFF">
              <a:alpha val="4784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r>
              <a:rPr lang="en-GB" sz="1200"/>
              <a:t>Stream RO</a:t>
            </a:r>
          </a:p>
        </p:txBody>
      </p:sp>
      <p:cxnSp>
        <p:nvCxnSpPr>
          <p:cNvPr id="12327" name="AutoShape 168"/>
          <p:cNvCxnSpPr>
            <a:cxnSpLocks noChangeShapeType="1"/>
            <a:stCxn id="12306" idx="3"/>
            <a:endCxn id="12326" idx="1"/>
          </p:cNvCxnSpPr>
          <p:nvPr/>
        </p:nvCxnSpPr>
        <p:spPr bwMode="auto">
          <a:xfrm>
            <a:off x="4575175" y="4314554"/>
            <a:ext cx="374772" cy="9364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2328" name="AutoShape 169"/>
          <p:cNvCxnSpPr>
            <a:cxnSpLocks noChangeShapeType="1"/>
            <a:stCxn id="12307" idx="3"/>
            <a:endCxn id="12326" idx="1"/>
          </p:cNvCxnSpPr>
          <p:nvPr/>
        </p:nvCxnSpPr>
        <p:spPr bwMode="auto">
          <a:xfrm flipV="1">
            <a:off x="4587803" y="4408202"/>
            <a:ext cx="362144" cy="48570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2329" name="AutoShape 170"/>
          <p:cNvCxnSpPr>
            <a:cxnSpLocks noChangeShapeType="1"/>
            <a:stCxn id="12308" idx="3"/>
            <a:endCxn id="12326" idx="1"/>
          </p:cNvCxnSpPr>
          <p:nvPr/>
        </p:nvCxnSpPr>
        <p:spPr bwMode="auto">
          <a:xfrm>
            <a:off x="4631266" y="3601113"/>
            <a:ext cx="318681" cy="80708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2330" name="AutoShape 171"/>
          <p:cNvCxnSpPr>
            <a:cxnSpLocks noChangeShapeType="1"/>
            <a:stCxn id="12308" idx="3"/>
            <a:endCxn id="12318" idx="1"/>
          </p:cNvCxnSpPr>
          <p:nvPr/>
        </p:nvCxnSpPr>
        <p:spPr bwMode="auto">
          <a:xfrm flipV="1">
            <a:off x="4631266" y="3323208"/>
            <a:ext cx="1340787" cy="27790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2331" name="AutoShape 172"/>
          <p:cNvCxnSpPr>
            <a:cxnSpLocks noChangeShapeType="1"/>
            <a:stCxn id="12319" idx="1"/>
            <a:endCxn id="12326" idx="3"/>
          </p:cNvCxnSpPr>
          <p:nvPr/>
        </p:nvCxnSpPr>
        <p:spPr bwMode="auto">
          <a:xfrm rot="10800000" flipV="1">
            <a:off x="5224463" y="4195324"/>
            <a:ext cx="626004" cy="21287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2332" name="AutoShape 173"/>
          <p:cNvCxnSpPr>
            <a:cxnSpLocks noChangeShapeType="1"/>
            <a:stCxn id="12320" idx="2"/>
            <a:endCxn id="12305" idx="2"/>
          </p:cNvCxnSpPr>
          <p:nvPr/>
        </p:nvCxnSpPr>
        <p:spPr bwMode="auto">
          <a:xfrm rot="5400000">
            <a:off x="4652979" y="3724086"/>
            <a:ext cx="76188" cy="2582884"/>
          </a:xfrm>
          <a:prstGeom prst="bentConnector3">
            <a:avLst>
              <a:gd name="adj1" fmla="val 28891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2333" name="AutoShape 174"/>
          <p:cNvCxnSpPr>
            <a:cxnSpLocks noChangeShapeType="1"/>
            <a:stCxn id="12319" idx="3"/>
            <a:endCxn id="12317" idx="3"/>
          </p:cNvCxnSpPr>
          <p:nvPr/>
        </p:nvCxnSpPr>
        <p:spPr bwMode="auto">
          <a:xfrm flipV="1">
            <a:off x="6548438" y="2429578"/>
            <a:ext cx="1588" cy="1765747"/>
          </a:xfrm>
          <a:prstGeom prst="bentConnector3">
            <a:avLst>
              <a:gd name="adj1" fmla="val 14395466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</p:cxnSp>
      <p:sp>
        <p:nvSpPr>
          <p:cNvPr id="116" name="Text Box 176"/>
          <p:cNvSpPr txBox="1">
            <a:spLocks noChangeArrowheads="1"/>
          </p:cNvSpPr>
          <p:nvPr/>
        </p:nvSpPr>
        <p:spPr bwMode="auto">
          <a:xfrm>
            <a:off x="0" y="205297"/>
            <a:ext cx="16797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System Components</a:t>
            </a:r>
          </a:p>
        </p:txBody>
      </p:sp>
      <p:sp>
        <p:nvSpPr>
          <p:cNvPr id="12335" name="AutoShape 179"/>
          <p:cNvSpPr>
            <a:spLocks noChangeArrowheads="1"/>
          </p:cNvSpPr>
          <p:nvPr/>
        </p:nvSpPr>
        <p:spPr bwMode="auto">
          <a:xfrm>
            <a:off x="4419600" y="5800827"/>
            <a:ext cx="1143000" cy="457132"/>
          </a:xfrm>
          <a:prstGeom prst="flowChartPredefinedProcess">
            <a:avLst/>
          </a:prstGeom>
          <a:solidFill>
            <a:srgbClr val="CCFFFF">
              <a:alpha val="4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Calibration</a:t>
            </a:r>
          </a:p>
        </p:txBody>
      </p:sp>
      <p:sp>
        <p:nvSpPr>
          <p:cNvPr id="12336" name="AutoShape 180"/>
          <p:cNvSpPr>
            <a:spLocks noChangeArrowheads="1"/>
          </p:cNvSpPr>
          <p:nvPr/>
        </p:nvSpPr>
        <p:spPr bwMode="auto">
          <a:xfrm>
            <a:off x="3276600" y="5800827"/>
            <a:ext cx="990600" cy="457132"/>
          </a:xfrm>
          <a:prstGeom prst="flowChartPredefinedProcess">
            <a:avLst/>
          </a:prstGeom>
          <a:solidFill>
            <a:srgbClr val="CCFFFF">
              <a:alpha val="4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Projects</a:t>
            </a:r>
          </a:p>
        </p:txBody>
      </p:sp>
      <p:sp>
        <p:nvSpPr>
          <p:cNvPr id="119" name="AutoShape 182"/>
          <p:cNvSpPr>
            <a:spLocks noChangeArrowheads="1"/>
          </p:cNvSpPr>
          <p:nvPr/>
        </p:nvSpPr>
        <p:spPr bwMode="auto">
          <a:xfrm>
            <a:off x="7162800" y="1152525"/>
            <a:ext cx="1465263" cy="4267200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flatTx/>
          </a:bodyPr>
          <a:lstStyle/>
          <a:p>
            <a:pPr>
              <a:defRPr/>
            </a:pPr>
            <a:endParaRPr lang="en-GB"/>
          </a:p>
        </p:txBody>
      </p:sp>
      <p:sp>
        <p:nvSpPr>
          <p:cNvPr id="120" name="Text Box 184"/>
          <p:cNvSpPr txBox="1">
            <a:spLocks noChangeArrowheads="1"/>
          </p:cNvSpPr>
          <p:nvPr/>
        </p:nvSpPr>
        <p:spPr bwMode="auto">
          <a:xfrm>
            <a:off x="7017026" y="218273"/>
            <a:ext cx="16896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Science Components</a:t>
            </a:r>
          </a:p>
        </p:txBody>
      </p:sp>
      <p:sp>
        <p:nvSpPr>
          <p:cNvPr id="121" name="AutoShape 185"/>
          <p:cNvSpPr>
            <a:spLocks noChangeArrowheads="1"/>
          </p:cNvSpPr>
          <p:nvPr/>
        </p:nvSpPr>
        <p:spPr bwMode="auto">
          <a:xfrm>
            <a:off x="7378700" y="1457325"/>
            <a:ext cx="984250" cy="536575"/>
          </a:xfrm>
          <a:prstGeom prst="flowChartMultidocumen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GB" sz="1200"/>
              <a:t>Erosion</a:t>
            </a:r>
          </a:p>
        </p:txBody>
      </p:sp>
      <p:sp>
        <p:nvSpPr>
          <p:cNvPr id="122" name="AutoShape 186"/>
          <p:cNvSpPr>
            <a:spLocks noChangeArrowheads="1"/>
          </p:cNvSpPr>
          <p:nvPr/>
        </p:nvSpPr>
        <p:spPr bwMode="auto">
          <a:xfrm>
            <a:off x="7372350" y="2065338"/>
            <a:ext cx="984250" cy="534987"/>
          </a:xfrm>
          <a:prstGeom prst="flowChartMultidocumen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GB" sz="1200"/>
              <a:t>Plant Growth</a:t>
            </a:r>
          </a:p>
        </p:txBody>
      </p:sp>
      <p:sp>
        <p:nvSpPr>
          <p:cNvPr id="123" name="AutoShape 187"/>
          <p:cNvSpPr>
            <a:spLocks noChangeArrowheads="1"/>
          </p:cNvSpPr>
          <p:nvPr/>
        </p:nvSpPr>
        <p:spPr bwMode="auto">
          <a:xfrm>
            <a:off x="7362825" y="2676525"/>
            <a:ext cx="984250" cy="536575"/>
          </a:xfrm>
          <a:prstGeom prst="flowChartMultidocumen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GB" sz="1200" dirty="0"/>
              <a:t>Groundwater</a:t>
            </a:r>
          </a:p>
        </p:txBody>
      </p:sp>
      <p:sp>
        <p:nvSpPr>
          <p:cNvPr id="124" name="AutoShape 192"/>
          <p:cNvSpPr>
            <a:spLocks noChangeArrowheads="1"/>
          </p:cNvSpPr>
          <p:nvPr/>
        </p:nvSpPr>
        <p:spPr bwMode="auto">
          <a:xfrm>
            <a:off x="7397750" y="3286125"/>
            <a:ext cx="984250" cy="536575"/>
          </a:xfrm>
          <a:prstGeom prst="flowChartMultidocumen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GB" sz="1200"/>
              <a:t>Water Quality</a:t>
            </a:r>
          </a:p>
        </p:txBody>
      </p:sp>
      <p:sp>
        <p:nvSpPr>
          <p:cNvPr id="125" name="AutoShape 193"/>
          <p:cNvSpPr>
            <a:spLocks noChangeArrowheads="1"/>
          </p:cNvSpPr>
          <p:nvPr/>
        </p:nvSpPr>
        <p:spPr bwMode="auto">
          <a:xfrm>
            <a:off x="7391400" y="3971925"/>
            <a:ext cx="984250" cy="536575"/>
          </a:xfrm>
          <a:prstGeom prst="flowChartMultidocumen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GB" sz="1200" dirty="0"/>
              <a:t>ET</a:t>
            </a:r>
          </a:p>
        </p:txBody>
      </p:sp>
      <p:sp>
        <p:nvSpPr>
          <p:cNvPr id="12344" name="AutoShape 132"/>
          <p:cNvSpPr>
            <a:spLocks noChangeArrowheads="1"/>
          </p:cNvSpPr>
          <p:nvPr/>
        </p:nvSpPr>
        <p:spPr bwMode="auto">
          <a:xfrm>
            <a:off x="2057400" y="5800827"/>
            <a:ext cx="1066800" cy="457132"/>
          </a:xfrm>
          <a:prstGeom prst="flowChartPredefinedProcess">
            <a:avLst/>
          </a:prstGeom>
          <a:solidFill>
            <a:srgbClr val="CCFFFF">
              <a:alpha val="4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Runtime</a:t>
            </a:r>
          </a:p>
        </p:txBody>
      </p:sp>
      <p:sp>
        <p:nvSpPr>
          <p:cNvPr id="12345" name="AutoShape 179"/>
          <p:cNvSpPr>
            <a:spLocks noChangeArrowheads="1"/>
          </p:cNvSpPr>
          <p:nvPr/>
        </p:nvSpPr>
        <p:spPr bwMode="auto">
          <a:xfrm>
            <a:off x="5715000" y="5800827"/>
            <a:ext cx="1143000" cy="457132"/>
          </a:xfrm>
          <a:prstGeom prst="flowChartPredefinedProcess">
            <a:avLst/>
          </a:prstGeom>
          <a:solidFill>
            <a:srgbClr val="CCFFFF">
              <a:alpha val="4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Analysis</a:t>
            </a:r>
          </a:p>
        </p:txBody>
      </p:sp>
      <p:sp>
        <p:nvSpPr>
          <p:cNvPr id="12346" name="AutoShape 179"/>
          <p:cNvSpPr>
            <a:spLocks noChangeArrowheads="1"/>
          </p:cNvSpPr>
          <p:nvPr/>
        </p:nvSpPr>
        <p:spPr bwMode="auto">
          <a:xfrm>
            <a:off x="7086600" y="5800827"/>
            <a:ext cx="1143000" cy="457132"/>
          </a:xfrm>
          <a:prstGeom prst="flowChartPredefinedProcess">
            <a:avLst/>
          </a:prstGeom>
          <a:solidFill>
            <a:srgbClr val="CCFFFF">
              <a:alpha val="4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200"/>
              <a:t>Component</a:t>
            </a:r>
          </a:p>
          <a:p>
            <a:r>
              <a:rPr lang="en-GB" sz="1200"/>
              <a:t>Library</a:t>
            </a:r>
          </a:p>
        </p:txBody>
      </p:sp>
      <p:sp>
        <p:nvSpPr>
          <p:cNvPr id="129" name="Text Box 184"/>
          <p:cNvSpPr txBox="1">
            <a:spLocks noChangeArrowheads="1"/>
          </p:cNvSpPr>
          <p:nvPr/>
        </p:nvSpPr>
        <p:spPr bwMode="auto">
          <a:xfrm>
            <a:off x="3048000" y="903851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Component Based Model</a:t>
            </a:r>
          </a:p>
        </p:txBody>
      </p:sp>
      <p:sp>
        <p:nvSpPr>
          <p:cNvPr id="130" name="AutoShape 185"/>
          <p:cNvSpPr>
            <a:spLocks noChangeArrowheads="1"/>
          </p:cNvSpPr>
          <p:nvPr/>
        </p:nvSpPr>
        <p:spPr bwMode="auto">
          <a:xfrm>
            <a:off x="609600" y="3362325"/>
            <a:ext cx="984250" cy="536575"/>
          </a:xfrm>
          <a:prstGeom prst="flowChartMultidocumen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GB" sz="1200" dirty="0"/>
              <a:t>Control</a:t>
            </a:r>
          </a:p>
        </p:txBody>
      </p:sp>
      <p:sp>
        <p:nvSpPr>
          <p:cNvPr id="131" name="AutoShape 185"/>
          <p:cNvSpPr>
            <a:spLocks noChangeArrowheads="1"/>
          </p:cNvSpPr>
          <p:nvPr/>
        </p:nvSpPr>
        <p:spPr bwMode="auto">
          <a:xfrm>
            <a:off x="609600" y="4048125"/>
            <a:ext cx="984250" cy="536575"/>
          </a:xfrm>
          <a:prstGeom prst="flowChartMultidocumen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GB" sz="1200" dirty="0" smtClean="0"/>
              <a:t>Statistics</a:t>
            </a:r>
            <a:endParaRPr lang="en-GB" sz="1200" dirty="0"/>
          </a:p>
        </p:txBody>
      </p:sp>
      <p:sp>
        <p:nvSpPr>
          <p:cNvPr id="132" name="AutoShape 185"/>
          <p:cNvSpPr>
            <a:spLocks noChangeArrowheads="1"/>
          </p:cNvSpPr>
          <p:nvPr/>
        </p:nvSpPr>
        <p:spPr bwMode="auto">
          <a:xfrm>
            <a:off x="609600" y="1914525"/>
            <a:ext cx="984250" cy="536575"/>
          </a:xfrm>
          <a:prstGeom prst="flowChartMultidocumen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GB" sz="1200" dirty="0"/>
              <a:t>Time</a:t>
            </a:r>
          </a:p>
        </p:txBody>
      </p:sp>
      <p:sp>
        <p:nvSpPr>
          <p:cNvPr id="133" name="AutoShape 185"/>
          <p:cNvSpPr>
            <a:spLocks noChangeArrowheads="1"/>
          </p:cNvSpPr>
          <p:nvPr/>
        </p:nvSpPr>
        <p:spPr bwMode="auto">
          <a:xfrm>
            <a:off x="609600" y="2676525"/>
            <a:ext cx="984250" cy="536575"/>
          </a:xfrm>
          <a:prstGeom prst="flowChartMultidocumen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GB" sz="1200" dirty="0"/>
              <a:t>Space</a:t>
            </a:r>
          </a:p>
        </p:txBody>
      </p:sp>
      <p:sp>
        <p:nvSpPr>
          <p:cNvPr id="134" name="AutoShape 185"/>
          <p:cNvSpPr>
            <a:spLocks noChangeArrowheads="1"/>
          </p:cNvSpPr>
          <p:nvPr/>
        </p:nvSpPr>
        <p:spPr bwMode="auto">
          <a:xfrm>
            <a:off x="609600" y="1152525"/>
            <a:ext cx="984250" cy="536575"/>
          </a:xfrm>
          <a:prstGeom prst="flowChartMultidocumen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GB" sz="1200" dirty="0"/>
              <a:t>Data IO</a:t>
            </a:r>
          </a:p>
        </p:txBody>
      </p:sp>
      <p:sp>
        <p:nvSpPr>
          <p:cNvPr id="12291" name="TextBox 134"/>
          <p:cNvSpPr txBox="1">
            <a:spLocks noChangeArrowheads="1"/>
          </p:cNvSpPr>
          <p:nvPr/>
        </p:nvSpPr>
        <p:spPr bwMode="auto">
          <a:xfrm>
            <a:off x="1679575" y="238747"/>
            <a:ext cx="54498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Principal Architecture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65" name="AutoShape 193"/>
          <p:cNvSpPr>
            <a:spLocks noChangeArrowheads="1"/>
          </p:cNvSpPr>
          <p:nvPr/>
        </p:nvSpPr>
        <p:spPr bwMode="auto">
          <a:xfrm>
            <a:off x="7416795" y="4674680"/>
            <a:ext cx="984250" cy="536575"/>
          </a:xfrm>
          <a:prstGeom prst="flowChartMultidocumen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GB" sz="1200" dirty="0" smtClean="0"/>
              <a:t>....</a:t>
            </a:r>
            <a:endParaRPr lang="en-GB" sz="1200" dirty="0"/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CEAP-SN Component interaction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480452" y="6578622"/>
            <a:ext cx="652436" cy="2682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5BA5264-BA0F-4DC1-BF06-2144C31899DB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9688" y="1002306"/>
            <a:ext cx="6694343" cy="5326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045" y="2128661"/>
            <a:ext cx="5316224" cy="3064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14"/>
          <p:cNvSpPr/>
          <p:nvPr/>
        </p:nvSpPr>
        <p:spPr bwMode="auto">
          <a:xfrm>
            <a:off x="5204178" y="5712177"/>
            <a:ext cx="1727200" cy="69991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OMS 2.2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8601"/>
            <a:ext cx="8112642" cy="4147288"/>
          </a:xfrm>
        </p:spPr>
        <p:txBody>
          <a:bodyPr/>
          <a:lstStyle/>
          <a:p>
            <a:r>
              <a:rPr lang="en-US" dirty="0" smtClean="0"/>
              <a:t>Component-based Environmental modeling framework</a:t>
            </a:r>
          </a:p>
          <a:p>
            <a:r>
              <a:rPr lang="en-US" dirty="0" smtClean="0"/>
              <a:t>Complex, single GUI for component development and integration, application and analysis</a:t>
            </a:r>
          </a:p>
          <a:p>
            <a:r>
              <a:rPr lang="en-US" dirty="0" smtClean="0"/>
              <a:t>Application Programming Interface</a:t>
            </a:r>
          </a:p>
          <a:p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CEAP</a:t>
            </a:r>
          </a:p>
          <a:p>
            <a:pPr lvl="1"/>
            <a:r>
              <a:rPr lang="en-US" dirty="0" smtClean="0"/>
              <a:t>Water </a:t>
            </a:r>
            <a:r>
              <a:rPr lang="en-US" dirty="0" smtClean="0"/>
              <a:t>S</a:t>
            </a:r>
            <a:r>
              <a:rPr lang="en-US" dirty="0" smtClean="0"/>
              <a:t>upply </a:t>
            </a:r>
            <a:r>
              <a:rPr lang="en-US" dirty="0" smtClean="0"/>
              <a:t>F</a:t>
            </a:r>
            <a:r>
              <a:rPr lang="en-US" dirty="0" smtClean="0"/>
              <a:t>orecasting at NRCS NWCC (USGS – PRMS)</a:t>
            </a:r>
          </a:p>
          <a:p>
            <a:pPr lvl="1"/>
            <a:r>
              <a:rPr lang="en-US" dirty="0" smtClean="0"/>
              <a:t>Range Livestock Model (ASRU)</a:t>
            </a:r>
          </a:p>
          <a:p>
            <a:pPr lvl="1"/>
            <a:r>
              <a:rPr lang="en-US" dirty="0" err="1" smtClean="0"/>
              <a:t>Thornthwaite</a:t>
            </a:r>
            <a:r>
              <a:rPr lang="en-US" dirty="0" smtClean="0"/>
              <a:t> (with USGS)</a:t>
            </a:r>
          </a:p>
          <a:p>
            <a:pPr lvl="1"/>
            <a:r>
              <a:rPr lang="en-US" dirty="0" smtClean="0"/>
              <a:t>[WWEM (Prototype)]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4147C9-82DF-4BFE-A718-EC69A19D4822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OMS 3.0 Enhancements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935" y="1073454"/>
            <a:ext cx="8172450" cy="4695048"/>
          </a:xfrm>
        </p:spPr>
        <p:txBody>
          <a:bodyPr/>
          <a:lstStyle/>
          <a:p>
            <a:r>
              <a:rPr lang="en-US" dirty="0" smtClean="0"/>
              <a:t>Support of </a:t>
            </a:r>
            <a:r>
              <a:rPr lang="en-US" b="1" dirty="0" smtClean="0"/>
              <a:t>multiple Integrated Development Environments </a:t>
            </a:r>
            <a:r>
              <a:rPr lang="en-US" dirty="0" smtClean="0"/>
              <a:t>(IDEs) to build models</a:t>
            </a:r>
          </a:p>
          <a:p>
            <a:r>
              <a:rPr lang="en-US" b="1" dirty="0" smtClean="0"/>
              <a:t>Full language interoperability </a:t>
            </a:r>
            <a:r>
              <a:rPr lang="en-US" dirty="0" smtClean="0"/>
              <a:t>for FORTRAN/C/C++/Java, 32/64 bit, all major compiler and OS</a:t>
            </a:r>
          </a:p>
          <a:p>
            <a:r>
              <a:rPr lang="en-US" b="1" dirty="0" smtClean="0"/>
              <a:t>Implicit parallelization </a:t>
            </a:r>
            <a:r>
              <a:rPr lang="en-US" dirty="0" smtClean="0"/>
              <a:t>of component execution to utilize today’s common computing resources</a:t>
            </a:r>
            <a:endParaRPr lang="en-US" dirty="0" smtClean="0"/>
          </a:p>
          <a:p>
            <a:r>
              <a:rPr lang="en-US" b="1" dirty="0" smtClean="0"/>
              <a:t>Model Scalability</a:t>
            </a:r>
            <a:r>
              <a:rPr lang="en-US" dirty="0" smtClean="0"/>
              <a:t>  notebook -&gt; desktop -&gt; cluster -&gt; cloud (EC2)</a:t>
            </a:r>
          </a:p>
          <a:p>
            <a:r>
              <a:rPr lang="en-US" b="1" dirty="0" smtClean="0"/>
              <a:t>No specific “Application Programming Interface” to learn</a:t>
            </a:r>
            <a:r>
              <a:rPr lang="en-US" dirty="0" smtClean="0"/>
              <a:t>, use of code annotations that minimize framework API dependency in model component code </a:t>
            </a:r>
            <a:r>
              <a:rPr lang="en-US" dirty="0" smtClean="0"/>
              <a:t>(non-invasive)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4147C9-82DF-4BFE-A718-EC69A19D4822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OMS 3.0 Enhancements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935" y="1073454"/>
            <a:ext cx="8172450" cy="4572434"/>
          </a:xfrm>
        </p:spPr>
        <p:txBody>
          <a:bodyPr/>
          <a:lstStyle/>
          <a:p>
            <a:r>
              <a:rPr lang="en-US" b="1" dirty="0" smtClean="0"/>
              <a:t>Calibration</a:t>
            </a:r>
            <a:r>
              <a:rPr lang="en-US" dirty="0" smtClean="0"/>
              <a:t> </a:t>
            </a:r>
            <a:r>
              <a:rPr lang="en-US" dirty="0" smtClean="0"/>
              <a:t>– Luca (Shuffled Complex Evolution), Dynamically Dimensional Search (DDS), NSGA, …</a:t>
            </a:r>
          </a:p>
          <a:p>
            <a:r>
              <a:rPr lang="en-US" b="1" dirty="0" smtClean="0"/>
              <a:t>Sensitivity Analysis </a:t>
            </a:r>
            <a:r>
              <a:rPr lang="en-US" dirty="0" smtClean="0"/>
              <a:t>– Morris Screening, Extended FAST, </a:t>
            </a:r>
            <a:r>
              <a:rPr lang="en-US" dirty="0" err="1" smtClean="0"/>
              <a:t>Sobol</a:t>
            </a:r>
            <a:endParaRPr lang="en-US" dirty="0" smtClean="0"/>
          </a:p>
          <a:p>
            <a:r>
              <a:rPr lang="en-US" b="1" dirty="0" smtClean="0"/>
              <a:t>Uncertainty Analysis </a:t>
            </a:r>
            <a:r>
              <a:rPr lang="en-US" dirty="0" smtClean="0"/>
              <a:t>– GLUE, Bayesian Monte </a:t>
            </a:r>
            <a:r>
              <a:rPr lang="en-US" dirty="0" smtClean="0"/>
              <a:t>Carlo</a:t>
            </a:r>
          </a:p>
          <a:p>
            <a:r>
              <a:rPr lang="en-US" b="1" dirty="0" smtClean="0"/>
              <a:t>Forecasting</a:t>
            </a:r>
            <a:r>
              <a:rPr lang="en-US" dirty="0" smtClean="0"/>
              <a:t> - ESP</a:t>
            </a:r>
            <a:endParaRPr lang="en-US" dirty="0" smtClean="0"/>
          </a:p>
          <a:p>
            <a:r>
              <a:rPr lang="en-US" b="1" dirty="0" smtClean="0"/>
              <a:t>OMS </a:t>
            </a:r>
            <a:r>
              <a:rPr lang="en-US" b="1" dirty="0" smtClean="0"/>
              <a:t>Component Library QA/QC </a:t>
            </a:r>
            <a:r>
              <a:rPr lang="en-US" dirty="0" smtClean="0"/>
              <a:t>(currently ~200 </a:t>
            </a:r>
            <a:r>
              <a:rPr lang="en-US" dirty="0" smtClean="0"/>
              <a:t>components)</a:t>
            </a:r>
          </a:p>
          <a:p>
            <a:r>
              <a:rPr lang="en-US" b="1" dirty="0" smtClean="0"/>
              <a:t>Support tools </a:t>
            </a:r>
            <a:r>
              <a:rPr lang="en-US" dirty="0" smtClean="0"/>
              <a:t>for parameter delineation, visualization, and editing, Geospatial </a:t>
            </a:r>
            <a:r>
              <a:rPr lang="en-US" dirty="0" smtClean="0"/>
              <a:t>Tools – </a:t>
            </a:r>
            <a:r>
              <a:rPr lang="en-US" dirty="0" err="1" smtClean="0"/>
              <a:t>GeoWind</a:t>
            </a:r>
            <a:r>
              <a:rPr lang="en-US" dirty="0" smtClean="0"/>
              <a:t> </a:t>
            </a:r>
            <a:r>
              <a:rPr lang="en-US" dirty="0" smtClean="0"/>
              <a:t>integration</a:t>
            </a:r>
          </a:p>
          <a:p>
            <a:r>
              <a:rPr lang="en-US" dirty="0" smtClean="0"/>
              <a:t>R</a:t>
            </a:r>
            <a:r>
              <a:rPr lang="en-US" dirty="0" smtClean="0"/>
              <a:t>elate models/components to </a:t>
            </a:r>
            <a:r>
              <a:rPr lang="en-US" b="1" dirty="0" err="1" smtClean="0"/>
              <a:t>Ontologies</a:t>
            </a:r>
            <a:endParaRPr lang="en-US" b="1" dirty="0" smtClean="0"/>
          </a:p>
          <a:p>
            <a:r>
              <a:rPr lang="en-US" b="1" dirty="0" smtClean="0"/>
              <a:t>Whole model </a:t>
            </a:r>
            <a:r>
              <a:rPr lang="en-US" dirty="0" smtClean="0"/>
              <a:t>integration possible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4147C9-82DF-4BFE-A718-EC69A19D4822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525963"/>
          </a:xfrm>
        </p:spPr>
        <p:txBody>
          <a:bodyPr>
            <a:normAutofit/>
          </a:bodyPr>
          <a:lstStyle/>
          <a:p>
            <a:pPr marL="168275" indent="-168275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GeoWind</a:t>
            </a:r>
            <a:r>
              <a:rPr lang="en-US" dirty="0" smtClean="0"/>
              <a:t> integrates </a:t>
            </a:r>
            <a:r>
              <a:rPr lang="en-US" b="1" dirty="0" smtClean="0"/>
              <a:t>NASA World Wind </a:t>
            </a:r>
            <a:r>
              <a:rPr lang="en-US" dirty="0" smtClean="0"/>
              <a:t>and </a:t>
            </a:r>
            <a:r>
              <a:rPr lang="en-US" b="1" dirty="0" err="1" smtClean="0"/>
              <a:t>GeoTools</a:t>
            </a:r>
            <a:r>
              <a:rPr lang="en-US" dirty="0" smtClean="0"/>
              <a:t> to</a:t>
            </a:r>
          </a:p>
          <a:p>
            <a:pPr marL="625475" lvl="1" indent="-168275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delineate response units and performing other set-up for OMS model runs</a:t>
            </a:r>
          </a:p>
          <a:p>
            <a:pPr marL="625475" lvl="1" indent="-168275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facilitate the model calibration process</a:t>
            </a:r>
          </a:p>
          <a:p>
            <a:pPr marL="625475" lvl="1" indent="-168275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visualize model </a:t>
            </a:r>
            <a:r>
              <a:rPr lang="en-US" sz="2000" dirty="0" smtClean="0"/>
              <a:t>results</a:t>
            </a:r>
            <a:endParaRPr lang="en-US" dirty="0" smtClean="0"/>
          </a:p>
          <a:p>
            <a:r>
              <a:rPr lang="en-US" dirty="0" smtClean="0"/>
              <a:t>Introduced at AGU 2008</a:t>
            </a:r>
          </a:p>
          <a:p>
            <a:r>
              <a:rPr lang="en-US" dirty="0" smtClean="0">
                <a:hlinkClick r:id="rId2"/>
              </a:rPr>
              <a:t>http://geowind.javaforge.com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GeoWind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4147C9-82DF-4BFE-A718-EC69A19D4822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899" y="314740"/>
            <a:ext cx="8270780" cy="6205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3A6B4C-8A30-444F-AC83-E615374AC441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intland2005">
  <a:themeElements>
    <a:clrScheme name="2_intland200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intland200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intland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land20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land20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land20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land20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land20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intland2005">
  <a:themeElements>
    <a:clrScheme name="4_intland200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intland200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intland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intland20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intland20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intland20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intland20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intland20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CodeBeamer-General-Presentation-DJS-2006 (5)</Template>
  <TotalTime>16255</TotalTime>
  <Words>1547</Words>
  <Application>Microsoft PowerPoint</Application>
  <PresentationFormat>On-screen Show (4:3)</PresentationFormat>
  <Paragraphs>388</Paragraphs>
  <Slides>27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2_intland2005</vt:lpstr>
      <vt:lpstr>4_intland2005</vt:lpstr>
      <vt:lpstr>OMS 3.0</vt:lpstr>
      <vt:lpstr>Environmental Modeling Frameworks</vt:lpstr>
      <vt:lpstr>Slide 3</vt:lpstr>
      <vt:lpstr>CEAP-SN Component interaction</vt:lpstr>
      <vt:lpstr>OMS 2.2</vt:lpstr>
      <vt:lpstr>OMS 3.0 Enhancements 2009</vt:lpstr>
      <vt:lpstr>OMS 3.0 Enhancements (cont.)</vt:lpstr>
      <vt:lpstr>Example: GeoWind</vt:lpstr>
      <vt:lpstr>Slide 9</vt:lpstr>
      <vt:lpstr>OMS 3.0 – Summary of Objectives and Features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Modeling System</dc:title>
  <dc:creator>Jack Carlson</dc:creator>
  <cp:lastModifiedBy> </cp:lastModifiedBy>
  <cp:revision>846</cp:revision>
  <dcterms:created xsi:type="dcterms:W3CDTF">2006-08-28T16:28:28Z</dcterms:created>
  <dcterms:modified xsi:type="dcterms:W3CDTF">2009-07-15T13:49:35Z</dcterms:modified>
</cp:coreProperties>
</file>