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7" r:id="rId2"/>
  </p:sldMasterIdLst>
  <p:notesMasterIdLst>
    <p:notesMasterId r:id="rId22"/>
  </p:notesMasterIdLst>
  <p:handoutMasterIdLst>
    <p:handoutMasterId r:id="rId23"/>
  </p:handoutMasterIdLst>
  <p:sldIdLst>
    <p:sldId id="416" r:id="rId3"/>
    <p:sldId id="605" r:id="rId4"/>
    <p:sldId id="606" r:id="rId5"/>
    <p:sldId id="607" r:id="rId6"/>
    <p:sldId id="608" r:id="rId7"/>
    <p:sldId id="609" r:id="rId8"/>
    <p:sldId id="604" r:id="rId9"/>
    <p:sldId id="612" r:id="rId10"/>
    <p:sldId id="610" r:id="rId11"/>
    <p:sldId id="613" r:id="rId12"/>
    <p:sldId id="595" r:id="rId13"/>
    <p:sldId id="615" r:id="rId14"/>
    <p:sldId id="616" r:id="rId15"/>
    <p:sldId id="617" r:id="rId16"/>
    <p:sldId id="618" r:id="rId17"/>
    <p:sldId id="583" r:id="rId18"/>
    <p:sldId id="620" r:id="rId19"/>
    <p:sldId id="619" r:id="rId20"/>
    <p:sldId id="580" r:id="rId21"/>
  </p:sldIdLst>
  <p:sldSz cx="9144000" cy="6858000" type="screen4x3"/>
  <p:notesSz cx="6858000" cy="92964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rgbClr val="FF0000"/>
    </p:penClr>
  </p:showPr>
  <p:clrMru>
    <a:srgbClr val="FFFFCC"/>
    <a:srgbClr val="FFFF99"/>
    <a:srgbClr val="CCFFCC"/>
    <a:srgbClr val="66FFCC"/>
    <a:srgbClr val="FFCC66"/>
    <a:srgbClr val="FFCCFF"/>
    <a:srgbClr val="66FF66"/>
    <a:srgbClr val="66FF99"/>
    <a:srgbClr val="000099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49" autoAdjust="0"/>
    <p:restoredTop sz="86393" autoAdjust="0"/>
  </p:normalViewPr>
  <p:slideViewPr>
    <p:cSldViewPr snapToGrid="0">
      <p:cViewPr varScale="1">
        <p:scale>
          <a:sx n="64" d="100"/>
          <a:sy n="64" d="100"/>
        </p:scale>
        <p:origin x="-11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1902" y="-102"/>
      </p:cViewPr>
      <p:guideLst>
        <p:guide orient="horz" pos="2927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fld id="{EA218BC9-B3F0-4706-AB4D-D401CEF89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1"/>
            <a:ext cx="2971800" cy="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7127"/>
            <a:ext cx="5486400" cy="417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l" defTabSz="931232">
              <a:defRPr sz="11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012"/>
            <a:ext cx="2971800" cy="46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 defTabSz="931232">
              <a:defRPr sz="1100">
                <a:cs typeface="+mn-cs"/>
              </a:defRPr>
            </a:lvl1pPr>
          </a:lstStyle>
          <a:p>
            <a:pPr>
              <a:defRPr/>
            </a:pPr>
            <a:fld id="{6A7F38A0-BE3D-4166-A02E-CEC180E1D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9D24EF75-7C02-44EF-916C-09DB548EE61E}" type="slidenum">
              <a:rPr lang="en-US" smtClean="0"/>
              <a:pPr defTabSz="930275">
                <a:defRPr/>
              </a:pPr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4B6AFF3-8770-4DAB-B256-E2FA25328D47}" type="slidenum">
              <a:rPr lang="en-US" smtClean="0"/>
              <a:pPr defTabSz="930275"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DDDA1A13-4513-4916-B5DF-811A8339DBC4}" type="slidenum">
              <a:rPr lang="en-US" smtClean="0"/>
              <a:pPr defTabSz="930275"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0275">
              <a:defRPr/>
            </a:pPr>
            <a:fld id="{51F4B422-4F78-46AC-AD84-90D143B36322}" type="slidenum">
              <a:rPr lang="en-US" smtClean="0"/>
              <a:pPr defTabSz="930275"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450850"/>
            <a:ext cx="2058988" cy="5265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0850"/>
            <a:ext cx="6029325" cy="5265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 userDrawn="1"/>
        </p:nvSpPr>
        <p:spPr bwMode="auto">
          <a:xfrm flipV="1">
            <a:off x="600075" y="933450"/>
            <a:ext cx="8010525" cy="0"/>
          </a:xfrm>
          <a:prstGeom prst="line">
            <a:avLst/>
          </a:prstGeom>
          <a:noFill/>
          <a:ln w="9525">
            <a:solidFill>
              <a:srgbClr val="CC0E0E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CA0AC71-A17C-487A-95DB-2EC8127DAE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147C9-82DF-4BFE-A718-EC69A19D48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0C9E6-2000-4191-8673-A41F2CF61E7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8600"/>
            <a:ext cx="4010025" cy="4532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498600"/>
            <a:ext cx="4010025" cy="4532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9938-56A5-4B0C-96E1-D35CC1D0162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A3F6C-4913-4459-9364-FE21D5FEEBF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CD66F-B6C1-4A54-A9AD-C33DD223910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A6B4C-8A30-444F-AC83-E615374AC44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3BF82-9CC6-4F26-9BD1-78DEB8F3A66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13FE1-06B9-40AD-897C-FDE886E739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96204-9BFF-4FF7-BCAB-D34E51E3A9A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403225"/>
            <a:ext cx="2043112" cy="5627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3225"/>
            <a:ext cx="5976938" cy="5627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84B0C-B747-4336-BE21-8D09B26E372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225"/>
            <a:ext cx="6991350" cy="560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498600"/>
            <a:ext cx="4010025" cy="453231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9625" y="1498600"/>
            <a:ext cx="4010025" cy="4532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E09A2-EC06-4E09-9E20-A83EB4214F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06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06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50850"/>
            <a:ext cx="8229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062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3225"/>
            <a:ext cx="69913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98600"/>
            <a:ext cx="8172450" cy="4532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41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41600" y="6245225"/>
            <a:ext cx="3378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cs typeface="+mn-cs"/>
              </a:defRPr>
            </a:lvl1pPr>
          </a:lstStyle>
          <a:p>
            <a:pPr>
              <a:defRPr/>
            </a:pPr>
            <a:r>
              <a:rPr lang="de-DE"/>
              <a:t>OMS Briefing</a:t>
            </a:r>
          </a:p>
        </p:txBody>
      </p:sp>
      <p:sp>
        <p:nvSpPr>
          <p:cNvPr id="541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cs typeface="+mn-cs"/>
              </a:defRPr>
            </a:lvl1pPr>
          </a:lstStyle>
          <a:p>
            <a:pPr>
              <a:defRPr/>
            </a:pPr>
            <a:fld id="{333A3D53-9C50-4962-AF22-CF25AF54C7B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541706" name="Line 10"/>
          <p:cNvSpPr>
            <a:spLocks noChangeShapeType="1"/>
          </p:cNvSpPr>
          <p:nvPr/>
        </p:nvSpPr>
        <p:spPr bwMode="auto">
          <a:xfrm>
            <a:off x="466725" y="895350"/>
            <a:ext cx="867727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41707" name="Line 11"/>
          <p:cNvSpPr>
            <a:spLocks noChangeShapeType="1"/>
          </p:cNvSpPr>
          <p:nvPr/>
        </p:nvSpPr>
        <p:spPr bwMode="auto">
          <a:xfrm>
            <a:off x="0" y="6111875"/>
            <a:ext cx="862965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  <p:sldLayoutId id="2147484159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CC000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5000"/>
        </a:lnSpc>
        <a:spcBef>
          <a:spcPct val="20000"/>
        </a:spcBef>
        <a:spcAft>
          <a:spcPct val="0"/>
        </a:spcAft>
        <a:buClr>
          <a:srgbClr val="CC0000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04850" y="1031875"/>
            <a:ext cx="8027988" cy="706438"/>
          </a:xfrm>
        </p:spPr>
        <p:txBody>
          <a:bodyPr/>
          <a:lstStyle/>
          <a:p>
            <a:pPr algn="l" eaLnBrk="1" hangingPunct="1">
              <a:defRPr/>
            </a:pP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Delivery of Science Components to NRCS Business Applications</a:t>
            </a: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10"/>
          <p:cNvPicPr>
            <a:picLocks noChangeAspect="1" noChangeArrowheads="1"/>
          </p:cNvPicPr>
          <p:nvPr/>
        </p:nvPicPr>
        <p:blipFill>
          <a:blip r:embed="rId3"/>
          <a:srcRect l="34433"/>
          <a:stretch>
            <a:fillRect/>
          </a:stretch>
        </p:blipFill>
        <p:spPr bwMode="auto">
          <a:xfrm>
            <a:off x="0" y="2549005"/>
            <a:ext cx="91440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95338" y="5661025"/>
            <a:ext cx="7493000" cy="550863"/>
          </a:xfrm>
        </p:spPr>
        <p:txBody>
          <a:bodyPr/>
          <a:lstStyle/>
          <a:p>
            <a:pPr algn="l" eaLnBrk="1" hangingPunct="1">
              <a:lnSpc>
                <a:spcPct val="100000"/>
              </a:lnSpc>
            </a:pPr>
            <a:r>
              <a:rPr lang="en-US" sz="1200" b="1" dirty="0" smtClean="0"/>
              <a:t>USDA - ARS - Agricultural Systems Research Unit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200" b="1" dirty="0" smtClean="0"/>
              <a:t>USDA – NRCS - Information Technology Center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sz="1200" b="1" dirty="0" smtClean="0"/>
              <a:t>Colorado State University – Civil Engineering and Computer Science</a:t>
            </a:r>
          </a:p>
        </p:txBody>
      </p:sp>
      <p:pic>
        <p:nvPicPr>
          <p:cNvPr id="4101" name="Picture 6" descr="OMS 2_1 User Interface Graphi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002" y="2235383"/>
            <a:ext cx="5337175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109273" y="1469036"/>
            <a:ext cx="7555041" cy="2743200"/>
          </a:xfrm>
          <a:prstGeom prst="wedgeRoundRectCallout">
            <a:avLst>
              <a:gd name="adj1" fmla="val 10601"/>
              <a:gd name="adj2" fmla="val 64381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Science components and models are stored in the modeling framework repository.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Science components and models contain metadata that facilitate their proper use and integration.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 reduce confusion, metadata </a:t>
            </a:r>
            <a:r>
              <a:rPr lang="en-US" sz="2400" dirty="0" smtClean="0">
                <a:latin typeface="Calibri" pitchFamily="34" charset="0"/>
              </a:rPr>
              <a:t>are best managed using an ontology and knowledge base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901908" y="5264045"/>
            <a:ext cx="7717436" cy="1376598"/>
          </a:xfrm>
          <a:prstGeom prst="wedgeRoundRectCallout">
            <a:avLst>
              <a:gd name="adj1" fmla="val 12251"/>
              <a:gd name="adj2" fmla="val -8178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Knowledge often is conceptual and non-computational.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can contain both computational components and those that run against a knowledge base.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5216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+mn-cs"/>
              </a:rPr>
              <a:t>OMS is a modeling framework, currently the only framework used within USDA; modeling frameworks are used by EPA, USGS, and agencies in Europe and Australia.</a:t>
            </a:r>
          </a:p>
          <a:p>
            <a:pPr marL="287338" indent="-168275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+mn-cs"/>
              </a:rPr>
              <a:t>Modeling projects use OMS to build, validate, and deploy science components for agency business applications.</a:t>
            </a:r>
          </a:p>
          <a:p>
            <a:pPr marL="287338" indent="-168275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+mn-cs"/>
              </a:rPr>
              <a:t>Through OMS, science components are aggregated into models, deployed as services, provisioned with data, and made available to agency business applications.</a:t>
            </a:r>
          </a:p>
          <a:p>
            <a:pPr marL="287338" indent="-168275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5">
                    <a:lumMod val="25000"/>
                  </a:schemeClr>
                </a:solidFill>
                <a:latin typeface="Calibri" pitchFamily="34" charset="0"/>
                <a:cs typeface="+mn-cs"/>
              </a:rPr>
              <a:t>Users run agency applications containing a business workflow with processes that call OMS model services, such as erosion estimation, computing a forage balance, calculating runoff, etc.  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68032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The Object Modeling System (OMS)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Data Provisioning 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452079" y="479684"/>
            <a:ext cx="4362138" cy="4497049"/>
          </a:xfrm>
          <a:prstGeom prst="wedgeRectCallout">
            <a:avLst>
              <a:gd name="adj1" fmla="val -60009"/>
              <a:gd name="adj2" fmla="val -23166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System Components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Data </a:t>
            </a:r>
            <a:r>
              <a:rPr lang="en-US" sz="2000" dirty="0" err="1" smtClean="0">
                <a:latin typeface="Calibri" pitchFamily="34" charset="0"/>
              </a:rPr>
              <a:t>Input/Output</a:t>
            </a:r>
            <a:endParaRPr lang="en-US" sz="2000" dirty="0" smtClean="0">
              <a:latin typeface="Calibri" pitchFamily="34" charset="0"/>
            </a:endParaRP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Time 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Statistics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Geospatial Interface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Modeling Project Management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Component Development Standard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Model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Builder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Test Harness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Calibration Tools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Analysis Tools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Geospatial Tools</a:t>
            </a: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Visualization Tools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Science Component Library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Data Provisioning 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512038" y="1379094"/>
            <a:ext cx="4422099" cy="4302177"/>
          </a:xfrm>
          <a:prstGeom prst="wedgeRectCallout">
            <a:avLst>
              <a:gd name="adj1" fmla="val -61732"/>
              <a:gd name="adj2" fmla="val -16620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Amazon Elastic Computing Cloud (EC2)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Virtual service instances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Virtual data storage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Capacity adjusted to user load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Enterprise Service Bus (ESB) – Glassfish Enterprise Server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Multi-threading – Terracotta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Registered and advertized SOA-compliant web services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OMS operations team</a:t>
            </a:r>
          </a:p>
          <a:p>
            <a:pPr marL="204788" indent="-223838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Models also can be run within the OMS application on a desktop or notebook computer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Data Provisioning 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512038" y="1379095"/>
            <a:ext cx="4422099" cy="3867462"/>
          </a:xfrm>
          <a:prstGeom prst="wedgeRectCallout">
            <a:avLst>
              <a:gd name="adj1" fmla="val -61393"/>
              <a:gd name="adj2" fmla="val 17353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provisioning standard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mart for each model base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Operational data marts deployed to the run-time platform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access web services available to model bases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stewards for each model base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stewards are organized into data provisioning teams serving the respective areas of use.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Data marts fed by agency data warehouses through ETL process</a:t>
            </a: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7" y="361742"/>
            <a:ext cx="3687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OMS Contains…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037679" y="1081426"/>
            <a:ext cx="2952750" cy="4591050"/>
            <a:chOff x="498033" y="1006475"/>
            <a:chExt cx="2952750" cy="4591050"/>
          </a:xfrm>
        </p:grpSpPr>
        <p:sp>
          <p:nvSpPr>
            <p:cNvPr id="11268" name="Rounded Rectangle 9"/>
            <p:cNvSpPr>
              <a:spLocks noChangeArrowheads="1"/>
            </p:cNvSpPr>
            <p:nvPr/>
          </p:nvSpPr>
          <p:spPr bwMode="auto">
            <a:xfrm>
              <a:off x="498033" y="1006475"/>
              <a:ext cx="2952750" cy="1077913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 / Component </a:t>
              </a:r>
            </a:p>
            <a:p>
              <a:pPr algn="ctr"/>
              <a:r>
                <a:rPr lang="en-US" b="1"/>
                <a:t>Development and </a:t>
              </a:r>
            </a:p>
            <a:p>
              <a:pPr algn="ctr"/>
              <a:r>
                <a:rPr lang="en-US" b="1"/>
                <a:t>Validation Platform</a:t>
              </a:r>
            </a:p>
          </p:txBody>
        </p:sp>
        <p:sp>
          <p:nvSpPr>
            <p:cNvPr id="11269" name="Rounded Rectangle 10"/>
            <p:cNvSpPr>
              <a:spLocks noChangeArrowheads="1"/>
            </p:cNvSpPr>
            <p:nvPr/>
          </p:nvSpPr>
          <p:spPr bwMode="auto">
            <a:xfrm>
              <a:off x="498033" y="2176463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Model</a:t>
              </a:r>
            </a:p>
            <a:p>
              <a:pPr algn="ctr"/>
              <a:r>
                <a:rPr lang="en-US" b="1"/>
                <a:t>Run-Time Platform</a:t>
              </a:r>
            </a:p>
          </p:txBody>
        </p:sp>
        <p:sp>
          <p:nvSpPr>
            <p:cNvPr id="11270" name="Rounded Rectangle 11"/>
            <p:cNvSpPr>
              <a:spLocks noChangeArrowheads="1"/>
            </p:cNvSpPr>
            <p:nvPr/>
          </p:nvSpPr>
          <p:spPr bwMode="auto">
            <a:xfrm>
              <a:off x="498033" y="3348038"/>
              <a:ext cx="2952750" cy="10795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 dirty="0"/>
                <a:t>Data Provisioning </a:t>
              </a:r>
            </a:p>
            <a:p>
              <a:pPr algn="ctr"/>
              <a:r>
                <a:rPr lang="en-US" b="1" dirty="0"/>
                <a:t>Platform</a:t>
              </a:r>
            </a:p>
          </p:txBody>
        </p:sp>
        <p:sp>
          <p:nvSpPr>
            <p:cNvPr id="11271" name="Rounded Rectangle 12"/>
            <p:cNvSpPr>
              <a:spLocks noChangeArrowheads="1"/>
            </p:cNvSpPr>
            <p:nvPr/>
          </p:nvSpPr>
          <p:spPr bwMode="auto">
            <a:xfrm>
              <a:off x="498033" y="4519613"/>
              <a:ext cx="2952750" cy="1077912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b="1"/>
                <a:t>Knowledge Base</a:t>
              </a:r>
            </a:p>
            <a:p>
              <a:pPr algn="ctr"/>
              <a:r>
                <a:rPr lang="en-US" b="1"/>
                <a:t>Platform</a:t>
              </a:r>
            </a:p>
          </p:txBody>
        </p:sp>
      </p:grpSp>
      <p:sp>
        <p:nvSpPr>
          <p:cNvPr id="8" name="Rectangular Callout 7"/>
          <p:cNvSpPr/>
          <p:nvPr/>
        </p:nvSpPr>
        <p:spPr bwMode="auto">
          <a:xfrm>
            <a:off x="4482058" y="1978702"/>
            <a:ext cx="4422099" cy="4242216"/>
          </a:xfrm>
          <a:prstGeom prst="wedgeRectCallout">
            <a:avLst>
              <a:gd name="adj1" fmla="val -61054"/>
              <a:gd name="adj2" fmla="val 22926"/>
            </a:avLst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Ontology and knowledge base accounting for (among other entities):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Science component/model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Land unit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Management system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Conservation practice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Resource concern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Soil </a:t>
            </a:r>
            <a:r>
              <a:rPr lang="en-US" sz="2000" dirty="0" err="1" smtClean="0">
                <a:latin typeface="Calibri" pitchFamily="34" charset="0"/>
              </a:rPr>
              <a:t>mapunit</a:t>
            </a:r>
            <a:endParaRPr lang="en-US" sz="2000" dirty="0" smtClean="0">
              <a:latin typeface="Calibri" pitchFamily="34" charset="0"/>
            </a:endParaRP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Ecological site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Climate station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Common resource area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Plant/crop</a:t>
            </a:r>
          </a:p>
          <a:p>
            <a:pPr marL="661988" lvl="1" indent="-223838">
              <a:buFont typeface="Courier New" pitchFamily="49" charset="0"/>
              <a:buChar char="o"/>
            </a:pPr>
            <a:r>
              <a:rPr lang="en-US" sz="2000" dirty="0" smtClean="0">
                <a:latin typeface="Calibri" pitchFamily="34" charset="0"/>
              </a:rPr>
              <a:t>NRI sample unit</a:t>
            </a:r>
          </a:p>
          <a:p>
            <a:pPr marL="661988" lvl="1" indent="-223838"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04788" marR="0" indent="-2238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6"/>
          <p:cNvSpPr txBox="1">
            <a:spLocks noChangeArrowheads="1"/>
          </p:cNvSpPr>
          <p:nvPr/>
        </p:nvSpPr>
        <p:spPr bwMode="auto">
          <a:xfrm>
            <a:off x="689210" y="179570"/>
            <a:ext cx="77802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Model Development and Delivery Workflow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17411" name="Group 46"/>
          <p:cNvGrpSpPr>
            <a:grpSpLocks/>
          </p:cNvGrpSpPr>
          <p:nvPr/>
        </p:nvGrpSpPr>
        <p:grpSpPr bwMode="auto">
          <a:xfrm>
            <a:off x="0" y="944563"/>
            <a:ext cx="9144000" cy="5824537"/>
            <a:chOff x="0" y="944563"/>
            <a:chExt cx="9144000" cy="5824537"/>
          </a:xfrm>
        </p:grpSpPr>
        <p:sp>
          <p:nvSpPr>
            <p:cNvPr id="70" name="Snip Single Corner Rectangle 69"/>
            <p:cNvSpPr/>
            <p:nvPr/>
          </p:nvSpPr>
          <p:spPr>
            <a:xfrm>
              <a:off x="5129213" y="3074988"/>
              <a:ext cx="1204912" cy="784225"/>
            </a:xfrm>
            <a:prstGeom prst="snip1Rect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Knowledge Base</a:t>
              </a:r>
            </a:p>
          </p:txBody>
        </p:sp>
        <p:sp>
          <p:nvSpPr>
            <p:cNvPr id="17413" name="Rectangle 49"/>
            <p:cNvSpPr>
              <a:spLocks noChangeArrowheads="1"/>
            </p:cNvSpPr>
            <p:nvPr/>
          </p:nvSpPr>
          <p:spPr bwMode="auto">
            <a:xfrm>
              <a:off x="0" y="2352675"/>
              <a:ext cx="9144000" cy="2952750"/>
            </a:xfrm>
            <a:prstGeom prst="rect">
              <a:avLst/>
            </a:prstGeom>
            <a:solidFill>
              <a:srgbClr val="CCECFF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endParaRPr lang="en-US"/>
            </a:p>
          </p:txBody>
        </p:sp>
        <p:sp>
          <p:nvSpPr>
            <p:cNvPr id="5" name="Flowchart: Magnetic Disk 4"/>
            <p:cNvSpPr/>
            <p:nvPr/>
          </p:nvSpPr>
          <p:spPr>
            <a:xfrm>
              <a:off x="2058988" y="4189413"/>
              <a:ext cx="2259012" cy="862012"/>
            </a:xfrm>
            <a:prstGeom prst="flowChartMagneticDisk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Data to Calibrate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and Run Model</a:t>
              </a:r>
            </a:p>
          </p:txBody>
        </p:sp>
        <p:sp>
          <p:nvSpPr>
            <p:cNvPr id="6" name="Snip Single Corner Rectangle 5"/>
            <p:cNvSpPr/>
            <p:nvPr/>
          </p:nvSpPr>
          <p:spPr>
            <a:xfrm>
              <a:off x="2139950" y="3132138"/>
              <a:ext cx="1203325" cy="784225"/>
            </a:xfrm>
            <a:prstGeom prst="snip1Rect">
              <a:avLst/>
            </a:prstGeom>
            <a:solidFill>
              <a:schemeClr val="accent5">
                <a:lumMod val="50000"/>
                <a:alpha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API</a:t>
              </a:r>
            </a:p>
          </p:txBody>
        </p:sp>
        <p:cxnSp>
          <p:nvCxnSpPr>
            <p:cNvPr id="21" name="Elbow Connector 35"/>
            <p:cNvCxnSpPr>
              <a:endCxn id="5" idx="4"/>
            </p:cNvCxnSpPr>
            <p:nvPr/>
          </p:nvCxnSpPr>
          <p:spPr>
            <a:xfrm rot="5400000">
              <a:off x="3679031" y="3382169"/>
              <a:ext cx="1876425" cy="598488"/>
            </a:xfrm>
            <a:prstGeom prst="bentConnector2">
              <a:avLst/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35"/>
            <p:cNvCxnSpPr>
              <a:endCxn id="41" idx="3"/>
            </p:cNvCxnSpPr>
            <p:nvPr/>
          </p:nvCxnSpPr>
          <p:spPr>
            <a:xfrm rot="5400000">
              <a:off x="4006850" y="2941638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5"/>
            <p:cNvCxnSpPr>
              <a:stCxn id="6" idx="3"/>
            </p:cNvCxnSpPr>
            <p:nvPr/>
          </p:nvCxnSpPr>
          <p:spPr>
            <a:xfrm rot="5400000" flipH="1" flipV="1">
              <a:off x="2555082" y="2944019"/>
              <a:ext cx="374650" cy="1587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Snip Single Corner Rectangle 39"/>
            <p:cNvSpPr/>
            <p:nvPr/>
          </p:nvSpPr>
          <p:spPr>
            <a:xfrm>
              <a:off x="5799138" y="4194175"/>
              <a:ext cx="2565400" cy="841375"/>
            </a:xfrm>
            <a:prstGeom prst="snip1Rect">
              <a:avLst/>
            </a:prstGeom>
            <a:solidFill>
              <a:srgbClr val="FFC000"/>
            </a:solidFill>
            <a:ln w="38100" cmpd="tri">
              <a:solidFill>
                <a:schemeClr val="tx2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Model Services in Computing Cloud</a:t>
              </a:r>
            </a:p>
          </p:txBody>
        </p:sp>
        <p:sp>
          <p:nvSpPr>
            <p:cNvPr id="41" name="Snip Single Corner Rectangle 40"/>
            <p:cNvSpPr/>
            <p:nvPr/>
          </p:nvSpPr>
          <p:spPr>
            <a:xfrm>
              <a:off x="3589338" y="3132138"/>
              <a:ext cx="1203325" cy="784225"/>
            </a:xfrm>
            <a:prstGeom prst="snip1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Component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Library </a:t>
              </a:r>
            </a:p>
          </p:txBody>
        </p:sp>
        <p:sp>
          <p:nvSpPr>
            <p:cNvPr id="42" name="Snip Single Corner Rectangle 41"/>
            <p:cNvSpPr/>
            <p:nvPr/>
          </p:nvSpPr>
          <p:spPr>
            <a:xfrm>
              <a:off x="5037138" y="3132138"/>
              <a:ext cx="1204912" cy="784225"/>
            </a:xfrm>
            <a:prstGeom prst="snip1Rect">
              <a:avLst/>
            </a:prstGeom>
            <a:solidFill>
              <a:schemeClr val="accent5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OMS Knowledge Base</a:t>
              </a:r>
            </a:p>
          </p:txBody>
        </p:sp>
        <p:grpSp>
          <p:nvGrpSpPr>
            <p:cNvPr id="17422" name="Group 46"/>
            <p:cNvGrpSpPr>
              <a:grpSpLocks/>
            </p:cNvGrpSpPr>
            <p:nvPr/>
          </p:nvGrpSpPr>
          <p:grpSpPr bwMode="auto">
            <a:xfrm>
              <a:off x="6486525" y="2944813"/>
              <a:ext cx="1450975" cy="971550"/>
              <a:chOff x="5542218" y="1201715"/>
              <a:chExt cx="1450696" cy="971860"/>
            </a:xfrm>
          </p:grpSpPr>
          <p:sp>
            <p:nvSpPr>
              <p:cNvPr id="43" name="Snip Single Corner Rectangle 42"/>
              <p:cNvSpPr/>
              <p:nvPr/>
            </p:nvSpPr>
            <p:spPr>
              <a:xfrm>
                <a:off x="5789820" y="1201715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Model Base</a:t>
                </a:r>
              </a:p>
            </p:txBody>
          </p:sp>
          <p:sp>
            <p:nvSpPr>
              <p:cNvPr id="44" name="Snip Single Corner Rectangle 43"/>
              <p:cNvSpPr/>
              <p:nvPr/>
            </p:nvSpPr>
            <p:spPr>
              <a:xfrm>
                <a:off x="5716809" y="1263647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Model Base</a:t>
                </a:r>
              </a:p>
            </p:txBody>
          </p:sp>
          <p:sp>
            <p:nvSpPr>
              <p:cNvPr id="45" name="Snip Single Corner Rectangle 44"/>
              <p:cNvSpPr/>
              <p:nvPr/>
            </p:nvSpPr>
            <p:spPr>
              <a:xfrm>
                <a:off x="5629514" y="1311287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Model Base</a:t>
                </a:r>
              </a:p>
            </p:txBody>
          </p:sp>
          <p:sp>
            <p:nvSpPr>
              <p:cNvPr id="46" name="Snip Single Corner Rectangle 45"/>
              <p:cNvSpPr/>
              <p:nvPr/>
            </p:nvSpPr>
            <p:spPr>
              <a:xfrm>
                <a:off x="5542218" y="1389100"/>
                <a:ext cx="1203094" cy="784475"/>
              </a:xfrm>
              <a:prstGeom prst="snip1Rect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OMS </a:t>
                </a:r>
              </a:p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Model </a:t>
                </a:r>
              </a:p>
              <a:p>
                <a:pPr algn="ctr">
                  <a:defRPr/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Base</a:t>
                </a:r>
              </a:p>
            </p:txBody>
          </p:sp>
        </p:grpSp>
        <p:sp>
          <p:nvSpPr>
            <p:cNvPr id="17423" name="Rounded Rectangle 48"/>
            <p:cNvSpPr>
              <a:spLocks noChangeArrowheads="1"/>
            </p:cNvSpPr>
            <p:nvPr/>
          </p:nvSpPr>
          <p:spPr bwMode="auto">
            <a:xfrm>
              <a:off x="1439863" y="2562225"/>
              <a:ext cx="7450137" cy="195263"/>
            </a:xfrm>
            <a:prstGeom prst="roundRect">
              <a:avLst>
                <a:gd name="adj" fmla="val 16667"/>
              </a:avLst>
            </a:prstGeom>
            <a:solidFill>
              <a:srgbClr val="FF99FF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r>
                <a:rPr lang="en-US" sz="1200" b="1"/>
                <a:t>Modeling Framework</a:t>
              </a:r>
            </a:p>
          </p:txBody>
        </p:sp>
        <p:sp>
          <p:nvSpPr>
            <p:cNvPr id="17424" name="TextBox 51"/>
            <p:cNvSpPr txBox="1">
              <a:spLocks noChangeArrowheads="1"/>
            </p:cNvSpPr>
            <p:nvPr/>
          </p:nvSpPr>
          <p:spPr bwMode="auto">
            <a:xfrm>
              <a:off x="60325" y="944563"/>
              <a:ext cx="1035050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Review Team</a:t>
              </a:r>
            </a:p>
          </p:txBody>
        </p:sp>
        <p:sp>
          <p:nvSpPr>
            <p:cNvPr id="17425" name="TextBox 53"/>
            <p:cNvSpPr txBox="1">
              <a:spLocks noChangeArrowheads="1"/>
            </p:cNvSpPr>
            <p:nvPr/>
          </p:nvSpPr>
          <p:spPr bwMode="auto">
            <a:xfrm>
              <a:off x="60325" y="1741488"/>
              <a:ext cx="1079500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Modeling</a:t>
              </a:r>
            </a:p>
            <a:p>
              <a:pPr algn="ctr"/>
              <a:r>
                <a:rPr lang="en-US" sz="1400" b="1"/>
                <a:t>Team</a:t>
              </a:r>
            </a:p>
          </p:txBody>
        </p:sp>
        <p:sp>
          <p:nvSpPr>
            <p:cNvPr id="17426" name="TextBox 54"/>
            <p:cNvSpPr txBox="1">
              <a:spLocks noChangeArrowheads="1"/>
            </p:cNvSpPr>
            <p:nvPr/>
          </p:nvSpPr>
          <p:spPr bwMode="auto">
            <a:xfrm>
              <a:off x="60325" y="3438315"/>
              <a:ext cx="1109663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/>
                <a:t>Object Modeling </a:t>
              </a:r>
              <a:r>
                <a:rPr lang="en-US" sz="1400" b="1" dirty="0" smtClean="0"/>
                <a:t>System (OMS)</a:t>
              </a:r>
              <a:endParaRPr lang="en-US" sz="1400" b="1" dirty="0"/>
            </a:p>
          </p:txBody>
        </p:sp>
        <p:sp>
          <p:nvSpPr>
            <p:cNvPr id="17427" name="TextBox 55"/>
            <p:cNvSpPr txBox="1">
              <a:spLocks noChangeArrowheads="1"/>
            </p:cNvSpPr>
            <p:nvPr/>
          </p:nvSpPr>
          <p:spPr bwMode="auto">
            <a:xfrm>
              <a:off x="60325" y="5299075"/>
              <a:ext cx="1244600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OMS Operations Team</a:t>
              </a:r>
            </a:p>
          </p:txBody>
        </p:sp>
        <p:sp>
          <p:nvSpPr>
            <p:cNvPr id="17428" name="TextBox 56"/>
            <p:cNvSpPr txBox="1">
              <a:spLocks noChangeArrowheads="1"/>
            </p:cNvSpPr>
            <p:nvPr/>
          </p:nvSpPr>
          <p:spPr bwMode="auto">
            <a:xfrm>
              <a:off x="60325" y="6245225"/>
              <a:ext cx="14986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/>
                <a:t>Model Support Team</a:t>
              </a:r>
            </a:p>
          </p:txBody>
        </p:sp>
        <p:sp>
          <p:nvSpPr>
            <p:cNvPr id="17429" name="Left Brace 60"/>
            <p:cNvSpPr>
              <a:spLocks/>
            </p:cNvSpPr>
            <p:nvPr/>
          </p:nvSpPr>
          <p:spPr bwMode="auto">
            <a:xfrm>
              <a:off x="1214438" y="2413000"/>
              <a:ext cx="150812" cy="2757488"/>
            </a:xfrm>
            <a:prstGeom prst="leftBrace">
              <a:avLst>
                <a:gd name="adj1" fmla="val 8296"/>
                <a:gd name="adj2" fmla="val 50000"/>
              </a:avLst>
            </a:prstGeom>
            <a:solidFill>
              <a:schemeClr val="accent1"/>
            </a:solidFill>
            <a:ln w="444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/>
              <a:endParaRPr lang="en-US"/>
            </a:p>
          </p:txBody>
        </p:sp>
        <p:sp>
          <p:nvSpPr>
            <p:cNvPr id="62" name="Flowchart: Process 61"/>
            <p:cNvSpPr/>
            <p:nvPr/>
          </p:nvSpPr>
          <p:spPr>
            <a:xfrm>
              <a:off x="1728788" y="1646238"/>
              <a:ext cx="1208087" cy="579437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Build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Components</a:t>
              </a:r>
            </a:p>
          </p:txBody>
        </p:sp>
        <p:sp>
          <p:nvSpPr>
            <p:cNvPr id="63" name="Flowchart: Process 62"/>
            <p:cNvSpPr/>
            <p:nvPr/>
          </p:nvSpPr>
          <p:spPr>
            <a:xfrm>
              <a:off x="3289300" y="1649413"/>
              <a:ext cx="1293813" cy="577850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Build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Model</a:t>
              </a:r>
            </a:p>
          </p:txBody>
        </p:sp>
        <p:sp>
          <p:nvSpPr>
            <p:cNvPr id="64" name="Flowchart: Process 63"/>
            <p:cNvSpPr/>
            <p:nvPr/>
          </p:nvSpPr>
          <p:spPr>
            <a:xfrm>
              <a:off x="4972050" y="1651000"/>
              <a:ext cx="1292225" cy="579438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Validate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Model</a:t>
              </a:r>
            </a:p>
          </p:txBody>
        </p:sp>
        <p:sp>
          <p:nvSpPr>
            <p:cNvPr id="65" name="Flowchart: Process 64"/>
            <p:cNvSpPr/>
            <p:nvPr/>
          </p:nvSpPr>
          <p:spPr>
            <a:xfrm>
              <a:off x="6653213" y="949325"/>
              <a:ext cx="1292225" cy="579438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Certify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Model</a:t>
              </a:r>
            </a:p>
          </p:txBody>
        </p:sp>
        <p:sp>
          <p:nvSpPr>
            <p:cNvPr id="66" name="Flowchart: Process 65"/>
            <p:cNvSpPr/>
            <p:nvPr/>
          </p:nvSpPr>
          <p:spPr>
            <a:xfrm>
              <a:off x="2060575" y="6161088"/>
              <a:ext cx="1171575" cy="536575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Provision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67" name="Flowchart: Process 66"/>
            <p:cNvSpPr/>
            <p:nvPr/>
          </p:nvSpPr>
          <p:spPr>
            <a:xfrm>
              <a:off x="3536950" y="6164263"/>
              <a:ext cx="2368550" cy="534987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Calibrate Certified Model 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for Region of Use</a:t>
              </a:r>
            </a:p>
          </p:txBody>
        </p:sp>
        <p:sp>
          <p:nvSpPr>
            <p:cNvPr id="68" name="Flowchart: Process 67"/>
            <p:cNvSpPr/>
            <p:nvPr/>
          </p:nvSpPr>
          <p:spPr>
            <a:xfrm>
              <a:off x="5365750" y="5246688"/>
              <a:ext cx="1495425" cy="644525"/>
            </a:xfrm>
            <a:prstGeom prst="flowChartProcess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</a:rPr>
                <a:t>Deploy and Operate Model</a:t>
              </a:r>
            </a:p>
          </p:txBody>
        </p:sp>
        <p:cxnSp>
          <p:nvCxnSpPr>
            <p:cNvPr id="71" name="Elbow Connector 35"/>
            <p:cNvCxnSpPr/>
            <p:nvPr/>
          </p:nvCxnSpPr>
          <p:spPr>
            <a:xfrm rot="5400000">
              <a:off x="5433219" y="2958306"/>
              <a:ext cx="374650" cy="7938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Elbow Connector 35"/>
            <p:cNvCxnSpPr/>
            <p:nvPr/>
          </p:nvCxnSpPr>
          <p:spPr>
            <a:xfrm rot="5400000">
              <a:off x="6919913" y="2962275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Elbow Connector 35"/>
            <p:cNvCxnSpPr/>
            <p:nvPr/>
          </p:nvCxnSpPr>
          <p:spPr>
            <a:xfrm rot="5400000">
              <a:off x="2135188" y="2389188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Elbow Connector 35"/>
            <p:cNvCxnSpPr/>
            <p:nvPr/>
          </p:nvCxnSpPr>
          <p:spPr>
            <a:xfrm rot="5400000">
              <a:off x="3711575" y="2406650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lbow Connector 35"/>
            <p:cNvCxnSpPr/>
            <p:nvPr/>
          </p:nvCxnSpPr>
          <p:spPr>
            <a:xfrm rot="5400000">
              <a:off x="5408613" y="2393950"/>
              <a:ext cx="374650" cy="635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35"/>
            <p:cNvCxnSpPr>
              <a:stCxn id="64" idx="3"/>
              <a:endCxn id="65" idx="2"/>
            </p:cNvCxnSpPr>
            <p:nvPr/>
          </p:nvCxnSpPr>
          <p:spPr>
            <a:xfrm flipV="1">
              <a:off x="6264275" y="1528763"/>
              <a:ext cx="1035050" cy="412750"/>
            </a:xfrm>
            <a:prstGeom prst="bentConnector2">
              <a:avLst/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lbow Connector 35"/>
            <p:cNvCxnSpPr/>
            <p:nvPr/>
          </p:nvCxnSpPr>
          <p:spPr>
            <a:xfrm rot="16200000" flipH="1">
              <a:off x="7143750" y="2030413"/>
              <a:ext cx="1063625" cy="0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Elbow Connector 35"/>
            <p:cNvCxnSpPr>
              <a:stCxn id="5" idx="2"/>
              <a:endCxn id="66" idx="0"/>
            </p:cNvCxnSpPr>
            <p:nvPr/>
          </p:nvCxnSpPr>
          <p:spPr>
            <a:xfrm rot="10800000" flipH="1" flipV="1">
              <a:off x="2058988" y="4619625"/>
              <a:ext cx="587375" cy="1541463"/>
            </a:xfrm>
            <a:prstGeom prst="bentConnector4">
              <a:avLst>
                <a:gd name="adj1" fmla="val -38924"/>
                <a:gd name="adj2" fmla="val 63988"/>
              </a:avLst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lbow Connector 35"/>
            <p:cNvCxnSpPr>
              <a:endCxn id="67" idx="3"/>
            </p:cNvCxnSpPr>
            <p:nvPr/>
          </p:nvCxnSpPr>
          <p:spPr>
            <a:xfrm rot="5400000">
              <a:off x="5507831" y="3171032"/>
              <a:ext cx="3659187" cy="2863850"/>
            </a:xfrm>
            <a:prstGeom prst="bentConnector2">
              <a:avLst/>
            </a:prstGeom>
            <a:ln w="31750">
              <a:solidFill>
                <a:schemeClr val="tx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Elbow Connector 35"/>
            <p:cNvCxnSpPr>
              <a:stCxn id="68" idx="3"/>
              <a:endCxn id="40" idx="1"/>
            </p:cNvCxnSpPr>
            <p:nvPr/>
          </p:nvCxnSpPr>
          <p:spPr>
            <a:xfrm flipV="1">
              <a:off x="6861175" y="5035550"/>
              <a:ext cx="220663" cy="533400"/>
            </a:xfrm>
            <a:prstGeom prst="bentConnector2">
              <a:avLst/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Elbow Connector 35"/>
            <p:cNvCxnSpPr>
              <a:endCxn id="68" idx="2"/>
            </p:cNvCxnSpPr>
            <p:nvPr/>
          </p:nvCxnSpPr>
          <p:spPr>
            <a:xfrm rot="5400000">
              <a:off x="5762625" y="3094038"/>
              <a:ext cx="3148013" cy="2446337"/>
            </a:xfrm>
            <a:prstGeom prst="bentConnector3">
              <a:avLst>
                <a:gd name="adj1" fmla="val 107262"/>
              </a:avLst>
            </a:prstGeom>
            <a:ln w="317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35"/>
            <p:cNvCxnSpPr>
              <a:stCxn id="5" idx="3"/>
              <a:endCxn id="68" idx="1"/>
            </p:cNvCxnSpPr>
            <p:nvPr/>
          </p:nvCxnSpPr>
          <p:spPr>
            <a:xfrm rot="16200000" flipH="1">
              <a:off x="4018756" y="4221957"/>
              <a:ext cx="517525" cy="2176462"/>
            </a:xfrm>
            <a:prstGeom prst="bentConnector2">
              <a:avLst/>
            </a:prstGeom>
            <a:ln w="31750">
              <a:solidFill>
                <a:schemeClr val="tx2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404556" y="361742"/>
            <a:ext cx="85069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Proposed Conservation Model Bases 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1271" name="Rounded Rectangle 12"/>
          <p:cNvSpPr>
            <a:spLocks noChangeArrowheads="1"/>
          </p:cNvSpPr>
          <p:nvPr/>
        </p:nvSpPr>
        <p:spPr bwMode="auto">
          <a:xfrm>
            <a:off x="1174787" y="1102626"/>
            <a:ext cx="2952750" cy="165955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sz="2400" b="1" dirty="0" smtClean="0"/>
              <a:t>Conservation </a:t>
            </a:r>
          </a:p>
          <a:p>
            <a:pPr algn="ctr"/>
            <a:r>
              <a:rPr lang="en-US" sz="2400" b="1" dirty="0" smtClean="0"/>
              <a:t>Effects </a:t>
            </a:r>
          </a:p>
          <a:p>
            <a:pPr algn="ctr"/>
            <a:r>
              <a:rPr lang="en-US" sz="2400" b="1" dirty="0" smtClean="0"/>
              <a:t>Assessment</a:t>
            </a:r>
          </a:p>
          <a:p>
            <a:pPr algn="ctr"/>
            <a:r>
              <a:rPr lang="en-US" sz="1400" b="1" dirty="0" smtClean="0"/>
              <a:t>CEAP</a:t>
            </a:r>
          </a:p>
          <a:p>
            <a:pPr algn="ctr"/>
            <a:r>
              <a:rPr lang="en-US" sz="1400" b="1" dirty="0" smtClean="0"/>
              <a:t>Rapid Watershed Assessments</a:t>
            </a:r>
          </a:p>
        </p:txBody>
      </p:sp>
      <p:sp>
        <p:nvSpPr>
          <p:cNvPr id="9" name="Rounded Rectangle 12"/>
          <p:cNvSpPr>
            <a:spLocks noChangeArrowheads="1"/>
          </p:cNvSpPr>
          <p:nvPr/>
        </p:nvSpPr>
        <p:spPr bwMode="auto">
          <a:xfrm>
            <a:off x="4950487" y="1056132"/>
            <a:ext cx="2952750" cy="165955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sz="2400" b="1" dirty="0" smtClean="0"/>
              <a:t>Conservation </a:t>
            </a:r>
          </a:p>
          <a:p>
            <a:pPr algn="ctr"/>
            <a:r>
              <a:rPr lang="en-US" sz="2400" b="1" dirty="0" smtClean="0"/>
              <a:t>Planning</a:t>
            </a:r>
          </a:p>
          <a:p>
            <a:pPr algn="ctr"/>
            <a:endParaRPr lang="en-US" sz="1400" b="1" dirty="0" smtClean="0"/>
          </a:p>
          <a:p>
            <a:pPr algn="ctr"/>
            <a:r>
              <a:rPr lang="en-US" sz="1400" b="1" dirty="0" smtClean="0"/>
              <a:t>Next Generation</a:t>
            </a:r>
          </a:p>
          <a:p>
            <a:pPr algn="ctr"/>
            <a:r>
              <a:rPr lang="en-US" sz="1400" b="1" dirty="0" smtClean="0"/>
              <a:t>Customer Service Toolkit</a:t>
            </a:r>
          </a:p>
        </p:txBody>
      </p:sp>
      <p:sp>
        <p:nvSpPr>
          <p:cNvPr id="10" name="Rounded Rectangle 12"/>
          <p:cNvSpPr>
            <a:spLocks noChangeArrowheads="1"/>
          </p:cNvSpPr>
          <p:nvPr/>
        </p:nvSpPr>
        <p:spPr bwMode="auto">
          <a:xfrm>
            <a:off x="1174787" y="2950905"/>
            <a:ext cx="2952750" cy="165955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sz="2400" b="1" dirty="0" smtClean="0"/>
              <a:t>Conservation</a:t>
            </a:r>
          </a:p>
          <a:p>
            <a:pPr algn="ctr"/>
            <a:r>
              <a:rPr lang="en-US" sz="2400" b="1" dirty="0" smtClean="0"/>
              <a:t>Practice </a:t>
            </a:r>
          </a:p>
          <a:p>
            <a:pPr algn="ctr"/>
            <a:r>
              <a:rPr lang="en-US" sz="2400" b="1" dirty="0" smtClean="0"/>
              <a:t>Design</a:t>
            </a:r>
          </a:p>
          <a:p>
            <a:pPr algn="ctr"/>
            <a:r>
              <a:rPr lang="en-US" sz="1400" b="1" dirty="0" smtClean="0"/>
              <a:t>Engineering, Vegetative Practices</a:t>
            </a:r>
          </a:p>
        </p:txBody>
      </p:sp>
      <p:sp>
        <p:nvSpPr>
          <p:cNvPr id="11" name="Rounded Rectangle 12"/>
          <p:cNvSpPr>
            <a:spLocks noChangeArrowheads="1"/>
          </p:cNvSpPr>
          <p:nvPr/>
        </p:nvSpPr>
        <p:spPr bwMode="auto">
          <a:xfrm>
            <a:off x="4965986" y="2950905"/>
            <a:ext cx="2952750" cy="165955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sz="2400" b="1" dirty="0" smtClean="0"/>
              <a:t>Ecosystem</a:t>
            </a:r>
          </a:p>
          <a:p>
            <a:pPr algn="ctr"/>
            <a:r>
              <a:rPr lang="en-US" sz="2400" b="1" dirty="0" smtClean="0"/>
              <a:t>Services</a:t>
            </a:r>
          </a:p>
          <a:p>
            <a:pPr algn="ctr"/>
            <a:endParaRPr lang="en-US" sz="1400" b="1" dirty="0" smtClean="0"/>
          </a:p>
          <a:p>
            <a:pPr algn="ctr"/>
            <a:r>
              <a:rPr lang="en-US" sz="1400" b="1" dirty="0" smtClean="0"/>
              <a:t>Carbon, Nitrogen</a:t>
            </a:r>
          </a:p>
          <a:p>
            <a:pPr algn="ctr"/>
            <a:r>
              <a:rPr lang="en-US" sz="1400" b="1" dirty="0" smtClean="0"/>
              <a:t>Ecosystem Health Indicators</a:t>
            </a:r>
          </a:p>
        </p:txBody>
      </p:sp>
      <p:sp>
        <p:nvSpPr>
          <p:cNvPr id="12" name="Rounded Rectangle 12"/>
          <p:cNvSpPr>
            <a:spLocks noChangeArrowheads="1"/>
          </p:cNvSpPr>
          <p:nvPr/>
        </p:nvSpPr>
        <p:spPr bwMode="auto">
          <a:xfrm>
            <a:off x="3084809" y="4772250"/>
            <a:ext cx="2952750" cy="1659551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sz="2400" b="1" dirty="0" smtClean="0"/>
              <a:t>Natural</a:t>
            </a:r>
          </a:p>
          <a:p>
            <a:pPr algn="ctr"/>
            <a:r>
              <a:rPr lang="en-US" sz="2400" b="1" dirty="0" smtClean="0"/>
              <a:t>Resource</a:t>
            </a:r>
          </a:p>
          <a:p>
            <a:pPr algn="ctr"/>
            <a:r>
              <a:rPr lang="en-US" sz="2400" b="1" dirty="0" smtClean="0"/>
              <a:t>Forecasting</a:t>
            </a:r>
          </a:p>
          <a:p>
            <a:pPr algn="ctr"/>
            <a:r>
              <a:rPr lang="en-US" sz="1400" b="1" dirty="0" smtClean="0"/>
              <a:t>Water Supply Forecasting</a:t>
            </a:r>
          </a:p>
          <a:p>
            <a:pPr algn="ctr"/>
            <a:r>
              <a:rPr lang="en-US" sz="1400" b="1" dirty="0" smtClean="0"/>
              <a:t>Forage Production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98438" y="1050925"/>
            <a:ext cx="8504237" cy="5535613"/>
            <a:chOff x="-64491" y="683305"/>
            <a:chExt cx="8903691" cy="5883958"/>
          </a:xfrm>
        </p:grpSpPr>
        <p:grpSp>
          <p:nvGrpSpPr>
            <p:cNvPr id="3" name="Group 266"/>
            <p:cNvGrpSpPr>
              <a:grpSpLocks/>
            </p:cNvGrpSpPr>
            <p:nvPr/>
          </p:nvGrpSpPr>
          <p:grpSpPr bwMode="auto">
            <a:xfrm>
              <a:off x="1108918" y="683305"/>
              <a:ext cx="7730282" cy="5883958"/>
              <a:chOff x="982223" y="683309"/>
              <a:chExt cx="7729956" cy="5884262"/>
            </a:xfrm>
          </p:grpSpPr>
          <p:sp>
            <p:nvSpPr>
              <p:cNvPr id="5" name="Flowchart: Magnetic Disk 4"/>
              <p:cNvSpPr/>
              <p:nvPr/>
            </p:nvSpPr>
            <p:spPr>
              <a:xfrm>
                <a:off x="3505144" y="3060976"/>
                <a:ext cx="2818746" cy="990553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13500000" scaled="1"/>
                <a:tileRect/>
              </a:gra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Producer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Management Plans</a:t>
                </a:r>
              </a:p>
            </p:txBody>
          </p:sp>
          <p:sp>
            <p:nvSpPr>
              <p:cNvPr id="7" name="Snip Single Corner Rectangle 6"/>
              <p:cNvSpPr/>
              <p:nvPr/>
            </p:nvSpPr>
            <p:spPr>
              <a:xfrm>
                <a:off x="1186659" y="683309"/>
                <a:ext cx="1753407" cy="867367"/>
              </a:xfrm>
              <a:prstGeom prst="snip1Rect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0"/>
                <a:tileRect/>
              </a:gra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Integrated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Assessment 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Model Base</a:t>
                </a:r>
              </a:p>
            </p:txBody>
          </p:sp>
          <p:sp>
            <p:nvSpPr>
              <p:cNvPr id="10" name="Flowchart: Process 9"/>
              <p:cNvSpPr/>
              <p:nvPr/>
            </p:nvSpPr>
            <p:spPr>
              <a:xfrm>
                <a:off x="4327832" y="2007986"/>
                <a:ext cx="1173370" cy="654744"/>
              </a:xfrm>
              <a:prstGeom prst="flowChartProcess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Evaluate System</a:t>
                </a:r>
              </a:p>
            </p:txBody>
          </p:sp>
          <p:sp>
            <p:nvSpPr>
              <p:cNvPr id="4" name="Flowchart: Process 3"/>
              <p:cNvSpPr/>
              <p:nvPr/>
            </p:nvSpPr>
            <p:spPr>
              <a:xfrm>
                <a:off x="2512932" y="2007986"/>
                <a:ext cx="1170046" cy="654744"/>
              </a:xfrm>
              <a:prstGeom prst="flowChartProcess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Develop System</a:t>
                </a:r>
              </a:p>
            </p:txBody>
          </p:sp>
          <p:sp>
            <p:nvSpPr>
              <p:cNvPr id="12" name="Flowchart: Magnetic Disk 11"/>
              <p:cNvSpPr/>
              <p:nvPr/>
            </p:nvSpPr>
            <p:spPr>
              <a:xfrm>
                <a:off x="3255845" y="5604016"/>
                <a:ext cx="1598841" cy="914617"/>
              </a:xfrm>
              <a:prstGeom prst="flowChartMagneticDisk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Technical 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Guide</a:t>
                </a:r>
              </a:p>
            </p:txBody>
          </p:sp>
          <p:sp>
            <p:nvSpPr>
              <p:cNvPr id="11" name="Flowchart: Process 10"/>
              <p:cNvSpPr/>
              <p:nvPr/>
            </p:nvSpPr>
            <p:spPr>
              <a:xfrm>
                <a:off x="2409888" y="4196654"/>
                <a:ext cx="1241512" cy="975367"/>
              </a:xfrm>
              <a:prstGeom prst="flowChartProcess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Build</a:t>
                </a:r>
              </a:p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Technical</a:t>
                </a:r>
              </a:p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Expertise</a:t>
                </a:r>
              </a:p>
            </p:txBody>
          </p:sp>
          <p:sp>
            <p:nvSpPr>
              <p:cNvPr id="13" name="Flowchart: Process 12"/>
              <p:cNvSpPr/>
              <p:nvPr/>
            </p:nvSpPr>
            <p:spPr>
              <a:xfrm>
                <a:off x="6295636" y="2007986"/>
                <a:ext cx="1173370" cy="654744"/>
              </a:xfrm>
              <a:prstGeom prst="flowChartProcess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Apply 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System</a:t>
                </a:r>
              </a:p>
            </p:txBody>
          </p:sp>
          <p:cxnSp>
            <p:nvCxnSpPr>
              <p:cNvPr id="16" name="Elbow Connector 15"/>
              <p:cNvCxnSpPr>
                <a:stCxn id="9" idx="1"/>
                <a:endCxn id="10" idx="0"/>
              </p:cNvCxnSpPr>
              <p:nvPr/>
            </p:nvCxnSpPr>
            <p:spPr>
              <a:xfrm rot="16200000" flipH="1">
                <a:off x="4293823" y="1387290"/>
                <a:ext cx="431996" cy="809393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Elbow Connector 16"/>
              <p:cNvCxnSpPr>
                <a:stCxn id="14" idx="1"/>
                <a:endCxn id="13" idx="3"/>
              </p:cNvCxnSpPr>
              <p:nvPr/>
            </p:nvCxnSpPr>
            <p:spPr>
              <a:xfrm rot="5400000">
                <a:off x="7316824" y="1702858"/>
                <a:ext cx="784681" cy="480318"/>
              </a:xfrm>
              <a:prstGeom prst="bentConnector2">
                <a:avLst/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Elbow Connector 19"/>
              <p:cNvCxnSpPr>
                <a:stCxn id="9" idx="1"/>
                <a:endCxn id="4" idx="0"/>
              </p:cNvCxnSpPr>
              <p:nvPr/>
            </p:nvCxnSpPr>
            <p:spPr>
              <a:xfrm rot="5400000">
                <a:off x="3385542" y="1288402"/>
                <a:ext cx="431996" cy="1007170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Flowchart: Magnetic Disk 31"/>
              <p:cNvSpPr/>
              <p:nvPr/>
            </p:nvSpPr>
            <p:spPr>
              <a:xfrm>
                <a:off x="1254801" y="5652954"/>
                <a:ext cx="1753406" cy="914617"/>
              </a:xfrm>
              <a:prstGeom prst="flowChartMagneticDisk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Watershed Assessments</a:t>
                </a:r>
              </a:p>
            </p:txBody>
          </p:sp>
          <p:sp>
            <p:nvSpPr>
              <p:cNvPr id="33" name="Flowchart: Magnetic Disk 32"/>
              <p:cNvSpPr/>
              <p:nvPr/>
            </p:nvSpPr>
            <p:spPr>
              <a:xfrm>
                <a:off x="6518344" y="5541580"/>
                <a:ext cx="1904648" cy="990553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13500000" scaled="1"/>
                <a:tileRect/>
              </a:gra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Outcomes</a:t>
                </a:r>
              </a:p>
            </p:txBody>
          </p:sp>
          <p:sp>
            <p:nvSpPr>
              <p:cNvPr id="34" name="Flowchart: Process 33"/>
              <p:cNvSpPr/>
              <p:nvPr/>
            </p:nvSpPr>
            <p:spPr>
              <a:xfrm>
                <a:off x="982233" y="4191592"/>
                <a:ext cx="1228215" cy="990553"/>
              </a:xfrm>
              <a:prstGeom prst="flowChartProcess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600" b="1" dirty="0" smtClean="0">
                    <a:solidFill>
                      <a:schemeClr val="tx1"/>
                    </a:solidFill>
                  </a:rPr>
                  <a:t>Focus</a:t>
                </a:r>
                <a:endParaRPr lang="en-US" sz="1600" b="1" dirty="0">
                  <a:solidFill>
                    <a:schemeClr val="tx1"/>
                  </a:solidFill>
                </a:endParaRPr>
              </a:p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Program</a:t>
                </a:r>
              </a:p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Delivery</a:t>
                </a:r>
              </a:p>
            </p:txBody>
          </p:sp>
          <p:sp>
            <p:nvSpPr>
              <p:cNvPr id="35" name="Flowchart: Process 34"/>
              <p:cNvSpPr/>
              <p:nvPr/>
            </p:nvSpPr>
            <p:spPr>
              <a:xfrm>
                <a:off x="6704487" y="4385652"/>
                <a:ext cx="1534023" cy="872430"/>
              </a:xfrm>
              <a:prstGeom prst="flowChartProcess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13500000" scaled="1"/>
                <a:tileRect/>
              </a:gra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Determine Program</a:t>
                </a:r>
              </a:p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Impact</a:t>
                </a:r>
              </a:p>
            </p:txBody>
          </p:sp>
          <p:cxnSp>
            <p:nvCxnSpPr>
              <p:cNvPr id="36" name="Elbow Connector 35"/>
              <p:cNvCxnSpPr>
                <a:stCxn id="7" idx="3"/>
                <a:endCxn id="35" idx="3"/>
              </p:cNvCxnSpPr>
              <p:nvPr/>
            </p:nvCxnSpPr>
            <p:spPr>
              <a:xfrm rot="16200000" flipH="1">
                <a:off x="3080820" y="-334980"/>
                <a:ext cx="4139402" cy="6175979"/>
              </a:xfrm>
              <a:prstGeom prst="bentConnector4">
                <a:avLst>
                  <a:gd name="adj1" fmla="val -3131"/>
                  <a:gd name="adj2" fmla="val 109560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Elbow Connector 35"/>
              <p:cNvCxnSpPr>
                <a:stCxn id="7" idx="1"/>
                <a:endCxn id="34" idx="0"/>
              </p:cNvCxnSpPr>
              <p:nvPr/>
            </p:nvCxnSpPr>
            <p:spPr>
              <a:xfrm rot="5400000">
                <a:off x="508563" y="2637623"/>
                <a:ext cx="2640915" cy="467022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Elbow Connector 35"/>
              <p:cNvCxnSpPr>
                <a:stCxn id="5" idx="4"/>
                <a:endCxn id="56" idx="3"/>
              </p:cNvCxnSpPr>
              <p:nvPr/>
            </p:nvCxnSpPr>
            <p:spPr>
              <a:xfrm flipH="1">
                <a:off x="5943293" y="3557097"/>
                <a:ext cx="380598" cy="1123865"/>
              </a:xfrm>
              <a:prstGeom prst="bentConnector3">
                <a:avLst>
                  <a:gd name="adj1" fmla="val -62839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Flowchart: Process 55"/>
              <p:cNvSpPr/>
              <p:nvPr/>
            </p:nvSpPr>
            <p:spPr>
              <a:xfrm>
                <a:off x="4489046" y="4257403"/>
                <a:ext cx="1454246" cy="848806"/>
              </a:xfrm>
              <a:prstGeom prst="flowChartProcess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13500000" scaled="1"/>
                <a:tileRect/>
              </a:gra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Determine Program</a:t>
                </a:r>
              </a:p>
              <a:p>
                <a:pPr>
                  <a:defRPr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Activity</a:t>
                </a:r>
              </a:p>
            </p:txBody>
          </p:sp>
          <p:cxnSp>
            <p:nvCxnSpPr>
              <p:cNvPr id="59" name="Elbow Connector 35"/>
              <p:cNvCxnSpPr>
                <a:stCxn id="7" idx="1"/>
                <a:endCxn id="11" idx="0"/>
              </p:cNvCxnSpPr>
              <p:nvPr/>
            </p:nvCxnSpPr>
            <p:spPr>
              <a:xfrm rot="16200000" flipH="1">
                <a:off x="1223184" y="2390023"/>
                <a:ext cx="2645977" cy="967282"/>
              </a:xfrm>
              <a:prstGeom prst="bentConnector3">
                <a:avLst>
                  <a:gd name="adj1" fmla="val 70199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Elbow Connector 35"/>
              <p:cNvCxnSpPr>
                <a:stCxn id="56" idx="2"/>
                <a:endCxn id="7" idx="2"/>
              </p:cNvCxnSpPr>
              <p:nvPr/>
            </p:nvCxnSpPr>
            <p:spPr>
              <a:xfrm rot="5400000" flipH="1">
                <a:off x="1206391" y="1097261"/>
                <a:ext cx="3989215" cy="4028680"/>
              </a:xfrm>
              <a:prstGeom prst="bentConnector4">
                <a:avLst>
                  <a:gd name="adj1" fmla="val -40210"/>
                  <a:gd name="adj2" fmla="val 107523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Snip Single Corner Rectangle 8"/>
              <p:cNvSpPr/>
              <p:nvPr/>
            </p:nvSpPr>
            <p:spPr>
              <a:xfrm>
                <a:off x="3191026" y="686684"/>
                <a:ext cx="1828196" cy="889305"/>
              </a:xfrm>
              <a:prstGeom prst="snip1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Conservation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Planning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Model Base</a:t>
                </a:r>
              </a:p>
            </p:txBody>
          </p:sp>
          <p:sp>
            <p:nvSpPr>
              <p:cNvPr id="73" name="Snip Single Corner Rectangle 72"/>
              <p:cNvSpPr/>
              <p:nvPr/>
            </p:nvSpPr>
            <p:spPr>
              <a:xfrm>
                <a:off x="5246917" y="683309"/>
                <a:ext cx="1753406" cy="867367"/>
              </a:xfrm>
              <a:prstGeom prst="snip1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 smtClean="0">
                    <a:solidFill>
                      <a:schemeClr val="tx1"/>
                    </a:solidFill>
                  </a:rPr>
                  <a:t>Ecosystem Services</a:t>
                </a:r>
                <a:endParaRPr lang="en-US" sz="1700" b="1" dirty="0">
                  <a:solidFill>
                    <a:schemeClr val="tx1"/>
                  </a:solidFill>
                </a:endParaRP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Model Base</a:t>
                </a:r>
              </a:p>
            </p:txBody>
          </p:sp>
          <p:cxnSp>
            <p:nvCxnSpPr>
              <p:cNvPr id="143" name="Elbow Connector 16"/>
              <p:cNvCxnSpPr>
                <a:stCxn id="73" idx="1"/>
                <a:endCxn id="10" idx="3"/>
              </p:cNvCxnSpPr>
              <p:nvPr/>
            </p:nvCxnSpPr>
            <p:spPr>
              <a:xfrm rot="5400000">
                <a:off x="5420486" y="1631392"/>
                <a:ext cx="784681" cy="623249"/>
              </a:xfrm>
              <a:prstGeom prst="bentConnector2">
                <a:avLst/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Snip Single Corner Rectangle 13"/>
              <p:cNvSpPr/>
              <p:nvPr/>
            </p:nvSpPr>
            <p:spPr>
              <a:xfrm>
                <a:off x="7184805" y="683309"/>
                <a:ext cx="1527374" cy="867367"/>
              </a:xfrm>
              <a:prstGeom prst="snip1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Practice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Design</a:t>
                </a:r>
              </a:p>
              <a:p>
                <a:pPr>
                  <a:defRPr/>
                </a:pPr>
                <a:r>
                  <a:rPr lang="en-US" sz="1700" b="1" dirty="0">
                    <a:solidFill>
                      <a:schemeClr val="tx1"/>
                    </a:solidFill>
                  </a:rPr>
                  <a:t>Model Base</a:t>
                </a:r>
              </a:p>
            </p:txBody>
          </p:sp>
          <p:cxnSp>
            <p:nvCxnSpPr>
              <p:cNvPr id="184" name="Elbow Connector 35"/>
              <p:cNvCxnSpPr>
                <a:stCxn id="11" idx="2"/>
                <a:endCxn id="12" idx="1"/>
              </p:cNvCxnSpPr>
              <p:nvPr/>
            </p:nvCxnSpPr>
            <p:spPr>
              <a:xfrm rot="16200000" flipH="1">
                <a:off x="3326541" y="4875292"/>
                <a:ext cx="431996" cy="1025451"/>
              </a:xfrm>
              <a:prstGeom prst="bentConnector3">
                <a:avLst>
                  <a:gd name="adj1" fmla="val 53743"/>
                </a:avLst>
              </a:prstGeom>
              <a:ln w="3175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Elbow Connector 35"/>
              <p:cNvCxnSpPr>
                <a:stCxn id="35" idx="2"/>
                <a:endCxn id="33" idx="1"/>
              </p:cNvCxnSpPr>
              <p:nvPr/>
            </p:nvCxnSpPr>
            <p:spPr>
              <a:xfrm rot="5400000">
                <a:off x="7329751" y="5399000"/>
                <a:ext cx="283498" cy="1661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Elbow Connector 35"/>
              <p:cNvCxnSpPr>
                <a:stCxn id="34" idx="2"/>
                <a:endCxn id="32" idx="1"/>
              </p:cNvCxnSpPr>
              <p:nvPr/>
            </p:nvCxnSpPr>
            <p:spPr>
              <a:xfrm rot="16200000" flipH="1">
                <a:off x="1626855" y="5149138"/>
                <a:ext cx="470809" cy="536824"/>
              </a:xfrm>
              <a:prstGeom prst="bentConnector3">
                <a:avLst>
                  <a:gd name="adj1" fmla="val 43132"/>
                </a:avLst>
              </a:prstGeom>
              <a:ln w="3175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Elbow Connector 35"/>
              <p:cNvCxnSpPr>
                <a:stCxn id="4" idx="2"/>
                <a:endCxn id="5" idx="1"/>
              </p:cNvCxnSpPr>
              <p:nvPr/>
            </p:nvCxnSpPr>
            <p:spPr>
              <a:xfrm rot="16200000" flipH="1">
                <a:off x="3807113" y="1953572"/>
                <a:ext cx="398247" cy="1816563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Elbow Connector 35"/>
              <p:cNvCxnSpPr>
                <a:stCxn id="10" idx="2"/>
                <a:endCxn id="5" idx="1"/>
              </p:cNvCxnSpPr>
              <p:nvPr/>
            </p:nvCxnSpPr>
            <p:spPr>
              <a:xfrm rot="5400000">
                <a:off x="4715381" y="2861866"/>
                <a:ext cx="399934" cy="1661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Elbow Connector 35"/>
              <p:cNvCxnSpPr>
                <a:stCxn id="13" idx="2"/>
                <a:endCxn id="5" idx="1"/>
              </p:cNvCxnSpPr>
              <p:nvPr/>
            </p:nvCxnSpPr>
            <p:spPr>
              <a:xfrm rot="5400000">
                <a:off x="5699296" y="1877951"/>
                <a:ext cx="398247" cy="1967804"/>
              </a:xfrm>
              <a:prstGeom prst="bentConnector3">
                <a:avLst>
                  <a:gd name="adj1" fmla="val 50000"/>
                </a:avLst>
              </a:prstGeom>
              <a:ln w="3175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749" name="TextBox 267"/>
            <p:cNvSpPr txBox="1">
              <a:spLocks noChangeArrowheads="1"/>
            </p:cNvSpPr>
            <p:nvPr/>
          </p:nvSpPr>
          <p:spPr bwMode="auto">
            <a:xfrm>
              <a:off x="17084" y="879475"/>
              <a:ext cx="897316" cy="556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Model</a:t>
              </a:r>
            </a:p>
            <a:p>
              <a:r>
                <a:rPr lang="en-US" sz="1400" b="1"/>
                <a:t>Base</a:t>
              </a:r>
            </a:p>
          </p:txBody>
        </p:sp>
        <p:sp>
          <p:nvSpPr>
            <p:cNvPr id="31750" name="TextBox 268"/>
            <p:cNvSpPr txBox="1">
              <a:spLocks noChangeArrowheads="1"/>
            </p:cNvSpPr>
            <p:nvPr/>
          </p:nvSpPr>
          <p:spPr bwMode="auto">
            <a:xfrm>
              <a:off x="-64491" y="1920875"/>
              <a:ext cx="978891" cy="785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County</a:t>
              </a:r>
            </a:p>
            <a:p>
              <a:r>
                <a:rPr lang="en-US" sz="1400" b="1"/>
                <a:t>Office Process</a:t>
              </a:r>
            </a:p>
          </p:txBody>
        </p:sp>
        <p:sp>
          <p:nvSpPr>
            <p:cNvPr id="31751" name="TextBox 269"/>
            <p:cNvSpPr txBox="1">
              <a:spLocks noChangeArrowheads="1"/>
            </p:cNvSpPr>
            <p:nvPr/>
          </p:nvSpPr>
          <p:spPr bwMode="auto">
            <a:xfrm>
              <a:off x="-64491" y="4319742"/>
              <a:ext cx="978891" cy="785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Above</a:t>
              </a:r>
            </a:p>
            <a:p>
              <a:r>
                <a:rPr lang="en-US" sz="1400" b="1"/>
                <a:t>County</a:t>
              </a:r>
            </a:p>
            <a:p>
              <a:r>
                <a:rPr lang="en-US" sz="1400" b="1"/>
                <a:t>Process</a:t>
              </a:r>
            </a:p>
          </p:txBody>
        </p:sp>
        <p:sp>
          <p:nvSpPr>
            <p:cNvPr id="31752" name="TextBox 270"/>
            <p:cNvSpPr txBox="1">
              <a:spLocks noChangeArrowheads="1"/>
            </p:cNvSpPr>
            <p:nvPr/>
          </p:nvSpPr>
          <p:spPr bwMode="auto">
            <a:xfrm>
              <a:off x="-64491" y="3241675"/>
              <a:ext cx="978891" cy="556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Data Store</a:t>
              </a:r>
            </a:p>
          </p:txBody>
        </p:sp>
        <p:sp>
          <p:nvSpPr>
            <p:cNvPr id="31753" name="TextBox 271"/>
            <p:cNvSpPr txBox="1">
              <a:spLocks noChangeArrowheads="1"/>
            </p:cNvSpPr>
            <p:nvPr/>
          </p:nvSpPr>
          <p:spPr bwMode="auto">
            <a:xfrm>
              <a:off x="-64491" y="5715000"/>
              <a:ext cx="978891" cy="556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/>
                <a:t>Data Stores</a:t>
              </a:r>
            </a:p>
          </p:txBody>
        </p:sp>
      </p:grpSp>
      <p:sp>
        <p:nvSpPr>
          <p:cNvPr id="7171" name="TextBox 37"/>
          <p:cNvSpPr txBox="1">
            <a:spLocks noChangeArrowheads="1"/>
          </p:cNvSpPr>
          <p:nvPr/>
        </p:nvSpPr>
        <p:spPr bwMode="auto">
          <a:xfrm>
            <a:off x="284815" y="136525"/>
            <a:ext cx="8514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Conservation 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Delivery Workflow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OMS Briefing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DBB387-2B88-46B5-918E-9F5001B4D60D}" type="slidenum">
              <a:rPr lang="de-DE" smtClean="0"/>
              <a:pPr>
                <a:defRPr/>
              </a:pPr>
              <a:t>19</a:t>
            </a:fld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04540" y="1768839"/>
            <a:ext cx="8289560" cy="4062335"/>
            <a:chOff x="1334125" y="1768839"/>
            <a:chExt cx="7495082" cy="4721901"/>
          </a:xfrm>
        </p:grpSpPr>
        <p:sp>
          <p:nvSpPr>
            <p:cNvPr id="22" name="Rounded Rectangular Callout 21"/>
            <p:cNvSpPr/>
            <p:nvPr/>
          </p:nvSpPr>
          <p:spPr bwMode="auto">
            <a:xfrm>
              <a:off x="1334125" y="1768839"/>
              <a:ext cx="7495082" cy="4721901"/>
            </a:xfrm>
            <a:prstGeom prst="wedgeRoundRectCallout">
              <a:avLst>
                <a:gd name="adj1" fmla="val -24311"/>
                <a:gd name="adj2" fmla="val -56759"/>
                <a:gd name="adj3" fmla="val 16667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2400" dirty="0" smtClean="0">
                <a:latin typeface="Calibri" pitchFamily="34" charset="0"/>
              </a:endParaRPr>
            </a:p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  <a:p>
              <a:pPr marL="255588" marR="0" indent="-255588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en-US" sz="2400" dirty="0" smtClean="0">
                  <a:latin typeface="Calibri" pitchFamily="34" charset="0"/>
                </a:rPr>
                <a:t>Self contained software unit representing a (bio-) physical process (e.g. </a:t>
              </a:r>
              <a:r>
                <a:rPr lang="en-US" sz="2400" dirty="0" smtClean="0">
                  <a:latin typeface="Calibri" pitchFamily="34" charset="0"/>
                </a:rPr>
                <a:t>interception</a:t>
              </a:r>
              <a:r>
                <a:rPr lang="en-US" sz="2400" dirty="0" smtClean="0">
                  <a:latin typeface="Calibri" pitchFamily="34" charset="0"/>
                </a:rPr>
                <a:t>, </a:t>
              </a:r>
              <a:r>
                <a:rPr lang="en-US" sz="2400" dirty="0" err="1" smtClean="0">
                  <a:latin typeface="Calibri" pitchFamily="34" charset="0"/>
                </a:rPr>
                <a:t>e</a:t>
              </a:r>
              <a:r>
                <a:rPr lang="en-US" sz="2400" dirty="0" err="1" smtClean="0">
                  <a:latin typeface="Calibri" pitchFamily="34" charset="0"/>
                </a:rPr>
                <a:t>vapotranspiration</a:t>
              </a:r>
              <a:r>
                <a:rPr lang="en-US" sz="2400" dirty="0" smtClean="0">
                  <a:latin typeface="Calibri" pitchFamily="34" charset="0"/>
                </a:rPr>
                <a:t>, …) </a:t>
              </a:r>
              <a:endParaRPr lang="en-US" sz="2400" dirty="0" smtClean="0">
                <a:latin typeface="Calibri" pitchFamily="34" charset="0"/>
              </a:endParaRPr>
            </a:p>
            <a:p>
              <a:pPr marL="255588" marR="0" indent="-255588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lang="en-US" sz="2400" dirty="0" smtClean="0">
                  <a:latin typeface="Calibri" pitchFamily="34" charset="0"/>
                </a:rPr>
                <a:t>A component can consist of two or more components, in which case it is a compound component (</a:t>
              </a:r>
              <a:r>
                <a:rPr lang="en-US" sz="2400" dirty="0" smtClean="0">
                  <a:latin typeface="Calibri" pitchFamily="34" charset="0"/>
                </a:rPr>
                <a:t>e.g. </a:t>
              </a:r>
              <a:r>
                <a:rPr lang="en-US" sz="2400" dirty="0" smtClean="0">
                  <a:latin typeface="Calibri" pitchFamily="34" charset="0"/>
                </a:rPr>
                <a:t>e</a:t>
              </a:r>
              <a:r>
                <a:rPr lang="en-US" sz="2400" dirty="0" smtClean="0">
                  <a:latin typeface="Calibri" pitchFamily="34" charset="0"/>
                </a:rPr>
                <a:t>rosion</a:t>
              </a:r>
              <a:r>
                <a:rPr lang="en-US" sz="2400" dirty="0" smtClean="0">
                  <a:latin typeface="Calibri" pitchFamily="34" charset="0"/>
                </a:rPr>
                <a:t>, …)</a:t>
              </a:r>
            </a:p>
            <a:p>
              <a:pPr marL="255588" marR="0" indent="-255588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itchFamily="34" charset="0"/>
                <a:buChar char="•"/>
                <a:tabLst/>
              </a:pPr>
              <a:r>
                <a:rPr kumimoji="0" lang="en-US" sz="2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 component</a:t>
              </a:r>
              <a:r>
                <a:rPr kumimoji="0" lang="en-US" sz="240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can be tested, validated, certified, deployed, archived, and documented</a:t>
              </a:r>
              <a:endParaRPr lang="en-US" sz="2400" dirty="0" smtClean="0">
                <a:latin typeface="Calibri" pitchFamily="34" charset="0"/>
              </a:endParaRPr>
            </a:p>
            <a:p>
              <a:pPr marL="255588" marR="0" indent="-255588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 typeface="Arial" pitchFamily="34" charset="0"/>
                <a:buChar char="•"/>
                <a:tabLst/>
              </a:pPr>
              <a:endPara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053653" y="1933731"/>
              <a:ext cx="3157927" cy="989351"/>
              <a:chOff x="1200150" y="2133600"/>
              <a:chExt cx="6724650" cy="2389840"/>
            </a:xfrm>
          </p:grpSpPr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2838451" y="2133600"/>
                <a:ext cx="3532871" cy="23898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endParaRPr lang="en-US" sz="1100"/>
              </a:p>
            </p:txBody>
          </p:sp>
          <p:sp>
            <p:nvSpPr>
              <p:cNvPr id="25" name="Rectangle 24"/>
              <p:cNvSpPr>
                <a:spLocks noChangeArrowheads="1"/>
              </p:cNvSpPr>
              <p:nvPr/>
            </p:nvSpPr>
            <p:spPr bwMode="auto">
              <a:xfrm>
                <a:off x="2838450" y="2729565"/>
                <a:ext cx="273050" cy="7175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6065443" y="2729564"/>
                <a:ext cx="273051" cy="7175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27" name="Line 8"/>
              <p:cNvSpPr>
                <a:spLocks noChangeShapeType="1"/>
              </p:cNvSpPr>
              <p:nvPr/>
            </p:nvSpPr>
            <p:spPr bwMode="auto">
              <a:xfrm>
                <a:off x="1473200" y="3088340"/>
                <a:ext cx="1365250" cy="19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28" name="Line 9"/>
              <p:cNvSpPr>
                <a:spLocks noChangeShapeType="1"/>
              </p:cNvSpPr>
              <p:nvPr/>
            </p:nvSpPr>
            <p:spPr bwMode="auto">
              <a:xfrm flipV="1">
                <a:off x="6370414" y="3088339"/>
                <a:ext cx="1365250" cy="19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29" name="Text Box 11"/>
              <p:cNvSpPr txBox="1">
                <a:spLocks noChangeArrowheads="1"/>
              </p:cNvSpPr>
              <p:nvPr/>
            </p:nvSpPr>
            <p:spPr bwMode="auto">
              <a:xfrm>
                <a:off x="1200150" y="2370790"/>
                <a:ext cx="1638300" cy="717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r>
                  <a:rPr lang="en-US" sz="1100" dirty="0">
                    <a:latin typeface="Arial" charset="0"/>
                  </a:rPr>
                  <a:t>input(s)</a:t>
                </a:r>
              </a:p>
            </p:txBody>
          </p:sp>
          <p:sp>
            <p:nvSpPr>
              <p:cNvPr id="30" name="Text Box 12"/>
              <p:cNvSpPr txBox="1">
                <a:spLocks noChangeArrowheads="1"/>
              </p:cNvSpPr>
              <p:nvPr/>
            </p:nvSpPr>
            <p:spPr bwMode="auto">
              <a:xfrm>
                <a:off x="6305550" y="2362200"/>
                <a:ext cx="16192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r>
                  <a:rPr lang="en-US" sz="1100" dirty="0">
                    <a:latin typeface="Arial" charset="0"/>
                  </a:rPr>
                  <a:t>output(s)</a:t>
                </a:r>
              </a:p>
            </p:txBody>
          </p:sp>
          <p:sp>
            <p:nvSpPr>
              <p:cNvPr id="31" name="AutoShape 13"/>
              <p:cNvSpPr>
                <a:spLocks noChangeArrowheads="1"/>
              </p:cNvSpPr>
              <p:nvPr/>
            </p:nvSpPr>
            <p:spPr bwMode="auto">
              <a:xfrm>
                <a:off x="3275003" y="2895599"/>
                <a:ext cx="2777110" cy="923926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eaLnBrk="1" hangingPunct="1"/>
                <a:r>
                  <a:rPr lang="en-US" sz="1100" dirty="0" smtClean="0">
                    <a:latin typeface="Arial" charset="0"/>
                  </a:rPr>
                  <a:t>processing</a:t>
                </a:r>
                <a:endParaRPr lang="en-US" sz="1100" dirty="0">
                  <a:latin typeface="Arial" charset="0"/>
                </a:endParaRPr>
              </a:p>
            </p:txBody>
          </p:sp>
          <p:sp>
            <p:nvSpPr>
              <p:cNvPr id="32" name="Rectangle 31"/>
              <p:cNvSpPr>
                <a:spLocks noChangeArrowheads="1"/>
              </p:cNvSpPr>
              <p:nvPr/>
            </p:nvSpPr>
            <p:spPr bwMode="auto">
              <a:xfrm>
                <a:off x="2838450" y="3447115"/>
                <a:ext cx="273050" cy="7175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33" name="Line 15"/>
              <p:cNvSpPr>
                <a:spLocks noChangeShapeType="1"/>
              </p:cNvSpPr>
              <p:nvPr/>
            </p:nvSpPr>
            <p:spPr bwMode="auto">
              <a:xfrm>
                <a:off x="1473200" y="3803897"/>
                <a:ext cx="1365250" cy="19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>
                <a:off x="6065443" y="3447116"/>
                <a:ext cx="273051" cy="7175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/>
              </a:p>
            </p:txBody>
          </p:sp>
          <p:sp>
            <p:nvSpPr>
              <p:cNvPr id="35" name="Line 17"/>
              <p:cNvSpPr>
                <a:spLocks noChangeShapeType="1"/>
              </p:cNvSpPr>
              <p:nvPr/>
            </p:nvSpPr>
            <p:spPr bwMode="auto">
              <a:xfrm flipV="1">
                <a:off x="6370414" y="3803898"/>
                <a:ext cx="1365250" cy="19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sz="11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1349115" y="2241029"/>
            <a:ext cx="7495082" cy="2870617"/>
          </a:xfrm>
          <a:prstGeom prst="wedgeRoundRectCallout">
            <a:avLst>
              <a:gd name="adj1" fmla="val -40711"/>
              <a:gd name="adj2" fmla="val -6437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aggregates </a:t>
            </a:r>
            <a:r>
              <a:rPr lang="en-US" sz="2400" dirty="0" smtClean="0">
                <a:latin typeface="Calibri" pitchFamily="34" charset="0"/>
              </a:rPr>
              <a:t>components.</a:t>
            </a:r>
            <a:endParaRPr lang="en-US" sz="2400" dirty="0" smtClean="0"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model contains science components ((bio-)physical processes) plus system components (e.g. </a:t>
            </a:r>
            <a:r>
              <a:rPr lang="en-US" sz="2400" dirty="0" smtClean="0">
                <a:latin typeface="Calibri" pitchFamily="34" charset="0"/>
              </a:rPr>
              <a:t>temporal 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or spatial operations, input/output</a:t>
            </a: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).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can be considered a compound component.</a:t>
            </a: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is validated and certified.</a:t>
            </a: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749000" y="3040716"/>
            <a:ext cx="7659973" cy="3612628"/>
          </a:xfrm>
          <a:prstGeom prst="wedgeRoundRectCallout">
            <a:avLst>
              <a:gd name="adj1" fmla="val -33735"/>
              <a:gd name="adj2" fmla="val -62115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 base contains one or more model instances to satisfy the requirements of a primary business need.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Model instances are created as necessary for regions within the area of intended use.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The model base is calibrated for regions within the area of intended use.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Data is provisioned to the model base for regions within the area of intended use.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4032355" y="599607"/>
            <a:ext cx="4826832" cy="5853658"/>
          </a:xfrm>
          <a:prstGeom prst="wedgeRoundRectCallout">
            <a:avLst>
              <a:gd name="adj1" fmla="val -64796"/>
              <a:gd name="adj2" fmla="val -7919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calibrated model base is packaged and deployed as one or more model services to a run-time platform.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Model services contain the data required to run the model instances within the model base.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Model services are deployed to a Service Oriented Architecture (SOA) as web services.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Agency/organization business applications call and run model services in a business workflow.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 bwMode="auto">
          <a:xfrm>
            <a:off x="1636425" y="2983043"/>
            <a:ext cx="7192782" cy="3312826"/>
          </a:xfrm>
          <a:prstGeom prst="roundRect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OMS Run-Time Platform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1648918" y="1139253"/>
            <a:ext cx="7240249" cy="1648918"/>
          </a:xfrm>
          <a:prstGeom prst="roundRect">
            <a:avLst/>
          </a:prstGeom>
          <a:solidFill>
            <a:srgbClr val="66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Business Application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7297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Model Services for Business Applications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963711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1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193247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 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078479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2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308015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4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422783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5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537553" y="1591454"/>
            <a:ext cx="901908" cy="809469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Step</a:t>
            </a:r>
            <a:r>
              <a:rPr lang="en-US" b="1" dirty="0" smtClean="0"/>
              <a:t>…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28599" y="3387773"/>
            <a:ext cx="6265888" cy="1319137"/>
            <a:chOff x="1409076" y="3132943"/>
            <a:chExt cx="6265888" cy="851592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1409076" y="3132943"/>
              <a:ext cx="6265888" cy="85159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b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Model Base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1648914" y="3297835"/>
              <a:ext cx="989351" cy="358595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Erosion</a:t>
              </a: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2840632" y="3297835"/>
              <a:ext cx="989351" cy="372541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 smtClean="0"/>
                <a:t>Runoff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4032350" y="3297835"/>
              <a:ext cx="989351" cy="37453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Crop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Growth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5224069" y="3297835"/>
              <a:ext cx="989351" cy="37453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N Fate/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Transport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6350830" y="3300333"/>
              <a:ext cx="989351" cy="374534"/>
            </a:xfrm>
            <a:prstGeom prst="roundRect">
              <a:avLst/>
            </a:prstGeom>
            <a:solidFill>
              <a:srgbClr val="66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/>
                <a:t>P Fate/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Transport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62259" y="1723868"/>
            <a:ext cx="1219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Business</a:t>
            </a:r>
          </a:p>
          <a:p>
            <a:r>
              <a:rPr lang="en-US" b="1" dirty="0" smtClean="0"/>
              <a:t>Workflow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2259" y="3675083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Model </a:t>
            </a:r>
          </a:p>
          <a:p>
            <a:r>
              <a:rPr lang="en-US" b="1" dirty="0" smtClean="0"/>
              <a:t>Services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71136" y="4904280"/>
            <a:ext cx="6265888" cy="764498"/>
            <a:chOff x="1409076" y="3132944"/>
            <a:chExt cx="6265888" cy="764498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1409076" y="3132944"/>
              <a:ext cx="6265888" cy="76449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1648914" y="3297835"/>
              <a:ext cx="5798705" cy="449704"/>
            </a:xfrm>
            <a:prstGeom prst="round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OMS Data Mart</a:t>
              </a:r>
              <a:r>
                <a:rPr kumimoji="0" lang="en-US" sz="18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(Soil, Climate, Plant, etc)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62259" y="4861807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</a:t>
            </a:r>
          </a:p>
          <a:p>
            <a:r>
              <a:rPr lang="en-US" b="1" dirty="0" smtClean="0"/>
              <a:t>Services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2083630" y="4721898"/>
            <a:ext cx="6250899" cy="16489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2131099" y="3225381"/>
            <a:ext cx="6250899" cy="164892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2" name="Elbow Connector 31"/>
          <p:cNvCxnSpPr/>
          <p:nvPr/>
        </p:nvCxnSpPr>
        <p:spPr bwMode="auto">
          <a:xfrm rot="5400000">
            <a:off x="3117952" y="2803160"/>
            <a:ext cx="83945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cxnSp>
        <p:nvCxnSpPr>
          <p:cNvPr id="36" name="Elbow Connector 35"/>
          <p:cNvCxnSpPr/>
          <p:nvPr/>
        </p:nvCxnSpPr>
        <p:spPr bwMode="auto">
          <a:xfrm rot="5400000">
            <a:off x="6463262" y="2773178"/>
            <a:ext cx="866933" cy="250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412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959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 (continued)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629587" y="929390"/>
            <a:ext cx="7989757" cy="2338466"/>
          </a:xfrm>
          <a:prstGeom prst="wedgeRoundRectCallout">
            <a:avLst>
              <a:gd name="adj1" fmla="val 421"/>
              <a:gd name="adj2" fmla="val 63235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 modeling framework supplies the system components, tools, and platforms necessary to build, validate, deploy, and support a model base.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Without a modeling framework, the modeling team must fill this void from scratch on an ad hoc basis.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974361" y="4049842"/>
            <a:ext cx="7272727" cy="1196715"/>
          </a:xfrm>
          <a:prstGeom prst="wedgeRoundRectCallout">
            <a:avLst>
              <a:gd name="adj1" fmla="val 778"/>
              <a:gd name="adj2" fmla="val -81225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The Object Modeling System (OMS) is </a:t>
            </a:r>
            <a:r>
              <a:rPr lang="en-US" sz="2400" dirty="0" smtClean="0">
                <a:latin typeface="Calibri" pitchFamily="34" charset="0"/>
              </a:rPr>
              <a:t>the USDA </a:t>
            </a:r>
            <a:r>
              <a:rPr lang="en-US" sz="2400" dirty="0" smtClean="0">
                <a:latin typeface="Calibri" pitchFamily="34" charset="0"/>
              </a:rPr>
              <a:t>approved framework, currently the de facto standard.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4657" y="1002026"/>
            <a:ext cx="794478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Science Component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Base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 Service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Modeling Framework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cs typeface="+mn-cs"/>
              </a:rPr>
              <a:t>Utility/Cloud Computing</a:t>
            </a:r>
          </a:p>
          <a:p>
            <a:pPr marL="287338" indent="-168275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cs typeface="+mn-cs"/>
              </a:rPr>
              <a:t>Ontology / Knowledge Base</a:t>
            </a:r>
          </a:p>
        </p:txBody>
      </p:sp>
      <p:sp>
        <p:nvSpPr>
          <p:cNvPr id="16" name="TextBox 37"/>
          <p:cNvSpPr txBox="1">
            <a:spLocks noChangeArrowheads="1"/>
          </p:cNvSpPr>
          <p:nvPr/>
        </p:nvSpPr>
        <p:spPr bwMode="auto">
          <a:xfrm>
            <a:off x="452025" y="304279"/>
            <a:ext cx="44197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Key Concepts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 bwMode="auto">
          <a:xfrm>
            <a:off x="1109273" y="974361"/>
            <a:ext cx="7555041" cy="2788169"/>
          </a:xfrm>
          <a:prstGeom prst="wedgeRoundRectCallout">
            <a:avLst>
              <a:gd name="adj1" fmla="val 3061"/>
              <a:gd name="adj2" fmla="val 64096"/>
              <a:gd name="adj3" fmla="val 16667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Model services are deployed to a utility computing platform that scales to user load.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Model services can be multi-threaded to increase performance under heavy user load.</a:t>
            </a: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dirty="0" smtClean="0">
                <a:latin typeface="Calibri" pitchFamily="34" charset="0"/>
              </a:rPr>
              <a:t>Access to model services is mediated through interconnectivity agreements.</a:t>
            </a: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255588" marR="0" indent="-2555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intland2005">
  <a:themeElements>
    <a:clrScheme name="2_intland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intland200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intland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land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land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intland2005">
  <a:themeElements>
    <a:clrScheme name="4_intland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intland200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intland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intland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intland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CodeBeamer-General-Presentation-DJS-2006 (5)</Template>
  <TotalTime>15686</TotalTime>
  <Words>1189</Words>
  <Application>Microsoft PowerPoint</Application>
  <PresentationFormat>On-screen Show (4:3)</PresentationFormat>
  <Paragraphs>340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2_intland2005</vt:lpstr>
      <vt:lpstr>4_intland2005</vt:lpstr>
      <vt:lpstr>Delivery of Science Components to NRCS Business Applications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Modeling System</dc:title>
  <dc:creator>Jack Carlson</dc:creator>
  <cp:lastModifiedBy>Owner</cp:lastModifiedBy>
  <cp:revision>756</cp:revision>
  <dcterms:created xsi:type="dcterms:W3CDTF">2006-08-28T16:28:28Z</dcterms:created>
  <dcterms:modified xsi:type="dcterms:W3CDTF">2009-03-31T17:39:49Z</dcterms:modified>
</cp:coreProperties>
</file>